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230"/>
    <a:srgbClr val="B16D1B"/>
    <a:srgbClr val="95B422"/>
    <a:srgbClr val="705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89" autoAdjust="0"/>
    <p:restoredTop sz="94660"/>
  </p:normalViewPr>
  <p:slideViewPr>
    <p:cSldViewPr>
      <p:cViewPr>
        <p:scale>
          <a:sx n="100" d="100"/>
          <a:sy n="100" d="100"/>
        </p:scale>
        <p:origin x="-802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70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38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6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71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66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11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70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4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81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4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64AD-1B51-4E82-A50B-DA177ACF58B7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2526-5811-43D5-BF69-92B80B010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68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hyperlink" Target="https://gotonature.ru/1849-zapovedniki-rostovskoj-oblasti.html" TargetMode="External"/><Relationship Id="rId5" Type="http://schemas.openxmlformats.org/officeDocument/2006/relationships/hyperlink" Target="https://sdamzavas.net/1-19654.html" TargetMode="External"/><Relationship Id="rId4" Type="http://schemas.openxmlformats.org/officeDocument/2006/relationships/hyperlink" Target="http://www.61.rospotrebnadzor.ru/index.php?option=com_content&amp;view=article&amp;id=9986:2020-06-15-15-10-12&amp;catid=38:2009-09-16-04-45-57&amp;Itemid=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7494"/>
            <a:ext cx="6264696" cy="110251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5B422"/>
                </a:solidFill>
              </a:rPr>
              <a:t>Проблема окружающей среды в Донском крае</a:t>
            </a:r>
            <a:endParaRPr lang="ru-RU" sz="3600" dirty="0">
              <a:solidFill>
                <a:srgbClr val="95B42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1995686"/>
            <a:ext cx="3096344" cy="314781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Автор работы: </a:t>
            </a:r>
          </a:p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Лазуренко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Кристина</a:t>
            </a:r>
          </a:p>
          <a:p>
            <a:pPr algn="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класс МБОУ «Школа №111»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Руководитель: </a:t>
            </a:r>
          </a:p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Молчанова Светлана Владимировна</a:t>
            </a:r>
          </a:p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 истории, обществознания</a:t>
            </a:r>
          </a:p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МБОУ «Школа № 111»,</a:t>
            </a:r>
          </a:p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 ДО ЦДЮТур</a:t>
            </a:r>
          </a:p>
        </p:txBody>
      </p:sp>
    </p:spTree>
    <p:extLst>
      <p:ext uri="{BB962C8B-B14F-4D97-AF65-F5344CB8AC3E}">
        <p14:creationId xmlns:p14="http://schemas.microsoft.com/office/powerpoint/2010/main" val="23105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1666528" cy="4824536"/>
          </a:xfrm>
        </p:spPr>
        <p:txBody>
          <a:bodyPr vert="vert270"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Экологическое воспитание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23-avgu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6658"/>
            <a:ext cx="6948264" cy="513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02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64763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6"/>
          <a:stretch/>
        </p:blipFill>
        <p:spPr>
          <a:xfrm rot="5400000">
            <a:off x="2600544" y="-5177874"/>
            <a:ext cx="3906402" cy="9180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1470"/>
            <a:ext cx="5256584" cy="85725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Литература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71ED8E-3005-1B4D-8B2A-5C3A7AB347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8945" y="915566"/>
            <a:ext cx="82296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>
                <a:effectLst/>
                <a:ea typeface="Times New Roman"/>
              </a:rPr>
              <a:t>Алексеев С.В. «</a:t>
            </a:r>
            <a:r>
              <a:rPr lang="ru-RU" sz="1400" b="1" dirty="0" err="1">
                <a:effectLst/>
                <a:ea typeface="Times New Roman"/>
              </a:rPr>
              <a:t>Экология»,СПб</a:t>
            </a:r>
            <a:r>
              <a:rPr lang="ru-RU" sz="1400" b="1" dirty="0">
                <a:effectLst/>
                <a:ea typeface="Times New Roman"/>
              </a:rPr>
              <a:t>, СМИО Пресс,1997, стр.23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>
                <a:effectLst/>
                <a:ea typeface="Times New Roman"/>
              </a:rPr>
              <a:t>Басов Николай «Кожаные капюшоны», Эксмо-Пресс,2000, с.19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i="0" dirty="0">
                <a:effectLst/>
                <a:ea typeface="Times New Roman"/>
              </a:rPr>
              <a:t>Грановский Геннадий «Нереализованные проекты СССР: от Дворца Советов и «Тайги» до «Спирали», журнал «Российское военное обозрение»,№7,2020</a:t>
            </a:r>
            <a:endParaRPr lang="ru-RU" sz="1400" b="1" dirty="0">
              <a:effectLst/>
              <a:ea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>
                <a:effectLst/>
                <a:ea typeface="Times New Roman"/>
              </a:rPr>
              <a:t>Дерябин В.Ф., </a:t>
            </a:r>
            <a:r>
              <a:rPr lang="ru-RU" sz="1400" b="1" dirty="0" err="1">
                <a:effectLst/>
                <a:ea typeface="Times New Roman"/>
              </a:rPr>
              <a:t>Фарапонтова</a:t>
            </a:r>
            <a:r>
              <a:rPr lang="ru-RU" sz="1400" b="1" dirty="0">
                <a:effectLst/>
                <a:ea typeface="Times New Roman"/>
              </a:rPr>
              <a:t> Е.П. «Экология»,</a:t>
            </a:r>
            <a:r>
              <a:rPr lang="ru-RU" sz="1400" b="1" dirty="0" err="1">
                <a:effectLst/>
                <a:ea typeface="Times New Roman"/>
              </a:rPr>
              <a:t>изд.Уральского</a:t>
            </a:r>
            <a:r>
              <a:rPr lang="ru-RU" sz="1400" b="1" dirty="0">
                <a:effectLst/>
                <a:ea typeface="Times New Roman"/>
              </a:rPr>
              <a:t> ун-та,2016 стр.12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>
                <a:effectLst/>
                <a:ea typeface="Times New Roman"/>
              </a:rPr>
              <a:t>Драйзер Теодор «Очистка нефти», Правда,1986, стр. 2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 err="1">
                <a:effectLst/>
                <a:ea typeface="Times New Roman"/>
              </a:rPr>
              <a:t>Криксунов</a:t>
            </a:r>
            <a:r>
              <a:rPr lang="ru-RU" sz="1400" b="1" dirty="0">
                <a:effectLst/>
                <a:ea typeface="Times New Roman"/>
              </a:rPr>
              <a:t> Е. А. «Экология» 10(11) класс, Дрофа, 2010, стр.168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 err="1">
                <a:effectLst/>
                <a:ea typeface="Times New Roman"/>
              </a:rPr>
              <a:t>Николайкин</a:t>
            </a:r>
            <a:r>
              <a:rPr lang="ru-RU" sz="1400" b="1" dirty="0">
                <a:effectLst/>
                <a:ea typeface="Times New Roman"/>
              </a:rPr>
              <a:t>, Н.И. и др. Экология : учеб. Пособие для вузов / Н.И. </a:t>
            </a:r>
            <a:r>
              <a:rPr lang="ru-RU" sz="1400" b="1" dirty="0" err="1">
                <a:effectLst/>
                <a:ea typeface="Times New Roman"/>
              </a:rPr>
              <a:t>Николайкин</a:t>
            </a:r>
            <a:r>
              <a:rPr lang="ru-RU" sz="1400" b="1" dirty="0">
                <a:effectLst/>
                <a:ea typeface="Times New Roman"/>
              </a:rPr>
              <a:t> [и </a:t>
            </a:r>
            <a:r>
              <a:rPr lang="ru-RU" sz="1400" b="1" dirty="0" err="1">
                <a:effectLst/>
                <a:ea typeface="Times New Roman"/>
              </a:rPr>
              <a:t>др</a:t>
            </a:r>
            <a:r>
              <a:rPr lang="ru-RU" sz="1400" b="1" dirty="0">
                <a:effectLst/>
                <a:ea typeface="Times New Roman"/>
              </a:rPr>
              <a:t>]. 4-е изд., </a:t>
            </a:r>
            <a:r>
              <a:rPr lang="ru-RU" sz="1400" b="1" dirty="0" err="1">
                <a:effectLst/>
                <a:ea typeface="Times New Roman"/>
              </a:rPr>
              <a:t>перераб</a:t>
            </a:r>
            <a:r>
              <a:rPr lang="ru-RU" sz="1400" b="1" dirty="0">
                <a:effectLst/>
                <a:ea typeface="Times New Roman"/>
              </a:rPr>
              <a:t>. И доп. М. : Дрофа, 2005. 115 с.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 err="1">
                <a:effectLst/>
                <a:ea typeface="Times New Roman"/>
              </a:rPr>
              <a:t>Ситаров</a:t>
            </a:r>
            <a:r>
              <a:rPr lang="ru-RU" sz="1400" b="1" dirty="0">
                <a:effectLst/>
                <a:ea typeface="Times New Roman"/>
              </a:rPr>
              <a:t>, В. А., </a:t>
            </a:r>
            <a:r>
              <a:rPr lang="ru-RU" sz="1400" b="1" dirty="0" err="1">
                <a:effectLst/>
                <a:ea typeface="Times New Roman"/>
              </a:rPr>
              <a:t>Пустовойтов</a:t>
            </a:r>
            <a:r>
              <a:rPr lang="ru-RU" sz="1400" b="1" dirty="0">
                <a:effectLst/>
                <a:ea typeface="Times New Roman"/>
              </a:rPr>
              <a:t> В. В. Социальная экология: Учеб. Пособие для студ. </a:t>
            </a:r>
            <a:r>
              <a:rPr lang="ru-RU" sz="1400" b="1" dirty="0" err="1">
                <a:effectLst/>
                <a:ea typeface="Times New Roman"/>
              </a:rPr>
              <a:t>Высш</a:t>
            </a:r>
            <a:r>
              <a:rPr lang="ru-RU" sz="1400" b="1" dirty="0">
                <a:effectLst/>
                <a:ea typeface="Times New Roman"/>
              </a:rPr>
              <a:t>. </a:t>
            </a:r>
            <a:r>
              <a:rPr lang="ru-RU" sz="1400" b="1" dirty="0" err="1">
                <a:effectLst/>
                <a:ea typeface="Times New Roman"/>
              </a:rPr>
              <a:t>Пед</a:t>
            </a:r>
            <a:r>
              <a:rPr lang="ru-RU" sz="1400" b="1" dirty="0">
                <a:effectLst/>
                <a:ea typeface="Times New Roman"/>
              </a:rPr>
              <a:t>. Учеб. Заведений. М.: Издательский центр «Академия», 2000. 265 с.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 err="1">
                <a:effectLst/>
                <a:ea typeface="Times New Roman"/>
              </a:rPr>
              <a:t>Степановских</a:t>
            </a:r>
            <a:r>
              <a:rPr lang="ru-RU" sz="1400" b="1" dirty="0">
                <a:effectLst/>
                <a:ea typeface="Times New Roman"/>
              </a:rPr>
              <a:t>, А.С. Экология: Учебник для вузов. М.: ЮНИТИ-ДАНА, 2001. 163 с.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dirty="0" smtClean="0">
                <a:effectLst/>
                <a:ea typeface="Times New Roman"/>
              </a:rPr>
              <a:t> </a:t>
            </a:r>
            <a:r>
              <a:rPr lang="ru-RU" sz="1800" b="1" dirty="0" smtClean="0">
                <a:effectLst/>
                <a:ea typeface="Times New Roman"/>
              </a:rPr>
              <a:t>Сайты</a:t>
            </a:r>
            <a:r>
              <a:rPr lang="ru-RU" sz="1800" b="1" dirty="0">
                <a:effectLst/>
                <a:ea typeface="Times New Roman"/>
              </a:rPr>
              <a:t>: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u="sng" dirty="0">
                <a:effectLst/>
                <a:ea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http://www.61.rospotrebnadzor.ru/index.php?option=com_content&amp;view=article&amp;id=9986:2020-06-15-15-10-12&amp;catid=38:2009-09-16-04-45-57&amp;Itemid=57</a:t>
            </a:r>
            <a:r>
              <a:rPr lang="ru-RU" sz="1400" b="1" dirty="0">
                <a:effectLst/>
                <a:ea typeface="Times New Roman"/>
              </a:rPr>
              <a:t>  - сайт </a:t>
            </a:r>
            <a:r>
              <a:rPr lang="ru-RU" sz="1400" b="1" dirty="0" err="1">
                <a:effectLst/>
                <a:ea typeface="Times New Roman"/>
              </a:rPr>
              <a:t>роспотребнадзора</a:t>
            </a:r>
            <a:endParaRPr lang="ru-RU" sz="1400" b="1" dirty="0">
              <a:effectLst/>
              <a:ea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u="sng" dirty="0">
                <a:effectLst/>
                <a:ea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https://sdamzavas.net/1-19654.html</a:t>
            </a:r>
            <a:r>
              <a:rPr lang="ru-RU" sz="1400" b="1" dirty="0">
                <a:effectLst/>
                <a:ea typeface="Times New Roman"/>
              </a:rPr>
              <a:t>   - основные законодательные акты в области охраны природы в Ростовской области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u="sng" dirty="0">
                <a:effectLst/>
                <a:ea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https://gotonature.ru/1849-zapovedniki-rostovskoj-oblasti.html</a:t>
            </a:r>
            <a:r>
              <a:rPr lang="ru-RU" sz="1400" b="1" dirty="0">
                <a:effectLst/>
                <a:ea typeface="Times New Roman"/>
              </a:rPr>
              <a:t>  - заповедники и заказники Ростовской </a:t>
            </a:r>
            <a:r>
              <a:rPr lang="ru-RU" sz="1400" b="1" dirty="0" smtClean="0">
                <a:effectLst/>
                <a:ea typeface="Times New Roman"/>
              </a:rPr>
              <a:t>области</a:t>
            </a:r>
            <a:r>
              <a:rPr lang="ru-RU" sz="1400" b="1" i="0" dirty="0">
                <a:effectLst/>
                <a:ea typeface="Times New Roman"/>
              </a:rPr>
              <a:t> </a:t>
            </a:r>
            <a:endParaRPr lang="ru-RU" sz="1400" b="1" dirty="0"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3423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6"/>
          <a:stretch/>
        </p:blipFill>
        <p:spPr>
          <a:xfrm>
            <a:off x="1" y="-15187"/>
            <a:ext cx="3888906" cy="515868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95486"/>
            <a:ext cx="6552728" cy="1314450"/>
          </a:xfrm>
        </p:spPr>
        <p:txBody>
          <a:bodyPr vert="horz" lIns="91440" tIns="45720" rIns="91440" bIns="45720" rtlCol="0"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Понимание природы, гуманное, бережное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отношение к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ней – один из элементов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нравственности,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частица мировоззрения.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Паустовский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-956642"/>
            <a:ext cx="1200329" cy="4720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ЭКОЛОГИЯ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7" name="Рисунок 5">
            <a:extLst>
              <a:ext uri="{FF2B5EF4-FFF2-40B4-BE49-F238E27FC236}">
                <a16:creationId xmlns="" xmlns:a16="http://schemas.microsoft.com/office/drawing/2014/main" id="{8FE3E2E7-F929-1F49-AEAF-70C85AE3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246" y="3070885"/>
            <a:ext cx="2711754" cy="2034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4">
            <a:extLst>
              <a:ext uri="{FF2B5EF4-FFF2-40B4-BE49-F238E27FC236}">
                <a16:creationId xmlns="" xmlns:a16="http://schemas.microsoft.com/office/drawing/2014/main" id="{6C6B9511-E380-7E41-AD81-4E0DD62D698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1967" y="3079861"/>
            <a:ext cx="2722201" cy="2042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6">
            <a:extLst>
              <a:ext uri="{FF2B5EF4-FFF2-40B4-BE49-F238E27FC236}">
                <a16:creationId xmlns="" xmlns:a16="http://schemas.microsoft.com/office/drawing/2014/main" id="{48911017-2AAD-964D-A656-743223987FC7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33155" r="4344"/>
          <a:stretch/>
        </p:blipFill>
        <p:spPr>
          <a:xfrm>
            <a:off x="3249062" y="1044085"/>
            <a:ext cx="2802731" cy="202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9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4299942"/>
            <a:ext cx="2674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Введение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08" y="921930"/>
            <a:ext cx="3024336" cy="40318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ологическая ситуация в городе Ростов-на-Дону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.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>
              <a:buNone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взаимоотношение людей и природы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.</a:t>
            </a: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исследования:</a:t>
            </a:r>
          </a:p>
          <a:p>
            <a:pPr lvl="0"/>
            <a:r>
              <a:rPr lang="ru-RU" sz="1600" b="1" i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Теоретические: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логическое сравнение и обобщение полученной информации; абстрагирование и конкретизация данной проблемы; анализ и синтез информации в это области, а также анкетных данных</a:t>
            </a:r>
          </a:p>
          <a:p>
            <a:pPr lvl="0"/>
            <a:r>
              <a:rPr lang="ru-RU" sz="1600" b="1" i="1" u="sng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Практические: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опросы в Интернете; анкетирование независимых участников; распространение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флайеров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и памяток о том, как сберечь природу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5403" y="917452"/>
            <a:ext cx="3168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 Black" panose="020B0604020202020204" pitchFamily="34" charset="0"/>
              </a:rPr>
              <a:t>Сформировать в сознании людей моего окружения идею о поддержании чистоты и порядка в нашем городе.</a:t>
            </a:r>
          </a:p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 Black" panose="020B0604020202020204" pitchFamily="34" charset="0"/>
              </a:rPr>
              <a:t>Провести анкетирование среди учащихся нашей школы, жителей микрорайона и соцопрос в социальных сетях.</a:t>
            </a:r>
          </a:p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 Black" panose="020B0604020202020204" pitchFamily="34" charset="0"/>
              </a:rPr>
              <a:t>Ознакомиться с решением данной проблемы и методами ее ликвидации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 Black" panose="020B0604020202020204" pitchFamily="34" charset="0"/>
              </a:rPr>
              <a:t>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1311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работы: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 Black" panose="020B0604020202020204" pitchFamily="34" charset="0"/>
              </a:rPr>
              <a:t>привлечь внимание людей к улучшению и сохранению </a:t>
            </a:r>
          </a:p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rial Black" panose="020B0604020202020204" pitchFamily="34" charset="0"/>
              </a:rPr>
              <a:t>нашей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cs typeface="Arial Black" panose="020B0604020202020204" pitchFamily="34" charset="0"/>
              </a:rPr>
              <a:t>экологической системы.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4">
            <a:extLst>
              <a:ext uri="{FF2B5EF4-FFF2-40B4-BE49-F238E27FC236}">
                <a16:creationId xmlns="" xmlns:a16="http://schemas.microsoft.com/office/drawing/2014/main" id="{93FF53E5-D85B-EA4E-A121-1CEEB8485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5404" y="3128629"/>
            <a:ext cx="4293123" cy="2856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3"/>
          <a:stretch/>
        </p:blipFill>
        <p:spPr>
          <a:xfrm>
            <a:off x="5436097" y="-32798"/>
            <a:ext cx="3707903" cy="5154172"/>
          </a:xfrm>
        </p:spPr>
      </p:pic>
      <p:sp>
        <p:nvSpPr>
          <p:cNvPr id="9" name="TextBox 8"/>
          <p:cNvSpPr txBox="1"/>
          <p:nvPr/>
        </p:nvSpPr>
        <p:spPr>
          <a:xfrm>
            <a:off x="6163755" y="2571750"/>
            <a:ext cx="28803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B16D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 </a:t>
            </a:r>
          </a:p>
          <a:p>
            <a:pPr algn="ctr">
              <a:buNone/>
              <a:defRPr/>
            </a:pPr>
            <a:r>
              <a:rPr lang="ru-RU" sz="2200" dirty="0">
                <a:solidFill>
                  <a:srgbClr val="B16D1B"/>
                </a:solidFill>
                <a:cs typeface="Arial Black" panose="020B0604020202020204" pitchFamily="34" charset="0"/>
              </a:rPr>
              <a:t>равнодушное отношение людей к природе, сказывается на окружающей среде в целом</a:t>
            </a:r>
            <a:r>
              <a:rPr lang="ru-RU" sz="2200" dirty="0" smtClean="0">
                <a:solidFill>
                  <a:srgbClr val="B16D1B"/>
                </a:solidFill>
                <a:cs typeface="Arial Black" panose="020B0604020202020204" pitchFamily="34" charset="0"/>
              </a:rPr>
              <a:t>.</a:t>
            </a:r>
            <a:endParaRPr lang="ru-RU" sz="2200" b="1" dirty="0">
              <a:solidFill>
                <a:srgbClr val="B16D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1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1A29D17-E32F-4B46-9D15-9C37B462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88026"/>
            <a:ext cx="4602430" cy="305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6"/>
          <a:stretch/>
        </p:blipFill>
        <p:spPr>
          <a:xfrm rot="20402836">
            <a:off x="-1428545" y="-494122"/>
            <a:ext cx="4715435" cy="65979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05978"/>
            <a:ext cx="9156888" cy="8572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Основой экологической катастрофы является деятельность человека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s://ds04.infourok.ru/uploads/ex/1092/000e06c9-6d66ac5c/img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17942" r="5495" b="15495"/>
          <a:stretch/>
        </p:blipFill>
        <p:spPr bwMode="auto">
          <a:xfrm>
            <a:off x="5436096" y="3137062"/>
            <a:ext cx="3540264" cy="20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 descr="252260-nomer-61860472">
            <a:extLst>
              <a:ext uri="{FF2B5EF4-FFF2-40B4-BE49-F238E27FC236}">
                <a16:creationId xmlns="" xmlns:a16="http://schemas.microsoft.com/office/drawing/2014/main" id="{22E622EB-12C5-D249-A835-55171606966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4827" r="2004" b="10489"/>
          <a:stretch/>
        </p:blipFill>
        <p:spPr bwMode="auto">
          <a:xfrm>
            <a:off x="5436096" y="1203598"/>
            <a:ext cx="3540264" cy="1865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2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306"/>
          <a:stretch/>
        </p:blipFill>
        <p:spPr>
          <a:xfrm rot="5400000">
            <a:off x="2600544" y="-5177874"/>
            <a:ext cx="3906402" cy="9180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7494"/>
            <a:ext cx="6264696" cy="4935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Соцопрос – ЭКОЛОГИЯ и 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CF3AD7C-F4D6-9F41-8451-757363DCCD1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2" y="915566"/>
            <a:ext cx="4006903" cy="40119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7A9C116-DFE5-6D49-B2E0-017B0E1EA2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15566"/>
            <a:ext cx="3744416" cy="401191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412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6"/>
          <a:stretch/>
        </p:blipFill>
        <p:spPr>
          <a:xfrm rot="5400000">
            <a:off x="2600544" y="-5177874"/>
            <a:ext cx="3906402" cy="918051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6346F2FD-42AE-7043-8313-124AD436B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340693"/>
              </p:ext>
            </p:extLst>
          </p:nvPr>
        </p:nvGraphicFramePr>
        <p:xfrm>
          <a:off x="210115" y="1517518"/>
          <a:ext cx="6480720" cy="1414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0561">
                  <a:extLst>
                    <a:ext uri="{9D8B030D-6E8A-4147-A177-3AD203B41FA5}">
                      <a16:colId xmlns="" xmlns:a16="http://schemas.microsoft.com/office/drawing/2014/main" val="1865408192"/>
                    </a:ext>
                  </a:extLst>
                </a:gridCol>
                <a:gridCol w="883775">
                  <a:extLst>
                    <a:ext uri="{9D8B030D-6E8A-4147-A177-3AD203B41FA5}">
                      <a16:colId xmlns="" xmlns:a16="http://schemas.microsoft.com/office/drawing/2014/main" val="3435780333"/>
                    </a:ext>
                  </a:extLst>
                </a:gridCol>
                <a:gridCol w="758825">
                  <a:extLst>
                    <a:ext uri="{9D8B030D-6E8A-4147-A177-3AD203B41FA5}">
                      <a16:colId xmlns="" xmlns:a16="http://schemas.microsoft.com/office/drawing/2014/main" val="435368739"/>
                    </a:ext>
                  </a:extLst>
                </a:gridCol>
                <a:gridCol w="1401415">
                  <a:extLst>
                    <a:ext uri="{9D8B030D-6E8A-4147-A177-3AD203B41FA5}">
                      <a16:colId xmlns="" xmlns:a16="http://schemas.microsoft.com/office/drawing/2014/main" val="3732360696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3051375960"/>
                    </a:ext>
                  </a:extLst>
                </a:gridCol>
              </a:tblGrid>
              <a:tr h="514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варианты </a:t>
                      </a: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ответа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юноши 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девушки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взрослое поколение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 от опрошенных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01290389"/>
                  </a:ext>
                </a:extLst>
              </a:tr>
              <a:tr h="343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Да, однозначно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– 80%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9-90%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– 100%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88,89%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479580895"/>
                  </a:ext>
                </a:extLst>
              </a:tr>
              <a:tr h="343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Нет, меня все устраивает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– 20%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– 10%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 – 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11.11%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569538725"/>
                  </a:ext>
                </a:extLst>
              </a:tr>
              <a:tr h="171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52923740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2E71CE16-73BE-4F4E-86AE-22EFB0F56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398511"/>
              </p:ext>
            </p:extLst>
          </p:nvPr>
        </p:nvGraphicFramePr>
        <p:xfrm>
          <a:off x="251520" y="3435846"/>
          <a:ext cx="6552727" cy="1500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973">
                  <a:extLst>
                    <a:ext uri="{9D8B030D-6E8A-4147-A177-3AD203B41FA5}">
                      <a16:colId xmlns="" xmlns:a16="http://schemas.microsoft.com/office/drawing/2014/main" val="1517814005"/>
                    </a:ext>
                  </a:extLst>
                </a:gridCol>
                <a:gridCol w="858314">
                  <a:extLst>
                    <a:ext uri="{9D8B030D-6E8A-4147-A177-3AD203B41FA5}">
                      <a16:colId xmlns="" xmlns:a16="http://schemas.microsoft.com/office/drawing/2014/main" val="405900748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09574165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1449356095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992553793"/>
                    </a:ext>
                  </a:extLst>
                </a:gridCol>
              </a:tblGrid>
              <a:tr h="3731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варианты ответа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юноши </a:t>
                      </a:r>
                      <a:endParaRPr lang="ru-RU" sz="1600" b="1" i="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девушки</a:t>
                      </a:r>
                      <a:endParaRPr lang="ru-RU" sz="1600" b="1" i="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взрослое поколение</a:t>
                      </a:r>
                      <a:endParaRPr lang="ru-RU" sz="1600" b="1" i="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опрошенных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48231802"/>
                  </a:ext>
                </a:extLst>
              </a:tr>
              <a:tr h="186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Да, нужно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– 100%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– 100%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– 100%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90,00%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013547904"/>
                  </a:ext>
                </a:extLst>
              </a:tr>
              <a:tr h="373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Нет, меня все устраивает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– 105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 – 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 – 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930483661"/>
                  </a:ext>
                </a:extLst>
              </a:tr>
              <a:tr h="186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Готов(а) помочь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– 23,33%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– 33.33%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– 3.33%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6297687"/>
                  </a:ext>
                </a:extLst>
              </a:tr>
              <a:tr h="186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готов(а) помочь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– 3.33%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– 6.67%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– 30%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4416358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2787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D8C188-4A75-394B-B60C-893EA51A587A}"/>
              </a:ext>
            </a:extLst>
          </p:cNvPr>
          <p:cNvSpPr txBox="1"/>
          <p:nvPr/>
        </p:nvSpPr>
        <p:spPr>
          <a:xfrm rot="10800000" flipV="1">
            <a:off x="201360" y="2931790"/>
            <a:ext cx="8496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sng" dirty="0">
                <a:solidFill>
                  <a:schemeClr val="accent3">
                    <a:lumMod val="50000"/>
                  </a:schemeClr>
                </a:solidFill>
                <a:effectLst/>
                <a:ea typeface="Times New Roman"/>
              </a:rPr>
              <a:t>Вопрос: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  <a:ea typeface="Times New Roman"/>
              </a:rPr>
              <a:t>Считаете ли вы экологическую обстановку в нашем городе напряженной?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8406D54-0BF4-1340-9672-8FA4B1FB40AE}"/>
              </a:ext>
            </a:extLst>
          </p:cNvPr>
          <p:cNvSpPr txBox="1"/>
          <p:nvPr/>
        </p:nvSpPr>
        <p:spPr>
          <a:xfrm>
            <a:off x="201360" y="753290"/>
            <a:ext cx="833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u="sng">
                <a:solidFill>
                  <a:schemeClr val="accent3">
                    <a:lumMod val="50000"/>
                  </a:schemeClr>
                </a:solidFill>
                <a:effectLst/>
                <a:ea typeface="Times New Roman"/>
              </a:defRPr>
            </a:lvl1pPr>
          </a:lstStyle>
          <a:p>
            <a:r>
              <a:rPr lang="ru-RU" dirty="0"/>
              <a:t>Вопрос: </a:t>
            </a:r>
            <a:r>
              <a:rPr lang="ru-RU" u="none" dirty="0"/>
              <a:t>Нужно ли применять какие либо меры по предотвращению экологической катастрофы и готовы ли вы в этом </a:t>
            </a:r>
            <a:r>
              <a:rPr lang="ru-RU" u="none" dirty="0" smtClean="0"/>
              <a:t>помочь</a:t>
            </a:r>
            <a:endParaRPr lang="ru-RU" u="none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46" y="2703190"/>
            <a:ext cx="2409056" cy="24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6"/>
          <a:stretch/>
        </p:blipFill>
        <p:spPr>
          <a:xfrm>
            <a:off x="1" y="-15187"/>
            <a:ext cx="3888906" cy="51586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1512168" cy="4237980"/>
          </a:xfrm>
        </p:spPr>
        <p:txBody>
          <a:bodyPr vert="vert270">
            <a:no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Я - волонтёр ЭКОЛОГ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51888"/>
            <a:ext cx="5328592" cy="48245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участие в Городской экологической акции «Живые родники Ростова!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проведение акции по очистке и благоустройству родника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Салых-Су (Сурб-Хач) города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Ростова-на-Дону и прилегающих к нему территории в рамках социального проекта «Чистый родник»;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участие в Открытой городской научно-практической конференции «ЭКОЛОГиЯ осень 2019»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участие в фестивале науки «Включай экологику»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участие в Городской экологической акции «Рука помощи»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участие в Городской экологической акции «Большая уборка»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участие в Городской экологической акции «Не сжигайте, люди, листья!»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участие в Городской экологической акции «Нет пакетам!»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участие в Городской экологической акции «Мусор – это серьезно!»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проведение тематических уроков и лекций;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участие в конкурсе рисунков «Зеленая планета»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участие в международной экологической акции «Час Земли»;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проведение недели экологии с организацией тематических занятий, экскурсий, субботников;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Всероссийская акция «Экодежурный по стране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».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6"/>
          <a:stretch/>
        </p:blipFill>
        <p:spPr>
          <a:xfrm rot="3525398">
            <a:off x="-117710" y="-3266526"/>
            <a:ext cx="3888906" cy="75969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4618856" cy="857250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ЭКОЛОГиЯ    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9B4EB6-EB4E-8749-A5B0-876EFD1E935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10314"/>
          <a:stretch/>
        </p:blipFill>
        <p:spPr bwMode="auto">
          <a:xfrm>
            <a:off x="378356" y="1742614"/>
            <a:ext cx="4697700" cy="3400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1.jpeg">
            <a:extLst>
              <a:ext uri="{FF2B5EF4-FFF2-40B4-BE49-F238E27FC236}">
                <a16:creationId xmlns="" xmlns:a16="http://schemas.microsoft.com/office/drawing/2014/main" id="{FBEB5600-990A-FE44-95AE-1A9527D63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6262" r="1857" b="6277"/>
          <a:stretch>
            <a:fillRect/>
          </a:stretch>
        </p:blipFill>
        <p:spPr bwMode="auto">
          <a:xfrm rot="5400000">
            <a:off x="5172441" y="1152693"/>
            <a:ext cx="3714174" cy="396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49233" y="724446"/>
            <a:ext cx="356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«День Земли» и «ЭкоДежурный по стране»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2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="" xmlns:a16="http://schemas.microsoft.com/office/drawing/2014/main" id="{6BA89941-8517-A84F-83A0-54E2C66CE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4875" r="439" b="5074"/>
          <a:stretch>
            <a:fillRect/>
          </a:stretch>
        </p:blipFill>
        <p:spPr bwMode="auto">
          <a:xfrm rot="5400000">
            <a:off x="5500717" y="1441701"/>
            <a:ext cx="3390106" cy="389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6136" y="77155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Эко-проект</a:t>
            </a: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МБДОУ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№83 «Теремок»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МБДОУ№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 «Умка».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06"/>
          <a:stretch/>
        </p:blipFill>
        <p:spPr>
          <a:xfrm rot="5400000">
            <a:off x="2600544" y="-5177874"/>
            <a:ext cx="3906402" cy="9180513"/>
          </a:xfrm>
          <a:prstGeom prst="rect">
            <a:avLst/>
          </a:prstGeom>
        </p:spPr>
      </p:pic>
      <p:pic>
        <p:nvPicPr>
          <p:cNvPr id="8" name="Рисунок 7" descr="E:\Беликова МАЮИ\сертификат ДЕЛАЙ Лазуренко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70" y="2697901"/>
            <a:ext cx="1911924" cy="231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Беликова МАЮИ\ЭКО-Дежурный Лазуренко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7902"/>
            <a:ext cx="3168352" cy="231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51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етная 2">
      <a:majorFont>
        <a:latin typeface="Impact"/>
        <a:ea typeface=""/>
        <a:cs typeface=""/>
      </a:majorFont>
      <a:minorFont>
        <a:latin typeface="Bahnschrift SemiBold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749</Words>
  <Application>Microsoft Office PowerPoint</Application>
  <PresentationFormat>Экран (16:9)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Theme</vt:lpstr>
      <vt:lpstr>Проблема окружающей среды в Донском крае</vt:lpstr>
      <vt:lpstr>Презентация PowerPoint</vt:lpstr>
      <vt:lpstr>Введение</vt:lpstr>
      <vt:lpstr>Основой экологической катастрофы является деятельность человека</vt:lpstr>
      <vt:lpstr>Соцопрос – ЭКОЛОГИЯ и Я</vt:lpstr>
      <vt:lpstr>Презентация PowerPoint</vt:lpstr>
      <vt:lpstr>Я - волонтёр ЭКОЛОГ</vt:lpstr>
      <vt:lpstr>ЭКОЛОГиЯ    </vt:lpstr>
      <vt:lpstr>Презентация PowerPoint</vt:lpstr>
      <vt:lpstr>Экологическое воспитание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2021-04-26T12:23:23Z</dcterms:created>
  <dcterms:modified xsi:type="dcterms:W3CDTF">2021-04-28T13:31:26Z</dcterms:modified>
</cp:coreProperties>
</file>