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Default ContentType="image/jpeg" Extension="jpeg"/>
  <Override ContentType="application/vnd.openxmlformats-officedocument.custom-properties+xml" PartName="/docProps/custom.xml"/>
</Types>
</file>

<file path=_rels/.rels><?xml version="1.0" encoding="UTF-8" standalone="yes" ?><Relationships xmlns="http://schemas.openxmlformats.org/package/2006/relationships"><Relationship Id="rId1" Target="docProps/core.xml" Type="http://schemas.openxmlformats.org/package/2006/relationships/metadata/core-properties"/><Relationship Id="rId2" Target="ppt/presentation.xml" Type="http://schemas.openxmlformats.org/officeDocument/2006/relationships/officeDocument"/><Relationship Id="rId3" Target="docProps/custom.xml" Type="http://schemas.openxmlformats.org/officeDocument/2006/relationships/custom-properties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</p:sldIdLst>
  <p:sldSz cy="6858000" cx="12192000"/>
  <p:notesSz cx="6858000" cy="9144000"/>
  <p:embeddedFontLst>
    <p:embeddedFont>
      <p:font typeface="Playfair Display"/>
      <p:regular r:id="rId22"/>
      <p:bold r:id="rId23"/>
      <p:italic r:id="rId24"/>
      <p:boldItalic r:id="rId25"/>
    </p:embeddedFont>
    <p:embeddedFont>
      <p:font typeface="EB Garamond"/>
      <p:regular r:id="rId26"/>
      <p:bold r:id="rId27"/>
      <p:italic r:id="rId28"/>
      <p:boldItalic r:id="rId29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GoogleSlidesCustomDataVersion2">
      <go:slidesCustomData xmlns:go="http://customooxmlschemas.google.com/" r:id="rId30" roundtripDataSignature="AMtx7miB/eRVnhpcOitvuapHNlxlR36rV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6.xml"/><Relationship Id="rId22" Type="http://schemas.openxmlformats.org/officeDocument/2006/relationships/font" Target="fonts/PlayfairDisplay-regular.fntdata"/><Relationship Id="rId21" Type="http://schemas.openxmlformats.org/officeDocument/2006/relationships/slide" Target="slides/slide17.xml"/><Relationship Id="rId24" Type="http://schemas.openxmlformats.org/officeDocument/2006/relationships/font" Target="fonts/PlayfairDisplay-italic.fntdata"/><Relationship Id="rId23" Type="http://schemas.openxmlformats.org/officeDocument/2006/relationships/font" Target="fonts/PlayfairDisplay-bold.fntdata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26" Type="http://schemas.openxmlformats.org/officeDocument/2006/relationships/font" Target="fonts/EBGaramond-regular.fntdata"/><Relationship Id="rId25" Type="http://schemas.openxmlformats.org/officeDocument/2006/relationships/font" Target="fonts/PlayfairDisplay-boldItalic.fntdata"/><Relationship Id="rId28" Type="http://schemas.openxmlformats.org/officeDocument/2006/relationships/font" Target="fonts/EBGaramond-italic.fntdata"/><Relationship Id="rId27" Type="http://schemas.openxmlformats.org/officeDocument/2006/relationships/font" Target="fonts/EBGaramond-bold.fntdata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29" Type="http://schemas.openxmlformats.org/officeDocument/2006/relationships/font" Target="fonts/EBGaramond-boldItalic.fntdata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30" Type="http://customschemas.google.com/relationships/presentationmetadata" Target="metadata"/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7" Type="http://schemas.openxmlformats.org/officeDocument/2006/relationships/slide" Target="slides/slide13.xml"/><Relationship Id="rId16" Type="http://schemas.openxmlformats.org/officeDocument/2006/relationships/slide" Target="slides/slide12.xml"/><Relationship Id="rId19" Type="http://schemas.openxmlformats.org/officeDocument/2006/relationships/slide" Target="slides/slide15.xml"/><Relationship Id="rId18" Type="http://schemas.openxmlformats.org/officeDocument/2006/relationships/slide" Target="slides/slide1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9845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9845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9845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9845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9845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9845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9845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9845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82" name="Google Shape;82;p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3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55" name="Google Shape;155;p1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63" name="Google Shape;163;p1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9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71" name="Google Shape;171;p1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7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79" name="Google Shape;179;p15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5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p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87" name="Google Shape;187;p16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6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p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98" name="Google Shape;198;p17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4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p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206" name="Google Shape;206;p18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2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p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214" name="Google Shape;214;p20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89" name="Google Shape;89;p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98" name="Google Shape;98;p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05" name="Google Shape;105;p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16" name="Google Shape;116;p5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23" name="Google Shape;123;p7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31" name="Google Shape;131;p9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39" name="Google Shape;139;p10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5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47" name="Google Shape;147;p1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Титульный слайд" type="title">
  <p:cSld name="TITLE"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2"/>
          <p:cNvSpPr txBox="1"/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" name="Google Shape;13;p22"/>
          <p:cNvSpPr txBox="1"/>
          <p:nvPr>
            <p:ph idx="1" type="subTitle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  <p:sp>
        <p:nvSpPr>
          <p:cNvPr id="14" name="Google Shape;14;p22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" name="Google Shape;15;p22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" name="Google Shape;16;p22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Заголовок и вертикальный текст" type="vertTx">
  <p:cSld name="VERTICAL_TEXT"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31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31"/>
          <p:cNvSpPr txBox="1"/>
          <p:nvPr>
            <p:ph idx="1" type="body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1" name="Google Shape;71;p31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2" name="Google Shape;72;p31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3" name="Google Shape;73;p31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Вертикальный заголовок и текст" type="vertTitleAndTx">
  <p:cSld name="VERTICAL_TITLE_AND_VERTICAL_TEXT"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32"/>
          <p:cNvSpPr txBox="1"/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32"/>
          <p:cNvSpPr txBox="1"/>
          <p:nvPr>
            <p:ph idx="1" type="body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7" name="Google Shape;77;p32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8" name="Google Shape;78;p32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9" name="Google Shape;79;p32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Заголовок и объект" type="obj">
  <p:cSld name="OBJECT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23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23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0" name="Google Shape;20;p23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" name="Google Shape;21;p23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" name="Google Shape;22;p23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Пустой слайд" type="blank">
  <p:cSld name="BLANK"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24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24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" name="Google Shape;26;p24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Заголовок раздела" type="secHead">
  <p:cSld name="SECTION_HEADER"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25"/>
          <p:cNvSpPr txBox="1"/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" name="Google Shape;29;p25"/>
          <p:cNvSpPr txBox="1"/>
          <p:nvPr>
            <p:ph idx="1" type="body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30" name="Google Shape;30;p25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25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" name="Google Shape;32;p25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Два объекта" type="twoObj">
  <p:cSld name="TWO_OBJECTS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26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26"/>
          <p:cNvSpPr txBox="1"/>
          <p:nvPr>
            <p:ph idx="1" type="body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6" name="Google Shape;36;p26"/>
          <p:cNvSpPr txBox="1"/>
          <p:nvPr>
            <p:ph idx="2" type="body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7" name="Google Shape;37;p26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26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" name="Google Shape;39;p26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Сравнение" type="twoTxTwoObj">
  <p:cSld name="TWO_OBJECTS_WITH_TEXT"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27"/>
          <p:cNvSpPr txBox="1"/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2" name="Google Shape;42;p27"/>
          <p:cNvSpPr txBox="1"/>
          <p:nvPr>
            <p:ph idx="1" type="body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3" name="Google Shape;43;p27"/>
          <p:cNvSpPr txBox="1"/>
          <p:nvPr>
            <p:ph idx="2" type="body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4" name="Google Shape;44;p27"/>
          <p:cNvSpPr txBox="1"/>
          <p:nvPr>
            <p:ph idx="3" type="body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5" name="Google Shape;45;p27"/>
          <p:cNvSpPr txBox="1"/>
          <p:nvPr>
            <p:ph idx="4" type="body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6" name="Google Shape;46;p27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27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27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Только заголовок" type="titleOnly">
  <p:cSld name="TITLE_ONLY"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28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1" name="Google Shape;51;p28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28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28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Объект с подписью" type="objTx">
  <p:cSld name="OBJECT_WITH_CAPTION_TEXT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29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29"/>
          <p:cNvSpPr txBox="1"/>
          <p:nvPr>
            <p:ph idx="1" type="body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indent="-3810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indent="-355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indent="-355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57" name="Google Shape;57;p29"/>
          <p:cNvSpPr txBox="1"/>
          <p:nvPr>
            <p:ph idx="2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58" name="Google Shape;58;p29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9" name="Google Shape;59;p29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29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Рисунок с подписью" type="picTx">
  <p:cSld name="PICTURE_WITH_CAPTION_TEXT"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30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30"/>
          <p:cNvSpPr/>
          <p:nvPr>
            <p:ph idx="2" type="pic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30"/>
          <p:cNvSpPr txBox="1"/>
          <p:nvPr>
            <p:ph idx="1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65" name="Google Shape;65;p30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6" name="Google Shape;66;p30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30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21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" name="Google Shape;7;p21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p21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" name="Google Shape;9;p21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" name="Google Shape;10;p21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0.jpg"/><Relationship Id="rId4" Type="http://schemas.openxmlformats.org/officeDocument/2006/relationships/image" Target="../media/image7.png"/></Relationships>
</file>

<file path=ppt/slides/_rels/slide10.xml.rels><?xml version="1.0" encoding="UTF-8" standalone="yes" ?><Relationships xmlns="http://schemas.openxmlformats.org/package/2006/relationships"><Relationship Id="rId1" Target="../slideLayouts/slideLayout3.xml" Type="http://schemas.openxmlformats.org/officeDocument/2006/relationships/slideLayout"/><Relationship Id="rId2" Target="../notesSlides/notesSlide10.xml" Type="http://schemas.openxmlformats.org/officeDocument/2006/relationships/notesSlide"/><Relationship Id="rId3" Target="../media/image26.jpg" Type="http://schemas.openxmlformats.org/officeDocument/2006/relationships/image"/><Relationship Id="rId4" Target="../media/image17.jpg" Type="http://schemas.openxmlformats.org/officeDocument/2006/relationships/image"/><Relationship Id="rId5" Target="../media/image31.jpeg" Type="http://schemas.openxmlformats.org/officeDocument/2006/relationships/image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29.jpg"/><Relationship Id="rId4" Type="http://schemas.openxmlformats.org/officeDocument/2006/relationships/image" Target="../media/image17.jpg"/><Relationship Id="rId5" Type="http://schemas.openxmlformats.org/officeDocument/2006/relationships/image" Target="../media/image28.jpg"/></Relationships>
</file>

<file path=ppt/slides/_rels/slide12.xml.rels><?xml version="1.0" encoding="UTF-8" standalone="yes" ?><Relationships xmlns="http://schemas.openxmlformats.org/package/2006/relationships"><Relationship Id="rId1" Target="../slideLayouts/slideLayout3.xml" Type="http://schemas.openxmlformats.org/officeDocument/2006/relationships/slideLayout"/><Relationship Id="rId2" Target="../notesSlides/notesSlide12.xml" Type="http://schemas.openxmlformats.org/officeDocument/2006/relationships/notesSlide"/><Relationship Id="rId3" Target="../media/image30.jpeg" Type="http://schemas.openxmlformats.org/officeDocument/2006/relationships/image"/><Relationship Id="rId4" Target="../media/image17.jpg" Type="http://schemas.openxmlformats.org/officeDocument/2006/relationships/image"/><Relationship Id="rId5" Target="../media/image44.jpeg" Type="http://schemas.openxmlformats.org/officeDocument/2006/relationships/image"/></Relationships>
</file>

<file path=ppt/slides/_rels/slide13.xml.rels><?xml version="1.0" encoding="UTF-8" standalone="yes" ?><Relationships xmlns="http://schemas.openxmlformats.org/package/2006/relationships"><Relationship Id="rId1" Target="../slideLayouts/slideLayout3.xml" Type="http://schemas.openxmlformats.org/officeDocument/2006/relationships/slideLayout"/><Relationship Id="rId2" Target="../notesSlides/notesSlide13.xml" Type="http://schemas.openxmlformats.org/officeDocument/2006/relationships/notesSlide"/><Relationship Id="rId3" Target="../media/image35.jpg" Type="http://schemas.openxmlformats.org/officeDocument/2006/relationships/image"/><Relationship Id="rId4" Target="../media/image17.jpg" Type="http://schemas.openxmlformats.org/officeDocument/2006/relationships/image"/><Relationship Id="rId5" Target="../media/image50.jpeg" Type="http://schemas.openxmlformats.org/officeDocument/2006/relationships/image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36.jpg"/><Relationship Id="rId4" Type="http://schemas.openxmlformats.org/officeDocument/2006/relationships/image" Target="../media/image17.jpg"/><Relationship Id="rId5" Type="http://schemas.openxmlformats.org/officeDocument/2006/relationships/image" Target="../media/image37.jpg"/><Relationship Id="rId6" Type="http://schemas.openxmlformats.org/officeDocument/2006/relationships/image" Target="../media/image38.jpg"/><Relationship Id="rId7" Type="http://schemas.openxmlformats.org/officeDocument/2006/relationships/image" Target="../media/image41.jpg"/><Relationship Id="rId8" Type="http://schemas.openxmlformats.org/officeDocument/2006/relationships/image" Target="../media/image39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42.jpg"/><Relationship Id="rId4" Type="http://schemas.openxmlformats.org/officeDocument/2006/relationships/image" Target="../media/image17.jpg"/><Relationship Id="rId5" Type="http://schemas.openxmlformats.org/officeDocument/2006/relationships/image" Target="../media/image40.jp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43.jpg"/><Relationship Id="rId4" Type="http://schemas.openxmlformats.org/officeDocument/2006/relationships/image" Target="../media/image17.jpg"/><Relationship Id="rId5" Type="http://schemas.openxmlformats.org/officeDocument/2006/relationships/image" Target="../media/image54.jp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46.png"/><Relationship Id="rId4" Type="http://schemas.openxmlformats.org/officeDocument/2006/relationships/image" Target="../media/image17.jpg"/><Relationship Id="rId5" Type="http://schemas.openxmlformats.org/officeDocument/2006/relationships/image" Target="../media/image47.jpg"/><Relationship Id="rId6" Type="http://schemas.openxmlformats.org/officeDocument/2006/relationships/image" Target="../media/image48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5.png"/><Relationship Id="rId4" Type="http://schemas.openxmlformats.org/officeDocument/2006/relationships/image" Target="../media/image17.jpg"/><Relationship Id="rId5" Type="http://schemas.openxmlformats.org/officeDocument/2006/relationships/image" Target="../media/image25.jpg"/><Relationship Id="rId6" Type="http://schemas.openxmlformats.org/officeDocument/2006/relationships/image" Target="../media/image53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8.jpg"/><Relationship Id="rId4" Type="http://schemas.openxmlformats.org/officeDocument/2006/relationships/image" Target="../media/image17.jpg"/><Relationship Id="rId5" Type="http://schemas.openxmlformats.org/officeDocument/2006/relationships/image" Target="../media/image58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2.jpg"/><Relationship Id="rId4" Type="http://schemas.openxmlformats.org/officeDocument/2006/relationships/image" Target="../media/image17.jpg"/><Relationship Id="rId9" Type="http://schemas.openxmlformats.org/officeDocument/2006/relationships/image" Target="../media/image13.png"/><Relationship Id="rId5" Type="http://schemas.openxmlformats.org/officeDocument/2006/relationships/image" Target="../media/image3.jpg"/><Relationship Id="rId6" Type="http://schemas.openxmlformats.org/officeDocument/2006/relationships/image" Target="../media/image1.jpg"/><Relationship Id="rId7" Type="http://schemas.openxmlformats.org/officeDocument/2006/relationships/image" Target="../media/image2.jpg"/><Relationship Id="rId8" Type="http://schemas.openxmlformats.org/officeDocument/2006/relationships/image" Target="../media/image11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4.jpg"/><Relationship Id="rId4" Type="http://schemas.openxmlformats.org/officeDocument/2006/relationships/image" Target="../media/image17.jpg"/><Relationship Id="rId5" Type="http://schemas.openxmlformats.org/officeDocument/2006/relationships/image" Target="../media/image9.jpg"/></Relationships>
</file>

<file path=ppt/slides/_rels/slide6.xml.rels><?xml version="1.0" encoding="UTF-8" standalone="yes" ?><Relationships xmlns="http://schemas.openxmlformats.org/package/2006/relationships"><Relationship Id="rId1" Target="../slideLayouts/slideLayout3.xml" Type="http://schemas.openxmlformats.org/officeDocument/2006/relationships/slideLayout"/><Relationship Id="rId2" Target="../notesSlides/notesSlide6.xml" Type="http://schemas.openxmlformats.org/officeDocument/2006/relationships/notesSlide"/><Relationship Id="rId3" Target="../media/image6.jpg" Type="http://schemas.openxmlformats.org/officeDocument/2006/relationships/image"/><Relationship Id="rId4" Target="../media/image17.jpg" Type="http://schemas.openxmlformats.org/officeDocument/2006/relationships/image"/><Relationship Id="rId5" Target="../media/image59.jpeg" Type="http://schemas.openxmlformats.org/officeDocument/2006/relationships/image"/></Relationships>
</file>

<file path=ppt/slides/_rels/slide7.xml.rels><?xml version="1.0" encoding="UTF-8" standalone="yes" ?><Relationships xmlns="http://schemas.openxmlformats.org/package/2006/relationships"><Relationship Id="rId1" Target="../slideLayouts/slideLayout3.xml" Type="http://schemas.openxmlformats.org/officeDocument/2006/relationships/slideLayout"/><Relationship Id="rId2" Target="../notesSlides/notesSlide7.xml" Type="http://schemas.openxmlformats.org/officeDocument/2006/relationships/notesSlide"/><Relationship Id="rId3" Target="../media/image23.jpeg" Type="http://schemas.openxmlformats.org/officeDocument/2006/relationships/image"/><Relationship Id="rId4" Target="../media/image17.jpg" Type="http://schemas.openxmlformats.org/officeDocument/2006/relationships/image"/><Relationship Id="rId5" Target="../media/image19.jpeg" Type="http://schemas.openxmlformats.org/officeDocument/2006/relationships/image"/></Relationships>
</file>

<file path=ppt/slides/_rels/slide8.xml.rels><?xml version="1.0" encoding="UTF-8" standalone="yes" ?><Relationships xmlns="http://schemas.openxmlformats.org/package/2006/relationships"><Relationship Id="rId1" Target="../slideLayouts/slideLayout3.xml" Type="http://schemas.openxmlformats.org/officeDocument/2006/relationships/slideLayout"/><Relationship Id="rId2" Target="../notesSlides/notesSlide8.xml" Type="http://schemas.openxmlformats.org/officeDocument/2006/relationships/notesSlide"/><Relationship Id="rId3" Target="../media/image16.jpg" Type="http://schemas.openxmlformats.org/officeDocument/2006/relationships/image"/><Relationship Id="rId4" Target="../media/image17.jpg" Type="http://schemas.openxmlformats.org/officeDocument/2006/relationships/image"/><Relationship Id="rId5" Target="../media/image33.jpeg" Type="http://schemas.openxmlformats.org/officeDocument/2006/relationships/image"/></Relationships>
</file>

<file path=ppt/slides/_rels/slide9.xml.rels><?xml version="1.0" encoding="UTF-8" standalone="yes" ?><Relationships xmlns="http://schemas.openxmlformats.org/package/2006/relationships"><Relationship Id="rId1" Target="../slideLayouts/slideLayout3.xml" Type="http://schemas.openxmlformats.org/officeDocument/2006/relationships/slideLayout"/><Relationship Id="rId2" Target="../notesSlides/notesSlide9.xml" Type="http://schemas.openxmlformats.org/officeDocument/2006/relationships/notesSlide"/><Relationship Id="rId3" Target="../media/image27.jpeg" Type="http://schemas.openxmlformats.org/officeDocument/2006/relationships/image"/><Relationship Id="rId4" Target="../media/image17.jpg" Type="http://schemas.openxmlformats.org/officeDocument/2006/relationships/image"/><Relationship Id="rId5" Target="../media/image32.jpeg" Type="http://schemas.openxmlformats.org/officeDocument/2006/relationships/image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 amt="86000"/>
          </a:blip>
          <a:stretch>
            <a:fillRect/>
          </a:stretch>
        </a:blipFill>
      </p:bgPr>
    </p:bg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5" name="Google Shape;85;p1"/>
          <p:cNvSpPr/>
          <p:nvPr/>
        </p:nvSpPr>
        <p:spPr>
          <a:xfrm>
            <a:off x="1159950" y="3626647"/>
            <a:ext cx="9872100" cy="1667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400"/>
              <a:buFont typeface="Arial"/>
              <a:buNone/>
            </a:pPr>
            <a:r>
              <a:rPr b="1" i="0" lang="ru-RU" sz="5500" u="none" cap="none" strike="noStrike">
                <a:solidFill>
                  <a:srgbClr val="A64D79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Волонтерский центр БГМУ</a:t>
            </a:r>
            <a:endParaRPr i="0" sz="5500" u="none" cap="none" strike="noStrike">
              <a:solidFill>
                <a:srgbClr val="A64D79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</p:txBody>
      </p:sp>
      <p:pic>
        <p:nvPicPr>
          <p:cNvPr id="86" name="Google Shape;86;p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324475" y="1354705"/>
            <a:ext cx="1543050" cy="1667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p="http://schemas.openxmlformats.org/presentationml/2006/main" xmlns:a="http://schemas.openxmlformats.org/drawingml/2006/main" xmlns:ahyp="http://schemas.microsoft.com/office/drawing/2018/hyperlinkcolor" xmlns:c="http://schemas.openxmlformats.org/drawingml/2006/chart" xmlns:com="http://schemas.openxmlformats.org/drawingml/2006/compatibility" xmlns:dgm="http://schemas.openxmlformats.org/drawingml/2006/diagram" xmlns:mc="http://schemas.openxmlformats.org/markup-compatibility/2006" xmlns:mv="urn:schemas-microsoft-com:mac:vml" xmlns:o="urn:schemas-microsoft-com:office:office" xmlns:p14="http://schemas.microsoft.com/office/powerpoint/2010/main" xmlns:p15="http://schemas.microsoft.com/office/powerpoint/2012/main" xmlns:pvml="urn:schemas-microsoft-com:office:powerpoint" xmlns:r="http://schemas.openxmlformats.org/officeDocument/2006/relationships" xmlns:v="urn:schemas-microsoft-com:vml">
  <p:cSld>
    <p:bg>
      <p:bgPr>
        <a:blipFill>
          <a:blip r:embed="rId3">
            <a:alphaModFix amt="63000"/>
          </a:blip>
          <a:stretch>
            <a:fillRect/>
          </a:stretch>
        </a:blipFill>
      </p:bgPr>
    </p:bg>
    <p:spTree>
      <p:nvGrpSpPr>
        <p:cNvPr id="156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7" name="Google Shape;157;p12"/>
          <p:cNvPicPr preferRelativeResize="0"/>
          <p:nvPr/>
        </p:nvPicPr>
        <p:blipFill rotWithShape="1">
          <a:blip r:embed="rId4">
            <a:alphaModFix/>
          </a:blip>
          <a:srcRect b="75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58" name="Google Shape;158;p12"/>
          <p:cNvSpPr txBox="1"/>
          <p:nvPr/>
        </p:nvSpPr>
        <p:spPr>
          <a:xfrm>
            <a:off x="1" y="248356"/>
            <a:ext cx="8019300" cy="554100"/>
          </a:xfrm>
          <a:prstGeom prst="rect">
            <a:avLst/>
          </a:prstGeom>
          <a:noFill/>
          <a:ln>
            <a:noFill/>
          </a:ln>
        </p:spPr>
        <p:txBody>
          <a:bodyPr anchor="t" anchorCtr="0" bIns="45700" lIns="91425" rIns="91425" spcFirstLastPara="1" tIns="45700" wrap="square">
            <a:spAutoFit/>
          </a:bodyPr>
          <a:lstStyle/>
          <a:p>
            <a:pPr algn="l" indent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b="1" lang="ru-RU" sz="3000">
                <a:solidFill>
                  <a:schemeClr val="dk1"/>
                </a:solidFill>
                <a:highlight>
                  <a:srgbClr val="FFFFFF"/>
                </a:highlight>
                <a:latin typeface="Playfair Display"/>
                <a:ea typeface="Playfair Display"/>
                <a:cs typeface="Playfair Display"/>
                <a:sym typeface="Playfair Display"/>
              </a:rPr>
              <a:t>МЕДИЦИНСКОЕ НАПРАВЛЕНИЕ</a:t>
            </a:r>
            <a:endParaRPr b="1" cap="none" i="0" strike="noStrike" sz="3000" u="none">
              <a:solidFill>
                <a:srgbClr val="000000"/>
              </a:solidFill>
              <a:highlight>
                <a:srgbClr val="FFFFFF"/>
              </a:highlight>
              <a:latin typeface="Playfair Display"/>
              <a:ea typeface="Playfair Display"/>
              <a:cs typeface="Playfair Display"/>
              <a:sym typeface="Playfair Display"/>
            </a:endParaRPr>
          </a:p>
        </p:txBody>
      </p:sp>
      <p:sp>
        <p:nvSpPr>
          <p:cNvPr id="159" name="Google Shape;159;p12"/>
          <p:cNvSpPr txBox="1"/>
          <p:nvPr/>
        </p:nvSpPr>
        <p:spPr>
          <a:xfrm>
            <a:off x="3752300" y="802450"/>
            <a:ext cx="8439600" cy="5787600"/>
          </a:xfrm>
          <a:prstGeom prst="rect">
            <a:avLst/>
          </a:prstGeom>
          <a:noFill/>
          <a:ln>
            <a:noFill/>
          </a:ln>
        </p:spPr>
        <p:txBody>
          <a:bodyPr anchor="t" anchorCtr="0" bIns="45700" lIns="91425" rIns="91425" spcFirstLastPara="1" tIns="45700" wrap="square">
            <a:spAutoFit/>
          </a:bodyPr>
          <a:lstStyle/>
          <a:p>
            <a:pPr algn="l" indent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cap="none" i="0" lang="ru-RU" strike="noStrike" sz="2300" u="none">
                <a:solidFill>
                  <a:srgbClr val="000000"/>
                </a:solidFill>
                <a:highlight>
                  <a:srgbClr val="FFFFFF"/>
                </a:highlight>
                <a:latin typeface="EB Garamond"/>
                <a:ea typeface="EB Garamond"/>
                <a:cs typeface="EB Garamond"/>
                <a:sym typeface="EB Garamond"/>
              </a:rPr>
              <a:t>Добровольческая деятельность в сфере здравоохранения, призванная повысить качество жизни граждан на профилактическом, лечебном и реабилитационном этапах, а также оказывать информационную, консультационную, просветительскую, досугово-развлекательную поддержку населению и деятельность, направленная на организацию дополнительной помощи в осуществлении медицинской деятельности и уходе.</a:t>
            </a:r>
            <a:endParaRPr cap="none" i="0" strike="noStrike" sz="2300" u="none">
              <a:solidFill>
                <a:srgbClr val="000000"/>
              </a:solidFill>
              <a:highlight>
                <a:srgbClr val="FFFFFF"/>
              </a:highlight>
              <a:latin typeface="EB Garamond"/>
              <a:ea typeface="EB Garamond"/>
              <a:cs typeface="EB Garamond"/>
              <a:sym typeface="EB Garamond"/>
            </a:endParaRPr>
          </a:p>
          <a:p>
            <a:pPr algn="l" indent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cap="none" i="0" lang="ru-RU" strike="noStrike" sz="2300" u="none">
                <a:solidFill>
                  <a:srgbClr val="000000"/>
                </a:solidFill>
                <a:highlight>
                  <a:srgbClr val="FFFFFF"/>
                </a:highlight>
                <a:latin typeface="EB Garamond"/>
                <a:ea typeface="EB Garamond"/>
                <a:cs typeface="EB Garamond"/>
                <a:sym typeface="EB Garamond"/>
              </a:rPr>
              <a:t>Основные функции медицинского направления:</a:t>
            </a:r>
            <a:endParaRPr cap="none" i="0" strike="noStrike" sz="2300" u="none">
              <a:solidFill>
                <a:srgbClr val="000000"/>
              </a:solidFill>
              <a:highlight>
                <a:srgbClr val="FFFFFF"/>
              </a:highlight>
              <a:latin typeface="EB Garamond"/>
              <a:ea typeface="EB Garamond"/>
              <a:cs typeface="EB Garamond"/>
              <a:sym typeface="EB Garamond"/>
            </a:endParaRPr>
          </a:p>
          <a:p>
            <a:pPr algn="l" indent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cap="none" i="0" lang="ru-RU" strike="noStrike" sz="2300" u="none">
                <a:solidFill>
                  <a:srgbClr val="000000"/>
                </a:solidFill>
                <a:highlight>
                  <a:srgbClr val="FFFFFF"/>
                </a:highlight>
                <a:latin typeface="EB Garamond"/>
                <a:ea typeface="EB Garamond"/>
                <a:cs typeface="EB Garamond"/>
                <a:sym typeface="EB Garamond"/>
              </a:rPr>
              <a:t>· разработка и организация собственных проектов медицинского профиля;</a:t>
            </a:r>
            <a:endParaRPr cap="none" i="0" strike="noStrike" sz="2300" u="none">
              <a:solidFill>
                <a:srgbClr val="000000"/>
              </a:solidFill>
              <a:highlight>
                <a:srgbClr val="FFFFFF"/>
              </a:highlight>
              <a:latin typeface="EB Garamond"/>
              <a:ea typeface="EB Garamond"/>
              <a:cs typeface="EB Garamond"/>
              <a:sym typeface="EB Garamond"/>
            </a:endParaRPr>
          </a:p>
          <a:p>
            <a:pPr algn="l" indent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cap="none" i="0" lang="ru-RU" strike="noStrike" sz="2300" u="none">
                <a:solidFill>
                  <a:srgbClr val="000000"/>
                </a:solidFill>
                <a:highlight>
                  <a:srgbClr val="FFFFFF"/>
                </a:highlight>
                <a:latin typeface="EB Garamond"/>
                <a:ea typeface="EB Garamond"/>
                <a:cs typeface="EB Garamond"/>
                <a:sym typeface="EB Garamond"/>
              </a:rPr>
              <a:t>· воплощение задуманных идей, оригинальных проектов;</a:t>
            </a:r>
            <a:endParaRPr cap="none" i="0" strike="noStrike" sz="2300" u="none">
              <a:solidFill>
                <a:srgbClr val="000000"/>
              </a:solidFill>
              <a:highlight>
                <a:srgbClr val="FFFFFF"/>
              </a:highlight>
              <a:latin typeface="EB Garamond"/>
              <a:ea typeface="EB Garamond"/>
              <a:cs typeface="EB Garamond"/>
              <a:sym typeface="EB Garamond"/>
            </a:endParaRPr>
          </a:p>
          <a:p>
            <a:pPr algn="l" indent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cap="none" i="0" lang="ru-RU" strike="noStrike" sz="2300" u="none">
                <a:solidFill>
                  <a:srgbClr val="000000"/>
                </a:solidFill>
                <a:highlight>
                  <a:srgbClr val="FFFFFF"/>
                </a:highlight>
                <a:latin typeface="EB Garamond"/>
                <a:ea typeface="EB Garamond"/>
                <a:cs typeface="EB Garamond"/>
                <a:sym typeface="EB Garamond"/>
              </a:rPr>
              <a:t>· организация помощи среднему и младшему медперсоналу в больницах, профилактика заболеваний, донорство, санитарно-просветительская работа.</a:t>
            </a:r>
            <a:endParaRPr cap="none" i="0" strike="noStrike" sz="2300" u="none">
              <a:solidFill>
                <a:srgbClr val="000000"/>
              </a:solidFill>
              <a:highlight>
                <a:srgbClr val="FFFFFF"/>
              </a:highlight>
              <a:latin typeface="EB Garamond"/>
              <a:ea typeface="EB Garamond"/>
              <a:cs typeface="EB Garamond"/>
              <a:sym typeface="EB Garamond"/>
            </a:endParaRPr>
          </a:p>
          <a:p>
            <a:pPr algn="l" indent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1" cap="none" i="0" lang="ru-RU" strike="noStrike" sz="2300" u="none">
                <a:solidFill>
                  <a:srgbClr val="000000"/>
                </a:solidFill>
                <a:highlight>
                  <a:srgbClr val="FFFFFF"/>
                </a:highlight>
                <a:latin typeface="EB Garamond"/>
                <a:ea typeface="EB Garamond"/>
                <a:cs typeface="EB Garamond"/>
                <a:sym typeface="EB Garamond"/>
              </a:rPr>
              <a:t>Куратор медицинского направления –</a:t>
            </a:r>
            <a:r>
              <a:rPr b="1" lang="ru-RU" sz="2300">
                <a:highlight>
                  <a:srgbClr val="FFFFFF"/>
                </a:highlight>
                <a:latin typeface="EB Garamond"/>
                <a:ea typeface="EB Garamond"/>
                <a:cs typeface="EB Garamond"/>
                <a:sym typeface="EB Garamond"/>
              </a:rPr>
              <a:t>Шерышева Кристина, </a:t>
            </a:r>
            <a:r>
              <a:rPr lang="ru-RU" sz="2300">
                <a:highlight>
                  <a:srgbClr val="FFFFFF"/>
                </a:highlight>
                <a:latin typeface="EB Garamond"/>
                <a:ea typeface="EB Garamond"/>
                <a:cs typeface="EB Garamond"/>
                <a:sym typeface="EB Garamond"/>
              </a:rPr>
              <a:t>студентка 4 курса педиатрического факультета</a:t>
            </a:r>
            <a:endParaRPr cap="none" i="0" strike="noStrike" sz="2300" u="none">
              <a:solidFill>
                <a:srgbClr val="000000"/>
              </a:solidFill>
              <a:highlight>
                <a:srgbClr val="FFFFFF"/>
              </a:highlight>
              <a:latin typeface="EB Garamond"/>
              <a:ea typeface="EB Garamond"/>
              <a:cs typeface="EB Garamond"/>
              <a:sym typeface="EB Garamond"/>
            </a:endParaRPr>
          </a:p>
        </p:txBody>
      </p:sp>
      <p:pic>
        <p:nvPicPr>
          <p:cNvPr id="160" name="Google Shape;160;p12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333859" y="1077517"/>
            <a:ext cx="3418450" cy="3418374"/>
          </a:xfrm>
          <a:prstGeom prst="rect">
            <a:avLst/>
          </a:prstGeom>
          <a:noFill/>
          <a:ln>
            <a:noFill/>
          </a:ln>
          <a:effectLst>
            <a:outerShdw algn="ctr" blurRad="12700" dir="9000000" dist="50800" rotWithShape="0">
              <a:srgbClr val="000000">
                <a:alpha val="42352"/>
              </a:srgbClr>
            </a:outerShdw>
          </a:effectLst>
        </p:spPr>
      </p:pic>
    </p:spTree>
  </p:cSld>
  <p:clrMapOvr>
    <a:masterClrMapping/>
  </p:clrMapOvr>
</p:sld>
</file>

<file path=ppt/slides/slide11.xml><?xml version="1.0" encoding="utf-8"?>
<p:sld xmlns:p="http://schemas.openxmlformats.org/presentationml/2006/main" xmlns:a="http://schemas.openxmlformats.org/drawingml/2006/main" xmlns:ahyp="http://schemas.microsoft.com/office/drawing/2018/hyperlinkcolor" xmlns:c="http://schemas.openxmlformats.org/drawingml/2006/chart" xmlns:com="http://schemas.openxmlformats.org/drawingml/2006/compatibility" xmlns:dgm="http://schemas.openxmlformats.org/drawingml/2006/diagram" xmlns:mc="http://schemas.openxmlformats.org/markup-compatibility/2006" xmlns:mv="urn:schemas-microsoft-com:mac:vml" xmlns:o="urn:schemas-microsoft-com:office:office" xmlns:p14="http://schemas.microsoft.com/office/powerpoint/2010/main" xmlns:p15="http://schemas.microsoft.com/office/powerpoint/2012/main" xmlns:pvml="urn:schemas-microsoft-com:office:powerpoint" xmlns:r="http://schemas.openxmlformats.org/officeDocument/2006/relationships" xmlns:v="urn:schemas-microsoft-com:vml">
  <p:cSld>
    <p:bg>
      <p:bgPr>
        <a:blipFill>
          <a:blip r:embed="rId3">
            <a:alphaModFix amt="63000"/>
          </a:blip>
          <a:stretch>
            <a:fillRect/>
          </a:stretch>
        </a:blipFill>
      </p:bgPr>
    </p:bg>
    <p:spTree>
      <p:nvGrpSpPr>
        <p:cNvPr id="164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5" name="Google Shape;165;p13"/>
          <p:cNvPicPr preferRelativeResize="0"/>
          <p:nvPr/>
        </p:nvPicPr>
        <p:blipFill rotWithShape="1">
          <a:blip r:embed="rId4">
            <a:alphaModFix/>
          </a:blip>
          <a:srcRect b="75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66" name="Google Shape;166;p13"/>
          <p:cNvSpPr txBox="1"/>
          <p:nvPr/>
        </p:nvSpPr>
        <p:spPr>
          <a:xfrm>
            <a:off x="1" y="247217"/>
            <a:ext cx="8153700" cy="554100"/>
          </a:xfrm>
          <a:prstGeom prst="rect">
            <a:avLst/>
          </a:prstGeom>
          <a:noFill/>
          <a:ln>
            <a:noFill/>
          </a:ln>
        </p:spPr>
        <p:txBody>
          <a:bodyPr anchor="t" anchorCtr="0" bIns="45700" lIns="91425" rIns="91425" spcFirstLastPara="1" tIns="45700" wrap="square">
            <a:spAutoFit/>
          </a:bodyPr>
          <a:lstStyle/>
          <a:p>
            <a:pPr algn="l" indent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b="1" lang="ru-RU" sz="3000">
                <a:solidFill>
                  <a:schemeClr val="dk1"/>
                </a:solidFill>
                <a:highlight>
                  <a:srgbClr val="FFFFFF"/>
                </a:highlight>
                <a:latin typeface="Playfair Display"/>
                <a:ea typeface="Playfair Display"/>
                <a:cs typeface="Playfair Display"/>
                <a:sym typeface="Playfair Display"/>
              </a:rPr>
              <a:t>МЕЖДУНАРОДНОЕ НАПРАВЛЕНИЕ</a:t>
            </a:r>
            <a:endParaRPr b="1" cap="none" i="0" strike="noStrike" sz="3000" u="none">
              <a:solidFill>
                <a:srgbClr val="000000"/>
              </a:solidFill>
              <a:highlight>
                <a:srgbClr val="FFFFFF"/>
              </a:highlight>
              <a:latin typeface="Playfair Display"/>
              <a:ea typeface="Playfair Display"/>
              <a:cs typeface="Playfair Display"/>
              <a:sym typeface="Playfair Display"/>
            </a:endParaRPr>
          </a:p>
        </p:txBody>
      </p:sp>
      <p:sp>
        <p:nvSpPr>
          <p:cNvPr id="167" name="Google Shape;167;p13"/>
          <p:cNvSpPr txBox="1"/>
          <p:nvPr/>
        </p:nvSpPr>
        <p:spPr>
          <a:xfrm>
            <a:off x="2" y="1137900"/>
            <a:ext cx="7807800" cy="5720100"/>
          </a:xfrm>
          <a:prstGeom prst="rect">
            <a:avLst/>
          </a:prstGeom>
          <a:noFill/>
          <a:ln>
            <a:noFill/>
          </a:ln>
        </p:spPr>
        <p:txBody>
          <a:bodyPr anchor="t" anchorCtr="0" bIns="45700" lIns="91425" rIns="91425" spcFirstLastPara="1" tIns="45700" wrap="square">
            <a:spAutoFit/>
          </a:bodyPr>
          <a:lstStyle/>
          <a:p>
            <a:pPr algn="l" indent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cap="none" i="0" lang="ru-RU" strike="noStrike" sz="2800" u="none">
                <a:solidFill>
                  <a:srgbClr val="000000"/>
                </a:solidFill>
                <a:highlight>
                  <a:srgbClr val="FFFFFF"/>
                </a:highlight>
                <a:latin typeface="EB Garamond"/>
                <a:ea typeface="EB Garamond"/>
                <a:cs typeface="EB Garamond"/>
                <a:sym typeface="EB Garamond"/>
              </a:rPr>
              <a:t>Возникло в 2017 году, и почти сразу охватило волну желающих вступить в его ряды и практиковать иностранный язык. В рамках направления бы выигран гранд на реализацию командного проекта «Helping hands». В планы направления входят:</a:t>
            </a:r>
            <a:endParaRPr cap="none" i="0" strike="noStrike" sz="2800" u="none">
              <a:solidFill>
                <a:srgbClr val="000000"/>
              </a:solidFill>
              <a:highlight>
                <a:srgbClr val="FFFFFF"/>
              </a:highlight>
              <a:latin typeface="EB Garamond"/>
              <a:ea typeface="EB Garamond"/>
              <a:cs typeface="EB Garamond"/>
              <a:sym typeface="EB Garamond"/>
            </a:endParaRPr>
          </a:p>
          <a:p>
            <a:pPr algn="l" indent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cap="none" i="0" lang="ru-RU" strike="noStrike" sz="2800" u="none">
                <a:solidFill>
                  <a:srgbClr val="000000"/>
                </a:solidFill>
                <a:highlight>
                  <a:srgbClr val="FFFFFF"/>
                </a:highlight>
                <a:latin typeface="EB Garamond"/>
                <a:ea typeface="EB Garamond"/>
                <a:cs typeface="EB Garamond"/>
                <a:sym typeface="EB Garamond"/>
              </a:rPr>
              <a:t>· помощь в организации мероприятий с иностранными гостями;</a:t>
            </a:r>
            <a:endParaRPr cap="none" i="0" strike="noStrike" sz="2800" u="none">
              <a:solidFill>
                <a:srgbClr val="000000"/>
              </a:solidFill>
              <a:highlight>
                <a:srgbClr val="FFFFFF"/>
              </a:highlight>
              <a:latin typeface="EB Garamond"/>
              <a:ea typeface="EB Garamond"/>
              <a:cs typeface="EB Garamond"/>
              <a:sym typeface="EB Garamond"/>
            </a:endParaRPr>
          </a:p>
          <a:p>
            <a:pPr algn="l" indent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cap="none" i="0" lang="ru-RU" strike="noStrike" sz="2800" u="none">
                <a:solidFill>
                  <a:srgbClr val="000000"/>
                </a:solidFill>
                <a:highlight>
                  <a:srgbClr val="FFFFFF"/>
                </a:highlight>
                <a:latin typeface="EB Garamond"/>
                <a:ea typeface="EB Garamond"/>
                <a:cs typeface="EB Garamond"/>
                <a:sym typeface="EB Garamond"/>
              </a:rPr>
              <a:t>· помощь в налаживании контакта с иностранными студентами;</a:t>
            </a:r>
            <a:endParaRPr cap="none" i="0" strike="noStrike" sz="2800" u="none">
              <a:solidFill>
                <a:srgbClr val="000000"/>
              </a:solidFill>
              <a:highlight>
                <a:srgbClr val="FFFFFF"/>
              </a:highlight>
              <a:latin typeface="EB Garamond"/>
              <a:ea typeface="EB Garamond"/>
              <a:cs typeface="EB Garamond"/>
              <a:sym typeface="EB Garamond"/>
            </a:endParaRPr>
          </a:p>
          <a:p>
            <a:pPr algn="l" indent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cap="none" i="0" lang="ru-RU" strike="noStrike" sz="2800" u="none">
                <a:solidFill>
                  <a:srgbClr val="000000"/>
                </a:solidFill>
                <a:highlight>
                  <a:srgbClr val="FFFFFF"/>
                </a:highlight>
                <a:latin typeface="EB Garamond"/>
                <a:ea typeface="EB Garamond"/>
                <a:cs typeface="EB Garamond"/>
                <a:sym typeface="EB Garamond"/>
              </a:rPr>
              <a:t>· разработка новых проектов;</a:t>
            </a:r>
            <a:endParaRPr cap="none" i="0" strike="noStrike" sz="2800" u="none">
              <a:solidFill>
                <a:srgbClr val="000000"/>
              </a:solidFill>
              <a:highlight>
                <a:srgbClr val="FFFFFF"/>
              </a:highlight>
              <a:latin typeface="EB Garamond"/>
              <a:ea typeface="EB Garamond"/>
              <a:cs typeface="EB Garamond"/>
              <a:sym typeface="EB Garamond"/>
            </a:endParaRPr>
          </a:p>
          <a:p>
            <a:pPr algn="l" indent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cap="none" i="0" lang="ru-RU" strike="noStrike" sz="2800" u="none">
                <a:solidFill>
                  <a:srgbClr val="000000"/>
                </a:solidFill>
                <a:highlight>
                  <a:srgbClr val="FFFFFF"/>
                </a:highlight>
                <a:latin typeface="EB Garamond"/>
                <a:ea typeface="EB Garamond"/>
                <a:cs typeface="EB Garamond"/>
                <a:sym typeface="EB Garamond"/>
              </a:rPr>
              <a:t>· объединение волонтеров из разных стран.</a:t>
            </a:r>
            <a:endParaRPr cap="none" i="0" strike="noStrike" sz="2800" u="none">
              <a:solidFill>
                <a:srgbClr val="000000"/>
              </a:solidFill>
              <a:highlight>
                <a:srgbClr val="FFFFFF"/>
              </a:highlight>
              <a:latin typeface="EB Garamond"/>
              <a:ea typeface="EB Garamond"/>
              <a:cs typeface="EB Garamond"/>
              <a:sym typeface="EB Garamond"/>
            </a:endParaRPr>
          </a:p>
          <a:p>
            <a:pPr algn="l" indent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1" cap="none" i="0" lang="ru-RU" strike="noStrike" sz="2800" u="none">
                <a:solidFill>
                  <a:srgbClr val="000000"/>
                </a:solidFill>
                <a:highlight>
                  <a:srgbClr val="FFFFFF"/>
                </a:highlight>
                <a:latin typeface="EB Garamond"/>
                <a:ea typeface="EB Garamond"/>
                <a:cs typeface="EB Garamond"/>
                <a:sym typeface="EB Garamond"/>
              </a:rPr>
              <a:t>Куратор направления – Семёнова Екатерина</a:t>
            </a:r>
            <a:r>
              <a:rPr b="1" lang="ru-RU" sz="2800">
                <a:highlight>
                  <a:srgbClr val="FFFFFF"/>
                </a:highlight>
                <a:latin typeface="EB Garamond"/>
                <a:ea typeface="EB Garamond"/>
                <a:cs typeface="EB Garamond"/>
                <a:sym typeface="EB Garamond"/>
              </a:rPr>
              <a:t>,</a:t>
            </a:r>
            <a:r>
              <a:rPr lang="ru-RU" sz="2800">
                <a:highlight>
                  <a:srgbClr val="FFFFFF"/>
                </a:highlight>
                <a:latin typeface="EB Garamond"/>
                <a:ea typeface="EB Garamond"/>
                <a:cs typeface="EB Garamond"/>
                <a:sym typeface="EB Garamond"/>
              </a:rPr>
              <a:t> студентка 6 курса педиатрического факультета</a:t>
            </a:r>
            <a:endParaRPr cap="none" i="0" strike="noStrike" sz="2800" u="none">
              <a:solidFill>
                <a:srgbClr val="000000"/>
              </a:solidFill>
              <a:highlight>
                <a:srgbClr val="FFFFFF"/>
              </a:highlight>
              <a:latin typeface="EB Garamond"/>
              <a:ea typeface="EB Garamond"/>
              <a:cs typeface="EB Garamond"/>
              <a:sym typeface="EB Garamond"/>
            </a:endParaRPr>
          </a:p>
        </p:txBody>
      </p:sp>
      <p:pic>
        <p:nvPicPr>
          <p:cNvPr id="168" name="Google Shape;168;p13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7599957" y="1137898"/>
            <a:ext cx="4141425" cy="5392137"/>
          </a:xfrm>
          <a:prstGeom prst="rect">
            <a:avLst/>
          </a:prstGeom>
          <a:noFill/>
          <a:ln>
            <a:noFill/>
          </a:ln>
          <a:effectLst>
            <a:outerShdw algn="ctr" blurRad="1270000" dir="3540000" dist="50800" rotWithShape="0" sx="98000" sy="98000">
              <a:srgbClr val="000000">
                <a:alpha val="64313"/>
              </a:srgbClr>
            </a:outerShdw>
          </a:effectLst>
        </p:spPr>
      </p:pic>
    </p:spTree>
  </p:cSld>
  <p:clrMapOvr>
    <a:masterClrMapping/>
  </p:clrMapOvr>
</p:sld>
</file>

<file path=ppt/slides/slide12.xml><?xml version="1.0" encoding="utf-8"?>
<p:sld xmlns:p="http://schemas.openxmlformats.org/presentationml/2006/main" xmlns:a="http://schemas.openxmlformats.org/drawingml/2006/main" xmlns:ahyp="http://schemas.microsoft.com/office/drawing/2018/hyperlinkcolor" xmlns:c="http://schemas.openxmlformats.org/drawingml/2006/chart" xmlns:com="http://schemas.openxmlformats.org/drawingml/2006/compatibility" xmlns:dgm="http://schemas.openxmlformats.org/drawingml/2006/diagram" xmlns:mc="http://schemas.openxmlformats.org/markup-compatibility/2006" xmlns:mv="urn:schemas-microsoft-com:mac:vml" xmlns:o="urn:schemas-microsoft-com:office:office" xmlns:p14="http://schemas.microsoft.com/office/powerpoint/2010/main" xmlns:p15="http://schemas.microsoft.com/office/powerpoint/2012/main" xmlns:pvml="urn:schemas-microsoft-com:office:powerpoint" xmlns:r="http://schemas.openxmlformats.org/officeDocument/2006/relationships" xmlns:v="urn:schemas-microsoft-com:vml">
  <p:cSld>
    <p:bg>
      <p:bgPr>
        <a:blipFill>
          <a:blip r:embed="rId3">
            <a:alphaModFix amt="63000"/>
          </a:blip>
          <a:stretch>
            <a:fillRect/>
          </a:stretch>
        </a:blipFill>
      </p:bgPr>
    </p:bg>
    <p:spTree>
      <p:nvGrpSpPr>
        <p:cNvPr id="172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3" name="Google Shape;173;p14"/>
          <p:cNvPicPr preferRelativeResize="0"/>
          <p:nvPr/>
        </p:nvPicPr>
        <p:blipFill rotWithShape="1">
          <a:blip r:embed="rId4">
            <a:alphaModFix/>
          </a:blip>
          <a:srcRect b="75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74" name="Google Shape;174;p14"/>
          <p:cNvSpPr txBox="1"/>
          <p:nvPr/>
        </p:nvSpPr>
        <p:spPr>
          <a:xfrm>
            <a:off x="0" y="254968"/>
            <a:ext cx="5352900" cy="554100"/>
          </a:xfrm>
          <a:prstGeom prst="rect">
            <a:avLst/>
          </a:prstGeom>
          <a:noFill/>
          <a:ln>
            <a:noFill/>
          </a:ln>
        </p:spPr>
        <p:txBody>
          <a:bodyPr anchor="t" anchorCtr="0" bIns="45700" lIns="91425" rIns="91425" spcFirstLastPara="1" tIns="45700" wrap="square">
            <a:spAutoFit/>
          </a:bodyPr>
          <a:lstStyle/>
          <a:p>
            <a:pPr algn="l" indent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1" lang="ru-RU" sz="3000">
                <a:solidFill>
                  <a:schemeClr val="dk1"/>
                </a:solidFill>
                <a:highlight>
                  <a:srgbClr val="FFFFFF"/>
                </a:highlight>
                <a:latin typeface="Playfair Display"/>
                <a:ea typeface="Playfair Display"/>
                <a:cs typeface="Playfair Display"/>
                <a:sym typeface="Playfair Display"/>
              </a:rPr>
              <a:t>КИБЕРВОЛОНТЕРСТВО</a:t>
            </a:r>
            <a:endParaRPr b="1" cap="none" i="0" strike="noStrike" sz="3000" u="none">
              <a:solidFill>
                <a:schemeClr val="dk1"/>
              </a:solidFill>
              <a:highlight>
                <a:srgbClr val="FFFFFF"/>
              </a:highlight>
              <a:latin typeface="Playfair Display"/>
              <a:ea typeface="Playfair Display"/>
              <a:cs typeface="Playfair Display"/>
              <a:sym typeface="Playfair Display"/>
            </a:endParaRPr>
          </a:p>
        </p:txBody>
      </p:sp>
      <p:sp>
        <p:nvSpPr>
          <p:cNvPr id="175" name="Google Shape;175;p14"/>
          <p:cNvSpPr txBox="1"/>
          <p:nvPr/>
        </p:nvSpPr>
        <p:spPr>
          <a:xfrm>
            <a:off x="5352892" y="1156600"/>
            <a:ext cx="6189600" cy="4710000"/>
          </a:xfrm>
          <a:prstGeom prst="rect">
            <a:avLst/>
          </a:prstGeom>
          <a:noFill/>
          <a:ln>
            <a:noFill/>
          </a:ln>
        </p:spPr>
        <p:txBody>
          <a:bodyPr anchor="t" anchorCtr="0" bIns="45700" lIns="91425" rIns="91425" spcFirstLastPara="1" tIns="45700" wrap="square">
            <a:spAutoFit/>
          </a:bodyPr>
          <a:lstStyle/>
          <a:p>
            <a:pPr algn="l" indent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cap="none" i="0" lang="ru-RU" strike="noStrike" sz="3000" u="none">
                <a:solidFill>
                  <a:srgbClr val="000000"/>
                </a:solidFill>
                <a:highlight>
                  <a:srgbClr val="FFFFFF"/>
                </a:highlight>
                <a:latin typeface="EB Garamond"/>
                <a:ea typeface="EB Garamond"/>
                <a:cs typeface="EB Garamond"/>
                <a:sym typeface="EB Garamond"/>
              </a:rPr>
              <a:t>Виртуальное волонтерство, как новая форма добровольческой деятельности, не связано с конкретным промежутком времени и местом, что существенно расширяет границы волонтерской деятельности и,соответственно,охват людей, которым оказывается помощь.</a:t>
            </a:r>
            <a:endParaRPr cap="none" i="0" strike="noStrike" sz="3000" u="none">
              <a:solidFill>
                <a:srgbClr val="000000"/>
              </a:solidFill>
              <a:highlight>
                <a:srgbClr val="FFFFFF"/>
              </a:highlight>
              <a:latin typeface="EB Garamond"/>
              <a:ea typeface="EB Garamond"/>
              <a:cs typeface="EB Garamond"/>
              <a:sym typeface="EB Garamond"/>
            </a:endParaRPr>
          </a:p>
          <a:p>
            <a:pPr algn="l" indent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1" cap="none" i="0" lang="ru-RU" strike="noStrike" sz="3000" u="none">
                <a:solidFill>
                  <a:srgbClr val="000000"/>
                </a:solidFill>
                <a:highlight>
                  <a:srgbClr val="FFFFFF"/>
                </a:highlight>
                <a:latin typeface="EB Garamond"/>
                <a:ea typeface="EB Garamond"/>
                <a:cs typeface="EB Garamond"/>
                <a:sym typeface="EB Garamond"/>
              </a:rPr>
              <a:t>Куратор направления – Казаков Марк, </a:t>
            </a:r>
            <a:r>
              <a:rPr cap="none" i="0" lang="ru-RU" strike="noStrike" sz="3000" u="none">
                <a:solidFill>
                  <a:srgbClr val="000000"/>
                </a:solidFill>
                <a:highlight>
                  <a:srgbClr val="FFFFFF"/>
                </a:highlight>
                <a:latin typeface="EB Garamond"/>
                <a:ea typeface="EB Garamond"/>
                <a:cs typeface="EB Garamond"/>
                <a:sym typeface="EB Garamond"/>
              </a:rPr>
              <a:t>студент </a:t>
            </a:r>
            <a:r>
              <a:rPr lang="ru-RU" sz="3000">
                <a:highlight>
                  <a:srgbClr val="FFFFFF"/>
                </a:highlight>
                <a:latin typeface="EB Garamond"/>
                <a:ea typeface="EB Garamond"/>
                <a:cs typeface="EB Garamond"/>
                <a:sym typeface="EB Garamond"/>
              </a:rPr>
              <a:t>1</a:t>
            </a:r>
            <a:r>
              <a:rPr cap="none" i="0" lang="ru-RU" strike="noStrike" sz="3000" u="none">
                <a:solidFill>
                  <a:srgbClr val="000000"/>
                </a:solidFill>
                <a:highlight>
                  <a:srgbClr val="FFFFFF"/>
                </a:highlight>
                <a:latin typeface="EB Garamond"/>
                <a:ea typeface="EB Garamond"/>
                <a:cs typeface="EB Garamond"/>
                <a:sym typeface="EB Garamond"/>
              </a:rPr>
              <a:t> курса </a:t>
            </a:r>
            <a:r>
              <a:rPr lang="ru-RU" sz="3000">
                <a:highlight>
                  <a:srgbClr val="FFFFFF"/>
                </a:highlight>
                <a:latin typeface="EB Garamond"/>
                <a:ea typeface="EB Garamond"/>
                <a:cs typeface="EB Garamond"/>
                <a:sym typeface="EB Garamond"/>
              </a:rPr>
              <a:t>лечебного дела</a:t>
            </a:r>
            <a:endParaRPr cap="none" i="0" strike="noStrike" sz="3000" u="none">
              <a:solidFill>
                <a:srgbClr val="000000"/>
              </a:solidFill>
              <a:highlight>
                <a:srgbClr val="FFFFFF"/>
              </a:highlight>
              <a:latin typeface="EB Garamond"/>
              <a:ea typeface="EB Garamond"/>
              <a:cs typeface="EB Garamond"/>
              <a:sym typeface="EB Garamond"/>
            </a:endParaRPr>
          </a:p>
        </p:txBody>
      </p:sp>
      <p:pic>
        <p:nvPicPr>
          <p:cNvPr id="176" name="Google Shape;176;p14"/>
          <p:cNvPicPr preferRelativeResize="0"/>
          <p:nvPr/>
        </p:nvPicPr>
        <p:blipFill rotWithShape="1">
          <a:blip r:embed="rId5">
            <a:alphaModFix/>
          </a:blip>
          <a:srcRect t="13"/>
          <a:stretch/>
        </p:blipFill>
        <p:spPr>
          <a:xfrm>
            <a:off x="247125" y="1238250"/>
            <a:ext cx="3998477" cy="5008397"/>
          </a:xfrm>
          <a:prstGeom prst="rect">
            <a:avLst/>
          </a:prstGeom>
          <a:noFill/>
          <a:ln>
            <a:noFill/>
          </a:ln>
          <a:effectLst>
            <a:outerShdw algn="tl" blurRad="292100" dir="2700000" dist="139700" rotWithShape="0">
              <a:srgbClr val="333333">
                <a:alpha val="64313"/>
              </a:srgbClr>
            </a:outerShdw>
          </a:effectLst>
        </p:spPr>
      </p:pic>
    </p:spTree>
  </p:cSld>
  <p:clrMapOvr>
    <a:masterClrMapping/>
  </p:clrMapOvr>
</p:sld>
</file>

<file path=ppt/slides/slide13.xml><?xml version="1.0" encoding="utf-8"?>
<p:sld xmlns:p="http://schemas.openxmlformats.org/presentationml/2006/main" xmlns:a="http://schemas.openxmlformats.org/drawingml/2006/main" xmlns:ahyp="http://schemas.microsoft.com/office/drawing/2018/hyperlinkcolor" xmlns:c="http://schemas.openxmlformats.org/drawingml/2006/chart" xmlns:com="http://schemas.openxmlformats.org/drawingml/2006/compatibility" xmlns:dgm="http://schemas.openxmlformats.org/drawingml/2006/diagram" xmlns:mc="http://schemas.openxmlformats.org/markup-compatibility/2006" xmlns:mv="urn:schemas-microsoft-com:mac:vml" xmlns:o="urn:schemas-microsoft-com:office:office" xmlns:p14="http://schemas.microsoft.com/office/powerpoint/2010/main" xmlns:p15="http://schemas.microsoft.com/office/powerpoint/2012/main" xmlns:pvml="urn:schemas-microsoft-com:office:powerpoint" xmlns:r="http://schemas.openxmlformats.org/officeDocument/2006/relationships" xmlns:v="urn:schemas-microsoft-com:vml">
  <p:cSld>
    <p:bg>
      <p:bgPr>
        <a:blipFill>
          <a:blip r:embed="rId3">
            <a:alphaModFix amt="63000"/>
          </a:blip>
          <a:stretch>
            <a:fillRect/>
          </a:stretch>
        </a:blipFill>
      </p:bgPr>
    </p:bg>
    <p:spTree>
      <p:nvGrpSpPr>
        <p:cNvPr id="180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1" name="Google Shape;181;p15"/>
          <p:cNvPicPr preferRelativeResize="0"/>
          <p:nvPr/>
        </p:nvPicPr>
        <p:blipFill rotWithShape="1">
          <a:blip r:embed="rId4">
            <a:alphaModFix/>
          </a:blip>
          <a:srcRect b="75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82" name="Google Shape;182;p15"/>
          <p:cNvSpPr txBox="1"/>
          <p:nvPr/>
        </p:nvSpPr>
        <p:spPr>
          <a:xfrm>
            <a:off x="2" y="328928"/>
            <a:ext cx="5831700" cy="554100"/>
          </a:xfrm>
          <a:prstGeom prst="rect">
            <a:avLst/>
          </a:prstGeom>
          <a:noFill/>
          <a:ln>
            <a:noFill/>
          </a:ln>
        </p:spPr>
        <p:txBody>
          <a:bodyPr anchor="t" anchorCtr="0" bIns="45700" lIns="91425" rIns="91425" spcFirstLastPara="1" tIns="45700" wrap="square">
            <a:spAutoFit/>
          </a:bodyPr>
          <a:lstStyle/>
          <a:p>
            <a:pPr algn="l" indent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b="1" lang="ru-RU" sz="3000">
                <a:solidFill>
                  <a:schemeClr val="dk1"/>
                </a:solidFill>
                <a:highlight>
                  <a:srgbClr val="FFFFFF"/>
                </a:highlight>
                <a:latin typeface="Playfair Display"/>
                <a:ea typeface="Playfair Display"/>
                <a:cs typeface="Playfair Display"/>
                <a:sym typeface="Playfair Display"/>
              </a:rPr>
              <a:t>МЕДИА НАПРАВЛЕНИЕ</a:t>
            </a:r>
            <a:endParaRPr b="1" cap="none" i="0" strike="noStrike" sz="3000" u="none">
              <a:solidFill>
                <a:srgbClr val="000000"/>
              </a:solidFill>
              <a:highlight>
                <a:srgbClr val="FFFFFF"/>
              </a:highlight>
              <a:latin typeface="Playfair Display"/>
              <a:ea typeface="Playfair Display"/>
              <a:cs typeface="Playfair Display"/>
              <a:sym typeface="Playfair Display"/>
            </a:endParaRPr>
          </a:p>
        </p:txBody>
      </p:sp>
      <p:sp>
        <p:nvSpPr>
          <p:cNvPr id="183" name="Google Shape;183;p15"/>
          <p:cNvSpPr txBox="1"/>
          <p:nvPr/>
        </p:nvSpPr>
        <p:spPr>
          <a:xfrm>
            <a:off x="8" y="1305653"/>
            <a:ext cx="8329200" cy="5094900"/>
          </a:xfrm>
          <a:prstGeom prst="rect">
            <a:avLst/>
          </a:prstGeom>
          <a:noFill/>
          <a:ln>
            <a:noFill/>
          </a:ln>
        </p:spPr>
        <p:txBody>
          <a:bodyPr anchor="t" anchorCtr="0" bIns="45700" lIns="91425" rIns="91425" spcFirstLastPara="1" tIns="45700" wrap="square">
            <a:spAutoFit/>
          </a:bodyPr>
          <a:lstStyle/>
          <a:p>
            <a:pPr algn="l" indent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cap="none" i="0" lang="ru-RU" strike="noStrike" sz="2500" u="none">
                <a:solidFill>
                  <a:srgbClr val="000000"/>
                </a:solidFill>
                <a:highlight>
                  <a:srgbClr val="FFFFFF"/>
                </a:highlight>
                <a:latin typeface="EB Garamond"/>
                <a:ea typeface="EB Garamond"/>
                <a:cs typeface="EB Garamond"/>
                <a:sym typeface="EB Garamond"/>
              </a:rPr>
              <a:t>Задачей медиа-направления является фото и видео сопровождение мероприятий, ведение социальных сетей, информирование и популяризация волонтерства при помощи сети-интернет.</a:t>
            </a:r>
            <a:endParaRPr cap="none" i="0" strike="noStrike" sz="2500" u="none">
              <a:solidFill>
                <a:srgbClr val="000000"/>
              </a:solidFill>
              <a:highlight>
                <a:srgbClr val="FFFFFF"/>
              </a:highlight>
              <a:latin typeface="EB Garamond"/>
              <a:ea typeface="EB Garamond"/>
              <a:cs typeface="EB Garamond"/>
              <a:sym typeface="EB Garamond"/>
            </a:endParaRPr>
          </a:p>
          <a:p>
            <a:pPr algn="l" indent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cap="none" i="0" lang="ru-RU" strike="noStrike" sz="2500" u="none">
                <a:solidFill>
                  <a:srgbClr val="000000"/>
                </a:solidFill>
                <a:highlight>
                  <a:srgbClr val="FFFFFF"/>
                </a:highlight>
                <a:latin typeface="EB Garamond"/>
                <a:ea typeface="EB Garamond"/>
                <a:cs typeface="EB Garamond"/>
                <a:sym typeface="EB Garamond"/>
              </a:rPr>
              <a:t>Сейчас соцсети играют очень важную роль в нашей жизни, именно сейчас многие люди первым делом берут в руки телефон, а потом уже занимаются другими делами.</a:t>
            </a:r>
            <a:endParaRPr cap="none" i="0" strike="noStrike" sz="2500" u="none">
              <a:solidFill>
                <a:srgbClr val="000000"/>
              </a:solidFill>
              <a:highlight>
                <a:srgbClr val="FFFFFF"/>
              </a:highlight>
              <a:latin typeface="EB Garamond"/>
              <a:ea typeface="EB Garamond"/>
              <a:cs typeface="EB Garamond"/>
              <a:sym typeface="EB Garamond"/>
            </a:endParaRPr>
          </a:p>
          <a:p>
            <a:pPr algn="l" indent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cap="none" i="0" lang="ru-RU" strike="noStrike" sz="2500" u="none">
                <a:solidFill>
                  <a:srgbClr val="000000"/>
                </a:solidFill>
                <a:highlight>
                  <a:srgbClr val="FFFFFF"/>
                </a:highlight>
                <a:latin typeface="EB Garamond"/>
                <a:ea typeface="EB Garamond"/>
                <a:cs typeface="EB Garamond"/>
                <a:sym typeface="EB Garamond"/>
              </a:rPr>
              <a:t>В структуру направления входят:</a:t>
            </a:r>
            <a:endParaRPr cap="none" i="0" strike="noStrike" sz="2500" u="none">
              <a:solidFill>
                <a:srgbClr val="000000"/>
              </a:solidFill>
              <a:highlight>
                <a:srgbClr val="FFFFFF"/>
              </a:highlight>
              <a:latin typeface="EB Garamond"/>
              <a:ea typeface="EB Garamond"/>
              <a:cs typeface="EB Garamond"/>
              <a:sym typeface="EB Garamond"/>
            </a:endParaRPr>
          </a:p>
          <a:p>
            <a:pPr algn="l" indent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cap="none" i="0" lang="ru-RU" strike="noStrike" sz="2500" u="none">
                <a:solidFill>
                  <a:srgbClr val="000000"/>
                </a:solidFill>
                <a:highlight>
                  <a:srgbClr val="FFFFFF"/>
                </a:highlight>
                <a:latin typeface="EB Garamond"/>
                <a:ea typeface="EB Garamond"/>
                <a:cs typeface="EB Garamond"/>
                <a:sym typeface="EB Garamond"/>
              </a:rPr>
              <a:t>· фотографы;</a:t>
            </a:r>
            <a:endParaRPr cap="none" i="0" strike="noStrike" sz="2500" u="none">
              <a:solidFill>
                <a:srgbClr val="000000"/>
              </a:solidFill>
              <a:highlight>
                <a:srgbClr val="FFFFFF"/>
              </a:highlight>
              <a:latin typeface="EB Garamond"/>
              <a:ea typeface="EB Garamond"/>
              <a:cs typeface="EB Garamond"/>
              <a:sym typeface="EB Garamond"/>
            </a:endParaRPr>
          </a:p>
          <a:p>
            <a:pPr algn="l" indent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cap="none" i="0" lang="ru-RU" strike="noStrike" sz="2500" u="none">
                <a:solidFill>
                  <a:srgbClr val="000000"/>
                </a:solidFill>
                <a:highlight>
                  <a:srgbClr val="FFFFFF"/>
                </a:highlight>
                <a:latin typeface="EB Garamond"/>
                <a:ea typeface="EB Garamond"/>
                <a:cs typeface="EB Garamond"/>
                <a:sym typeface="EB Garamond"/>
              </a:rPr>
              <a:t>· дизайнеры;</a:t>
            </a:r>
            <a:endParaRPr cap="none" i="0" strike="noStrike" sz="2500" u="none">
              <a:solidFill>
                <a:srgbClr val="000000"/>
              </a:solidFill>
              <a:highlight>
                <a:srgbClr val="FFFFFF"/>
              </a:highlight>
              <a:latin typeface="EB Garamond"/>
              <a:ea typeface="EB Garamond"/>
              <a:cs typeface="EB Garamond"/>
              <a:sym typeface="EB Garamond"/>
            </a:endParaRPr>
          </a:p>
          <a:p>
            <a:pPr algn="l" indent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cap="none" i="0" lang="ru-RU" strike="noStrike" sz="2500" u="none">
                <a:solidFill>
                  <a:srgbClr val="000000"/>
                </a:solidFill>
                <a:highlight>
                  <a:srgbClr val="FFFFFF"/>
                </a:highlight>
                <a:latin typeface="EB Garamond"/>
                <a:ea typeface="EB Garamond"/>
                <a:cs typeface="EB Garamond"/>
                <a:sym typeface="EB Garamond"/>
              </a:rPr>
              <a:t>· люди, ответственные за ведение социальных сетей.</a:t>
            </a:r>
            <a:endParaRPr sz="2500">
              <a:highlight>
                <a:srgbClr val="FFFFFF"/>
              </a:highlight>
              <a:latin typeface="EB Garamond"/>
              <a:ea typeface="EB Garamond"/>
              <a:cs typeface="EB Garamond"/>
              <a:sym typeface="EB Garamond"/>
            </a:endParaRPr>
          </a:p>
          <a:p>
            <a:pPr algn="l" indent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1" cap="none" i="0" lang="ru-RU" strike="noStrike" sz="2500" u="none">
                <a:solidFill>
                  <a:srgbClr val="000000"/>
                </a:solidFill>
                <a:highlight>
                  <a:srgbClr val="FFFFFF"/>
                </a:highlight>
                <a:latin typeface="EB Garamond"/>
                <a:ea typeface="EB Garamond"/>
                <a:cs typeface="EB Garamond"/>
                <a:sym typeface="EB Garamond"/>
              </a:rPr>
              <a:t>Куратором направления выступает Хамидуллина Радмила</a:t>
            </a:r>
            <a:r>
              <a:rPr cap="none" i="0" lang="ru-RU" strike="noStrike" sz="2500" u="none">
                <a:solidFill>
                  <a:srgbClr val="000000"/>
                </a:solidFill>
                <a:highlight>
                  <a:srgbClr val="FFFFFF"/>
                </a:highlight>
                <a:latin typeface="EB Garamond"/>
                <a:ea typeface="EB Garamond"/>
                <a:cs typeface="EB Garamond"/>
                <a:sym typeface="EB Garamond"/>
              </a:rPr>
              <a:t>, студентка </a:t>
            </a:r>
            <a:r>
              <a:rPr lang="ru-RU" sz="2500">
                <a:highlight>
                  <a:srgbClr val="FFFFFF"/>
                </a:highlight>
                <a:latin typeface="EB Garamond"/>
                <a:ea typeface="EB Garamond"/>
                <a:cs typeface="EB Garamond"/>
                <a:sym typeface="EB Garamond"/>
              </a:rPr>
              <a:t>5 </a:t>
            </a:r>
            <a:r>
              <a:rPr cap="none" i="0" lang="ru-RU" strike="noStrike" sz="2500" u="none">
                <a:solidFill>
                  <a:srgbClr val="000000"/>
                </a:solidFill>
                <a:highlight>
                  <a:srgbClr val="FFFFFF"/>
                </a:highlight>
                <a:latin typeface="EB Garamond"/>
                <a:ea typeface="EB Garamond"/>
                <a:cs typeface="EB Garamond"/>
                <a:sym typeface="EB Garamond"/>
              </a:rPr>
              <a:t>курса педиатрического факультета</a:t>
            </a:r>
            <a:endParaRPr cap="none" i="0" strike="noStrike" sz="2500" u="none">
              <a:solidFill>
                <a:srgbClr val="000000"/>
              </a:solidFill>
              <a:highlight>
                <a:srgbClr val="FFFFFF"/>
              </a:highlight>
              <a:latin typeface="EB Garamond"/>
              <a:ea typeface="EB Garamond"/>
              <a:cs typeface="EB Garamond"/>
              <a:sym typeface="EB Garamond"/>
            </a:endParaRPr>
          </a:p>
        </p:txBody>
      </p:sp>
      <p:pic>
        <p:nvPicPr>
          <p:cNvPr id="184" name="Google Shape;184;p15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8157385" y="843250"/>
            <a:ext cx="3742189" cy="5171499"/>
          </a:xfrm>
          <a:prstGeom prst="rect">
            <a:avLst/>
          </a:prstGeom>
          <a:noFill/>
          <a:ln>
            <a:noFill/>
          </a:ln>
          <a:effectLst>
            <a:outerShdw algn="tl" blurRad="292100" dir="2700000" dist="139700" rotWithShape="0" sx="107000" sy="107000">
              <a:srgbClr val="333333">
                <a:alpha val="64313"/>
              </a:srgbClr>
            </a:outerShdw>
          </a:effectLst>
        </p:spPr>
      </p:pic>
    </p:spTree>
  </p:cSld>
  <p:clrMapOvr>
    <a:masterClrMapping/>
  </p:clrMapOvr>
</p:sld>
</file>

<file path=ppt/slides/slide14.xml><?xml version="1.0" encoding="utf-8"?>
<p:sld xmlns:p="http://schemas.openxmlformats.org/presentationml/2006/main" xmlns:a="http://schemas.openxmlformats.org/drawingml/2006/main" xmlns:ahyp="http://schemas.microsoft.com/office/drawing/2018/hyperlinkcolor" xmlns:c="http://schemas.openxmlformats.org/drawingml/2006/chart" xmlns:com="http://schemas.openxmlformats.org/drawingml/2006/compatibility" xmlns:dgm="http://schemas.openxmlformats.org/drawingml/2006/diagram" xmlns:mc="http://schemas.openxmlformats.org/markup-compatibility/2006" xmlns:mv="urn:schemas-microsoft-com:mac:vml" xmlns:o="urn:schemas-microsoft-com:office:office" xmlns:p14="http://schemas.microsoft.com/office/powerpoint/2010/main" xmlns:p15="http://schemas.microsoft.com/office/powerpoint/2012/main" xmlns:pvml="urn:schemas-microsoft-com:office:powerpoint" xmlns:r="http://schemas.openxmlformats.org/officeDocument/2006/relationships" xmlns:v="urn:schemas-microsoft-com:vml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88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9" name="Google Shape;189;p16"/>
          <p:cNvPicPr preferRelativeResize="0"/>
          <p:nvPr/>
        </p:nvPicPr>
        <p:blipFill rotWithShape="1">
          <a:blip r:embed="rId4">
            <a:alphaModFix/>
          </a:blip>
          <a:srcRect b="75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90" name="Google Shape;190;p16"/>
          <p:cNvSpPr/>
          <p:nvPr/>
        </p:nvSpPr>
        <p:spPr>
          <a:xfrm>
            <a:off x="-150966" y="228224"/>
            <a:ext cx="6228900" cy="807000"/>
          </a:xfrm>
          <a:prstGeom prst="rect">
            <a:avLst/>
          </a:prstGeom>
          <a:noFill/>
          <a:ln>
            <a:noFill/>
          </a:ln>
        </p:spPr>
        <p:txBody>
          <a:bodyPr anchor="t" anchorCtr="0" bIns="45700" lIns="91425" rIns="91425" spcFirstLastPara="1" tIns="45700" wrap="square">
            <a:spAutoFit/>
          </a:bodyPr>
          <a:lstStyle/>
          <a:p>
            <a:pPr algn="ctr" indent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400"/>
              <a:buFont typeface="Arial"/>
              <a:buNone/>
            </a:pPr>
            <a:r>
              <a:rPr cap="none" i="0" lang="ru-RU" strike="noStrike" sz="5500" u="none">
                <a:solidFill>
                  <a:schemeClr val="dk1"/>
                </a:solidFill>
                <a:highlight>
                  <a:srgbClr val="FFFFFF"/>
                </a:highlight>
                <a:latin typeface="Playfair Display"/>
                <a:ea typeface="Playfair Display"/>
                <a:cs typeface="Playfair Display"/>
                <a:sym typeface="Playfair Display"/>
              </a:rPr>
              <a:t>HELPING HANDS</a:t>
            </a:r>
            <a:endParaRPr cap="none" i="0" strike="noStrike" sz="5500" u="none">
              <a:solidFill>
                <a:schemeClr val="dk1"/>
              </a:solidFill>
              <a:highlight>
                <a:srgbClr val="FFFFFF"/>
              </a:highlight>
              <a:latin typeface="Playfair Display"/>
              <a:ea typeface="Playfair Display"/>
              <a:cs typeface="Playfair Display"/>
              <a:sym typeface="Playfair Display"/>
            </a:endParaRPr>
          </a:p>
        </p:txBody>
      </p:sp>
      <p:pic>
        <p:nvPicPr>
          <p:cNvPr id="191" name="Google Shape;191;p16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8481302" y="228228"/>
            <a:ext cx="3427960" cy="1926442"/>
          </a:xfrm>
          <a:prstGeom prst="rect">
            <a:avLst/>
          </a:prstGeom>
          <a:noFill/>
          <a:ln>
            <a:noFill/>
          </a:ln>
        </p:spPr>
      </p:pic>
      <p:pic>
        <p:nvPicPr>
          <p:cNvPr id="192" name="Google Shape;192;p16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 rot="-1">
            <a:off x="8727955" y="2419128"/>
            <a:ext cx="1149370" cy="24915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3" name="Google Shape;193;p16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10222751" y="2380929"/>
            <a:ext cx="1686500" cy="2529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4" name="Google Shape;194;p16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10038847" y="5136925"/>
            <a:ext cx="1463918" cy="1461150"/>
          </a:xfrm>
          <a:prstGeom prst="rect">
            <a:avLst/>
          </a:prstGeom>
          <a:noFill/>
          <a:ln>
            <a:noFill/>
          </a:ln>
        </p:spPr>
      </p:pic>
      <p:sp>
        <p:nvSpPr>
          <p:cNvPr id="195" name="Google Shape;195;p16"/>
          <p:cNvSpPr txBox="1"/>
          <p:nvPr/>
        </p:nvSpPr>
        <p:spPr>
          <a:xfrm>
            <a:off x="226225" y="1320125"/>
            <a:ext cx="7863300" cy="5697000"/>
          </a:xfrm>
          <a:prstGeom prst="rect">
            <a:avLst/>
          </a:prstGeom>
          <a:noFill/>
          <a:ln>
            <a:noFill/>
          </a:ln>
        </p:spPr>
        <p:txBody>
          <a:bodyPr anchor="t" anchorCtr="0" bIns="91425" lIns="91425" rIns="91425" spcFirstLastPara="1" tIns="91425" wrap="square">
            <a:spAutoFit/>
          </a:bodyPr>
          <a:lstStyle/>
          <a:p>
            <a:pPr algn="l"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000">
                <a:highlight>
                  <a:srgbClr val="FFFFFF"/>
                </a:highlight>
                <a:latin typeface="EB Garamond"/>
                <a:ea typeface="EB Garamond"/>
                <a:cs typeface="EB Garamond"/>
                <a:sym typeface="EB Garamond"/>
              </a:rPr>
              <a:t>Проект "Helping hands - уроки о дружбе народов"</a:t>
            </a:r>
            <a:br>
              <a:rPr lang="ru-RU" sz="3000">
                <a:highlight>
                  <a:srgbClr val="FFFFFF"/>
                </a:highlight>
                <a:latin typeface="EB Garamond"/>
                <a:ea typeface="EB Garamond"/>
                <a:cs typeface="EB Garamond"/>
                <a:sym typeface="EB Garamond"/>
              </a:rPr>
            </a:br>
            <a:r>
              <a:rPr lang="ru-RU" sz="3000">
                <a:highlight>
                  <a:srgbClr val="FFFFFF"/>
                </a:highlight>
                <a:latin typeface="EB Garamond"/>
                <a:ea typeface="EB Garamond"/>
                <a:cs typeface="EB Garamond"/>
                <a:sym typeface="EB Garamond"/>
              </a:rPr>
              <a:t>Дата создания : 3 ноября 2018</a:t>
            </a:r>
            <a:br>
              <a:rPr lang="ru-RU" sz="3000">
                <a:highlight>
                  <a:srgbClr val="FFFFFF"/>
                </a:highlight>
                <a:latin typeface="EB Garamond"/>
                <a:ea typeface="EB Garamond"/>
                <a:cs typeface="EB Garamond"/>
                <a:sym typeface="EB Garamond"/>
              </a:rPr>
            </a:br>
            <a:r>
              <a:rPr lang="ru-RU" sz="3000">
                <a:highlight>
                  <a:srgbClr val="FFFFFF"/>
                </a:highlight>
                <a:latin typeface="EB Garamond"/>
                <a:ea typeface="EB Garamond"/>
                <a:cs typeface="EB Garamond"/>
                <a:sym typeface="EB Garamond"/>
              </a:rPr>
              <a:t>Описание проекта: серия интерактивных уроков на английском языке, где волонтёры-иностранцы рассказывают детям о своей культуре. Центральной темой уроков является дружба народов мира.</a:t>
            </a:r>
            <a:br>
              <a:rPr lang="ru-RU" sz="3000">
                <a:highlight>
                  <a:srgbClr val="FFFFFF"/>
                </a:highlight>
                <a:latin typeface="EB Garamond"/>
                <a:ea typeface="EB Garamond"/>
                <a:cs typeface="EB Garamond"/>
                <a:sym typeface="EB Garamond"/>
              </a:rPr>
            </a:br>
            <a:r>
              <a:rPr lang="ru-RU" sz="3000">
                <a:highlight>
                  <a:srgbClr val="FFFFFF"/>
                </a:highlight>
                <a:latin typeface="EB Garamond"/>
                <a:ea typeface="EB Garamond"/>
                <a:cs typeface="EB Garamond"/>
                <a:sym typeface="EB Garamond"/>
              </a:rPr>
              <a:t>Цель проекта: вовлечение иностранных студентов в социальное добровольчество России, знакомство детей из приютов и школ-интернатов с культурой и обычаями разных стран</a:t>
            </a:r>
            <a:br>
              <a:rPr lang="ru-RU" sz="3000">
                <a:highlight>
                  <a:srgbClr val="FFFFFF"/>
                </a:highlight>
                <a:latin typeface="EB Garamond"/>
                <a:ea typeface="EB Garamond"/>
                <a:cs typeface="EB Garamond"/>
                <a:sym typeface="EB Garamond"/>
              </a:rPr>
            </a:b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5.xml><?xml version="1.0" encoding="utf-8"?>
<p:sld xmlns:p="http://schemas.openxmlformats.org/presentationml/2006/main" xmlns:a="http://schemas.openxmlformats.org/drawingml/2006/main" xmlns:ahyp="http://schemas.microsoft.com/office/drawing/2018/hyperlinkcolor" xmlns:c="http://schemas.openxmlformats.org/drawingml/2006/chart" xmlns:com="http://schemas.openxmlformats.org/drawingml/2006/compatibility" xmlns:dgm="http://schemas.openxmlformats.org/drawingml/2006/diagram" xmlns:mc="http://schemas.openxmlformats.org/markup-compatibility/2006" xmlns:mv="urn:schemas-microsoft-com:mac:vml" xmlns:o="urn:schemas-microsoft-com:office:office" xmlns:p14="http://schemas.microsoft.com/office/powerpoint/2010/main" xmlns:p15="http://schemas.microsoft.com/office/powerpoint/2012/main" xmlns:pvml="urn:schemas-microsoft-com:office:powerpoint" xmlns:r="http://schemas.openxmlformats.org/officeDocument/2006/relationships" xmlns:v="urn:schemas-microsoft-com:vml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99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0" name="Google Shape;200;p17"/>
          <p:cNvPicPr preferRelativeResize="0"/>
          <p:nvPr/>
        </p:nvPicPr>
        <p:blipFill rotWithShape="1">
          <a:blip r:embed="rId4">
            <a:alphaModFix/>
          </a:blip>
          <a:srcRect b="75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1" name="Google Shape;201;p17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 rot="5">
            <a:off x="9334340" y="4302933"/>
            <a:ext cx="2584400" cy="1723271"/>
          </a:xfrm>
          <a:prstGeom prst="rect">
            <a:avLst/>
          </a:prstGeom>
          <a:noFill/>
          <a:ln>
            <a:noFill/>
          </a:ln>
        </p:spPr>
      </p:pic>
      <p:sp>
        <p:nvSpPr>
          <p:cNvPr id="202" name="Google Shape;202;p17"/>
          <p:cNvSpPr/>
          <p:nvPr/>
        </p:nvSpPr>
        <p:spPr>
          <a:xfrm>
            <a:off x="-347117" y="193912"/>
            <a:ext cx="8744700" cy="1081200"/>
          </a:xfrm>
          <a:prstGeom prst="rect">
            <a:avLst/>
          </a:prstGeom>
          <a:noFill/>
          <a:ln>
            <a:noFill/>
          </a:ln>
        </p:spPr>
        <p:txBody>
          <a:bodyPr anchor="t" anchorCtr="0" bIns="45700" lIns="91425" rIns="91425" spcFirstLastPara="1" tIns="45700" wrap="square">
            <a:spAutoFit/>
          </a:bodyPr>
          <a:lstStyle/>
          <a:p>
            <a:pPr algn="ctr" indent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400"/>
              <a:buFont typeface="Arial"/>
              <a:buNone/>
            </a:pPr>
            <a:r>
              <a:rPr cap="none" i="0" lang="ru-RU" strike="noStrike" sz="5500" u="none">
                <a:solidFill>
                  <a:schemeClr val="dk1"/>
                </a:solidFill>
                <a:highlight>
                  <a:srgbClr val="FFFFFF"/>
                </a:highlight>
                <a:latin typeface="Playfair Display"/>
                <a:ea typeface="Playfair Display"/>
                <a:cs typeface="Playfair Display"/>
                <a:sym typeface="Playfair Display"/>
              </a:rPr>
              <a:t>«Я люблю свои почки»</a:t>
            </a:r>
            <a:endParaRPr cap="none" i="0" strike="noStrike" sz="5500" u="none">
              <a:solidFill>
                <a:srgbClr val="000000"/>
              </a:solidFill>
              <a:highlight>
                <a:srgbClr val="FFFFFF"/>
              </a:highlight>
              <a:latin typeface="Playfair Display"/>
              <a:ea typeface="Playfair Display"/>
              <a:cs typeface="Playfair Display"/>
              <a:sym typeface="Playfair Display"/>
            </a:endParaRPr>
          </a:p>
        </p:txBody>
      </p:sp>
      <p:sp>
        <p:nvSpPr>
          <p:cNvPr id="203" name="Google Shape;203;p17"/>
          <p:cNvSpPr txBox="1"/>
          <p:nvPr/>
        </p:nvSpPr>
        <p:spPr>
          <a:xfrm>
            <a:off x="1" y="1275100"/>
            <a:ext cx="9444000" cy="5850900"/>
          </a:xfrm>
          <a:prstGeom prst="rect">
            <a:avLst/>
          </a:prstGeom>
          <a:noFill/>
          <a:ln>
            <a:noFill/>
          </a:ln>
        </p:spPr>
        <p:txBody>
          <a:bodyPr anchor="t" anchorCtr="0" bIns="91425" lIns="91425" rIns="91425" spcFirstLastPara="1" tIns="91425" wrap="square">
            <a:spAutoFit/>
          </a:bodyPr>
          <a:lstStyle/>
          <a:p>
            <a:pPr algn="l" indent="0" lvl="0" marL="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ru-RU" sz="2000">
                <a:highlight>
                  <a:srgbClr val="FFFFFF"/>
                </a:highlight>
                <a:latin typeface="EB Garamond"/>
                <a:ea typeface="EB Garamond"/>
                <a:cs typeface="EB Garamond"/>
                <a:sym typeface="EB Garamond"/>
              </a:rPr>
              <a:t>Проект нацелен на формирование у населения основных знаний по предотвращению, профилактике и лечению почечных заболеваний .</a:t>
            </a:r>
            <a:endParaRPr sz="2000">
              <a:highlight>
                <a:srgbClr val="FFFFFF"/>
              </a:highlight>
              <a:latin typeface="EB Garamond"/>
              <a:ea typeface="EB Garamond"/>
              <a:cs typeface="EB Garamond"/>
              <a:sym typeface="EB Garamond"/>
            </a:endParaRPr>
          </a:p>
          <a:p>
            <a:pPr algn="l" indent="0" lvl="0" marL="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ru-RU" sz="2000">
                <a:highlight>
                  <a:srgbClr val="FFFFFF"/>
                </a:highlight>
                <a:latin typeface="EB Garamond"/>
                <a:ea typeface="EB Garamond"/>
                <a:cs typeface="EB Garamond"/>
                <a:sym typeface="EB Garamond"/>
              </a:rPr>
              <a:t>Проект реализуется с 2015 года. В планах - поиск спонсоров для реализации. Наша команда - Башкирское отделение ВОД "Волонтеры-медики". Мы успешно реализуем все направления деятельности нашей организации.</a:t>
            </a:r>
            <a:br>
              <a:rPr lang="ru-RU" sz="2000">
                <a:highlight>
                  <a:srgbClr val="FFFFFF"/>
                </a:highlight>
                <a:latin typeface="EB Garamond"/>
                <a:ea typeface="EB Garamond"/>
                <a:cs typeface="EB Garamond"/>
                <a:sym typeface="EB Garamond"/>
              </a:rPr>
            </a:br>
            <a:r>
              <a:rPr lang="ru-RU" sz="2000">
                <a:highlight>
                  <a:srgbClr val="FFFFFF"/>
                </a:highlight>
                <a:latin typeface="EB Garamond"/>
                <a:ea typeface="EB Garamond"/>
                <a:cs typeface="EB Garamond"/>
                <a:sym typeface="EB Garamond"/>
              </a:rPr>
              <a:t>  6 акций в крупных торговых центрах города Уфы;</a:t>
            </a:r>
            <a:br>
              <a:rPr lang="ru-RU" sz="2000">
                <a:highlight>
                  <a:srgbClr val="FFFFFF"/>
                </a:highlight>
                <a:latin typeface="EB Garamond"/>
                <a:ea typeface="EB Garamond"/>
                <a:cs typeface="EB Garamond"/>
                <a:sym typeface="EB Garamond"/>
              </a:rPr>
            </a:br>
            <a:r>
              <a:rPr lang="ru-RU" sz="2000">
                <a:highlight>
                  <a:srgbClr val="FFFFFF"/>
                </a:highlight>
                <a:latin typeface="EB Garamond"/>
                <a:ea typeface="EB Garamond"/>
                <a:cs typeface="EB Garamond"/>
                <a:sym typeface="EB Garamond"/>
              </a:rPr>
              <a:t>  45 открытых уроков по темам «А что вы знаете о почках?», «Как предупредить ГЛПС», «Трансплантация? Я за!» в 15 школах города;</a:t>
            </a:r>
            <a:br>
              <a:rPr lang="ru-RU" sz="2000">
                <a:highlight>
                  <a:srgbClr val="FFFFFF"/>
                </a:highlight>
                <a:latin typeface="EB Garamond"/>
                <a:ea typeface="EB Garamond"/>
                <a:cs typeface="EB Garamond"/>
                <a:sym typeface="EB Garamond"/>
              </a:rPr>
            </a:br>
            <a:r>
              <a:rPr lang="ru-RU" sz="2000">
                <a:highlight>
                  <a:srgbClr val="FFFFFF"/>
                </a:highlight>
                <a:latin typeface="EB Garamond"/>
                <a:ea typeface="EB Garamond"/>
                <a:cs typeface="EB Garamond"/>
                <a:sym typeface="EB Garamond"/>
              </a:rPr>
              <a:t> Проведено 14 квестов и концертов в приютах и детских больницах;</a:t>
            </a:r>
            <a:br>
              <a:rPr lang="ru-RU" sz="2000">
                <a:highlight>
                  <a:srgbClr val="FFFFFF"/>
                </a:highlight>
                <a:latin typeface="EB Garamond"/>
                <a:ea typeface="EB Garamond"/>
                <a:cs typeface="EB Garamond"/>
                <a:sym typeface="EB Garamond"/>
              </a:rPr>
            </a:br>
            <a:r>
              <a:rPr lang="ru-RU" sz="2000">
                <a:highlight>
                  <a:srgbClr val="FFFFFF"/>
                </a:highlight>
                <a:latin typeface="EB Garamond"/>
                <a:ea typeface="EB Garamond"/>
                <a:cs typeface="EB Garamond"/>
                <a:sym typeface="EB Garamond"/>
              </a:rPr>
              <a:t>  Реализован раздаточный материал (магниты, браслеты, листовки) в количестве 2500;</a:t>
            </a:r>
            <a:br>
              <a:rPr lang="ru-RU" sz="2000">
                <a:highlight>
                  <a:srgbClr val="FFFFFF"/>
                </a:highlight>
                <a:latin typeface="EB Garamond"/>
                <a:ea typeface="EB Garamond"/>
                <a:cs typeface="EB Garamond"/>
                <a:sym typeface="EB Garamond"/>
              </a:rPr>
            </a:br>
            <a:r>
              <a:rPr lang="ru-RU" sz="2000">
                <a:highlight>
                  <a:srgbClr val="FFFFFF"/>
                </a:highlight>
                <a:latin typeface="EB Garamond"/>
                <a:ea typeface="EB Garamond"/>
                <a:cs typeface="EB Garamond"/>
                <a:sym typeface="EB Garamond"/>
              </a:rPr>
              <a:t> Проведено 3 футбольных и 2 волейбольных матча между врачами- трансплантологами и пациентами с трансплантацией;</a:t>
            </a:r>
            <a:br>
              <a:rPr lang="ru-RU" sz="2000">
                <a:highlight>
                  <a:srgbClr val="FFFFFF"/>
                </a:highlight>
                <a:latin typeface="EB Garamond"/>
                <a:ea typeface="EB Garamond"/>
                <a:cs typeface="EB Garamond"/>
                <a:sym typeface="EB Garamond"/>
              </a:rPr>
            </a:br>
            <a:r>
              <a:rPr lang="ru-RU" sz="2000">
                <a:highlight>
                  <a:srgbClr val="FFFFFF"/>
                </a:highlight>
                <a:latin typeface="EB Garamond"/>
                <a:ea typeface="EB Garamond"/>
                <a:cs typeface="EB Garamond"/>
                <a:sym typeface="EB Garamond"/>
              </a:rPr>
              <a:t> акция в соц. сетях «Выпей стакан воды - помоги своим почкам»;</a:t>
            </a:r>
            <a:br>
              <a:rPr lang="ru-RU" sz="2000">
                <a:highlight>
                  <a:srgbClr val="FFFFFF"/>
                </a:highlight>
                <a:latin typeface="EB Garamond"/>
                <a:ea typeface="EB Garamond"/>
                <a:cs typeface="EB Garamond"/>
                <a:sym typeface="EB Garamond"/>
              </a:rPr>
            </a:br>
            <a:r>
              <a:rPr lang="ru-RU" sz="2000">
                <a:highlight>
                  <a:srgbClr val="FFFFFF"/>
                </a:highlight>
                <a:latin typeface="EB Garamond"/>
                <a:ea typeface="EB Garamond"/>
                <a:cs typeface="EB Garamond"/>
                <a:sym typeface="EB Garamond"/>
              </a:rPr>
              <a:t> Видеоролик «За здоровым поколением будущее»;</a:t>
            </a:r>
            <a:br>
              <a:rPr lang="ru-RU" sz="2000">
                <a:highlight>
                  <a:srgbClr val="FFFFFF"/>
                </a:highlight>
                <a:latin typeface="EB Garamond"/>
                <a:ea typeface="EB Garamond"/>
                <a:cs typeface="EB Garamond"/>
                <a:sym typeface="EB Garamond"/>
              </a:rPr>
            </a:br>
            <a:r>
              <a:rPr lang="ru-RU" sz="2000">
                <a:highlight>
                  <a:srgbClr val="FFFFFF"/>
                </a:highlight>
                <a:latin typeface="EB Garamond"/>
                <a:ea typeface="EB Garamond"/>
                <a:cs typeface="EB Garamond"/>
                <a:sym typeface="EB Garamond"/>
              </a:rPr>
              <a:t> 4 танцевальных флешмоба «Я люблю свои почки»;</a:t>
            </a:r>
            <a:br>
              <a:rPr lang="ru-RU" sz="2000">
                <a:highlight>
                  <a:srgbClr val="FFFFFF"/>
                </a:highlight>
                <a:latin typeface="EB Garamond"/>
                <a:ea typeface="EB Garamond"/>
                <a:cs typeface="EB Garamond"/>
                <a:sym typeface="EB Garamond"/>
              </a:rPr>
            </a:br>
            <a:r>
              <a:rPr lang="ru-RU" sz="2000">
                <a:highlight>
                  <a:srgbClr val="FFFFFF"/>
                </a:highlight>
                <a:latin typeface="EB Garamond"/>
                <a:ea typeface="EB Garamond"/>
                <a:cs typeface="EB Garamond"/>
                <a:sym typeface="EB Garamond"/>
              </a:rPr>
              <a:t> Задействовано более 600 волонтеров при организации и проведении мероприятий;</a:t>
            </a:r>
            <a:br>
              <a:rPr lang="ru-RU" sz="2000">
                <a:highlight>
                  <a:srgbClr val="FFFFFF"/>
                </a:highlight>
                <a:latin typeface="EB Garamond"/>
                <a:ea typeface="EB Garamond"/>
                <a:cs typeface="EB Garamond"/>
                <a:sym typeface="EB Garamond"/>
              </a:rPr>
            </a:br>
            <a:r>
              <a:rPr lang="ru-RU" sz="2000">
                <a:highlight>
                  <a:srgbClr val="FFFFFF"/>
                </a:highlight>
                <a:latin typeface="EB Garamond"/>
                <a:ea typeface="EB Garamond"/>
                <a:cs typeface="EB Garamond"/>
                <a:sym typeface="EB Garamond"/>
              </a:rPr>
              <a:t> Информационный охват - 500 000 человек</a:t>
            </a:r>
            <a:endParaRPr sz="2000">
              <a:highlight>
                <a:srgbClr val="FFFFFF"/>
              </a:highlight>
              <a:latin typeface="EB Garamond"/>
              <a:ea typeface="EB Garamond"/>
              <a:cs typeface="EB Garamond"/>
              <a:sym typeface="EB Garamond"/>
            </a:endParaRPr>
          </a:p>
          <a:p>
            <a:pPr algn="l"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6.xml><?xml version="1.0" encoding="utf-8"?>
<p:sld xmlns:p="http://schemas.openxmlformats.org/presentationml/2006/main" xmlns:a="http://schemas.openxmlformats.org/drawingml/2006/main" xmlns:ahyp="http://schemas.microsoft.com/office/drawing/2018/hyperlinkcolor" xmlns:c="http://schemas.openxmlformats.org/drawingml/2006/chart" xmlns:com="http://schemas.openxmlformats.org/drawingml/2006/compatibility" xmlns:dgm="http://schemas.openxmlformats.org/drawingml/2006/diagram" xmlns:mc="http://schemas.openxmlformats.org/markup-compatibility/2006" xmlns:mv="urn:schemas-microsoft-com:mac:vml" xmlns:o="urn:schemas-microsoft-com:office:office" xmlns:p14="http://schemas.microsoft.com/office/powerpoint/2010/main" xmlns:p15="http://schemas.microsoft.com/office/powerpoint/2012/main" xmlns:pvml="urn:schemas-microsoft-com:office:powerpoint" xmlns:r="http://schemas.openxmlformats.org/officeDocument/2006/relationships" xmlns:v="urn:schemas-microsoft-com:vml">
  <p:cSld>
    <p:bg>
      <p:bgPr>
        <a:blipFill>
          <a:blip r:embed="rId3">
            <a:alphaModFix amt="94000"/>
          </a:blip>
          <a:stretch>
            <a:fillRect/>
          </a:stretch>
        </a:blipFill>
      </p:bgPr>
    </p:bg>
    <p:spTree>
      <p:nvGrpSpPr>
        <p:cNvPr id="207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8" name="Google Shape;208;p18"/>
          <p:cNvPicPr preferRelativeResize="0"/>
          <p:nvPr/>
        </p:nvPicPr>
        <p:blipFill rotWithShape="1">
          <a:blip r:embed="rId4">
            <a:alphaModFix/>
          </a:blip>
          <a:srcRect b="75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09" name="Google Shape;209;p18"/>
          <p:cNvSpPr txBox="1"/>
          <p:nvPr/>
        </p:nvSpPr>
        <p:spPr>
          <a:xfrm>
            <a:off x="5700226" y="150450"/>
            <a:ext cx="5961300" cy="6557100"/>
          </a:xfrm>
          <a:prstGeom prst="rect">
            <a:avLst/>
          </a:prstGeom>
          <a:noFill/>
          <a:ln>
            <a:noFill/>
          </a:ln>
        </p:spPr>
        <p:txBody>
          <a:bodyPr anchor="t" anchorCtr="0" bIns="45700" lIns="91425" rIns="91425" spcFirstLastPara="1" tIns="45700" wrap="square">
            <a:spAutoFit/>
          </a:bodyPr>
          <a:lstStyle/>
          <a:p>
            <a:pPr algn="l" indent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ru-RU" sz="3000">
                <a:highlight>
                  <a:srgbClr val="FFFFFF"/>
                </a:highlight>
                <a:latin typeface="EB Garamond"/>
                <a:ea typeface="EB Garamond"/>
                <a:cs typeface="EB Garamond"/>
                <a:sym typeface="EB Garamond"/>
              </a:rPr>
              <a:t>В 2023 </a:t>
            </a:r>
            <a:r>
              <a:rPr cap="none" i="0" lang="ru-RU" strike="noStrike" sz="3000" u="none">
                <a:solidFill>
                  <a:srgbClr val="000000"/>
                </a:solidFill>
                <a:highlight>
                  <a:srgbClr val="FFFFFF"/>
                </a:highlight>
                <a:latin typeface="EB Garamond"/>
                <a:ea typeface="EB Garamond"/>
                <a:cs typeface="EB Garamond"/>
                <a:sym typeface="EB Garamond"/>
              </a:rPr>
              <a:t>году мы </a:t>
            </a:r>
            <a:r>
              <a:rPr lang="ru-RU" sz="3000">
                <a:highlight>
                  <a:srgbClr val="FFFFFF"/>
                </a:highlight>
                <a:latin typeface="EB Garamond"/>
                <a:ea typeface="EB Garamond"/>
                <a:cs typeface="EB Garamond"/>
                <a:sym typeface="EB Garamond"/>
              </a:rPr>
              <a:t>активно</a:t>
            </a:r>
            <a:r>
              <a:rPr cap="none" i="0" lang="ru-RU" strike="noStrike" sz="3000" u="none">
                <a:solidFill>
                  <a:srgbClr val="000000"/>
                </a:solidFill>
                <a:highlight>
                  <a:srgbClr val="FFFFFF"/>
                </a:highlight>
                <a:latin typeface="EB Garamond"/>
                <a:ea typeface="EB Garamond"/>
                <a:cs typeface="EB Garamond"/>
                <a:sym typeface="EB Garamond"/>
              </a:rPr>
              <a:t> реализов</a:t>
            </a:r>
            <a:r>
              <a:rPr lang="ru-RU" sz="3000">
                <a:highlight>
                  <a:srgbClr val="FFFFFF"/>
                </a:highlight>
                <a:latin typeface="EB Garamond"/>
                <a:ea typeface="EB Garamond"/>
                <a:cs typeface="EB Garamond"/>
                <a:sym typeface="EB Garamond"/>
              </a:rPr>
              <a:t>ывали</a:t>
            </a:r>
            <a:r>
              <a:rPr cap="none" i="0" lang="ru-RU" strike="noStrike" sz="3000" u="none">
                <a:solidFill>
                  <a:srgbClr val="000000"/>
                </a:solidFill>
                <a:highlight>
                  <a:srgbClr val="FFFFFF"/>
                </a:highlight>
                <a:latin typeface="EB Garamond"/>
                <a:ea typeface="EB Garamond"/>
                <a:cs typeface="EB Garamond"/>
                <a:sym typeface="EB Garamond"/>
              </a:rPr>
              <a:t> проект Green Mind - адаптационные экологические тренинги с участием иностранных студентов. Главной задачей проекта является ответ на вопрос - "Поможет ли забота об экологии сблизиться разным народам?" </a:t>
            </a:r>
            <a:endParaRPr cap="none" i="0" strike="noStrike" sz="3000" u="none">
              <a:solidFill>
                <a:srgbClr val="000000"/>
              </a:solidFill>
              <a:highlight>
                <a:srgbClr val="FFFFFF"/>
              </a:highlight>
              <a:latin typeface="EB Garamond"/>
              <a:ea typeface="EB Garamond"/>
              <a:cs typeface="EB Garamond"/>
              <a:sym typeface="EB Garamond"/>
            </a:endParaRPr>
          </a:p>
          <a:p>
            <a:pPr algn="l" indent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cap="none" i="0" lang="ru-RU" strike="noStrike" sz="3000" u="none">
                <a:solidFill>
                  <a:srgbClr val="000000"/>
                </a:solidFill>
                <a:highlight>
                  <a:srgbClr val="FFFFFF"/>
                </a:highlight>
                <a:latin typeface="EB Garamond"/>
                <a:ea typeface="EB Garamond"/>
                <a:cs typeface="EB Garamond"/>
                <a:sym typeface="EB Garamond"/>
              </a:rPr>
              <a:t>Проект включа</a:t>
            </a:r>
            <a:r>
              <a:rPr lang="ru-RU" sz="3000">
                <a:highlight>
                  <a:srgbClr val="FFFFFF"/>
                </a:highlight>
                <a:latin typeface="EB Garamond"/>
                <a:ea typeface="EB Garamond"/>
                <a:cs typeface="EB Garamond"/>
                <a:sym typeface="EB Garamond"/>
              </a:rPr>
              <a:t>ет в</a:t>
            </a:r>
            <a:r>
              <a:rPr cap="none" i="0" lang="ru-RU" strike="noStrike" sz="3000" u="none">
                <a:solidFill>
                  <a:srgbClr val="000000"/>
                </a:solidFill>
                <a:highlight>
                  <a:srgbClr val="FFFFFF"/>
                </a:highlight>
                <a:latin typeface="EB Garamond"/>
                <a:ea typeface="EB Garamond"/>
                <a:cs typeface="EB Garamond"/>
                <a:sym typeface="EB Garamond"/>
              </a:rPr>
              <a:t> себя мероприятия, где студенты разных стран </a:t>
            </a:r>
            <a:r>
              <a:rPr lang="ru-RU" sz="3000">
                <a:highlight>
                  <a:srgbClr val="FFFFFF"/>
                </a:highlight>
                <a:latin typeface="EB Garamond"/>
                <a:ea typeface="EB Garamond"/>
                <a:cs typeface="EB Garamond"/>
                <a:sym typeface="EB Garamond"/>
              </a:rPr>
              <a:t>могут </a:t>
            </a:r>
            <a:r>
              <a:rPr cap="none" i="0" lang="ru-RU" strike="noStrike" sz="3000" u="none">
                <a:solidFill>
                  <a:srgbClr val="000000"/>
                </a:solidFill>
                <a:highlight>
                  <a:srgbClr val="FFFFFF"/>
                </a:highlight>
                <a:latin typeface="EB Garamond"/>
                <a:ea typeface="EB Garamond"/>
                <a:cs typeface="EB Garamond"/>
                <a:sym typeface="EB Garamond"/>
              </a:rPr>
              <a:t>обсуждать экологические ситуации в их странах, в нашем университете, способы улучшения экологии, их идеи, опыт</a:t>
            </a:r>
            <a:endParaRPr cap="none" i="0" strike="noStrike" sz="3000" u="none">
              <a:solidFill>
                <a:srgbClr val="000000"/>
              </a:solidFill>
              <a:highlight>
                <a:srgbClr val="FFFFFF"/>
              </a:highlight>
              <a:latin typeface="EB Garamond"/>
              <a:ea typeface="EB Garamond"/>
              <a:cs typeface="EB Garamond"/>
              <a:sym typeface="EB Garamond"/>
            </a:endParaRPr>
          </a:p>
        </p:txBody>
      </p:sp>
      <p:sp>
        <p:nvSpPr>
          <p:cNvPr id="210" name="Google Shape;210;p18"/>
          <p:cNvSpPr/>
          <p:nvPr/>
        </p:nvSpPr>
        <p:spPr>
          <a:xfrm>
            <a:off x="-812357" y="168590"/>
            <a:ext cx="5613000" cy="1108200"/>
          </a:xfrm>
          <a:prstGeom prst="rect">
            <a:avLst/>
          </a:prstGeom>
          <a:noFill/>
          <a:ln>
            <a:noFill/>
          </a:ln>
        </p:spPr>
        <p:txBody>
          <a:bodyPr anchor="t" anchorCtr="0" bIns="45700" lIns="91425" rIns="91425" spcFirstLastPara="1" tIns="45700" wrap="square">
            <a:spAutoFit/>
          </a:bodyPr>
          <a:lstStyle/>
          <a:p>
            <a:pPr algn="ctr" indent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400"/>
              <a:buFont typeface="Arial"/>
              <a:buNone/>
            </a:pPr>
            <a:r>
              <a:rPr cap="none" i="0" lang="ru-RU" strike="noStrike" sz="5500" u="none">
                <a:solidFill>
                  <a:schemeClr val="dk1"/>
                </a:solidFill>
                <a:highlight>
                  <a:srgbClr val="FFFFFF"/>
                </a:highlight>
                <a:latin typeface="Playfair Display"/>
                <a:ea typeface="Playfair Display"/>
                <a:cs typeface="Playfair Display"/>
                <a:sym typeface="Playfair Display"/>
              </a:rPr>
              <a:t>Green Mind</a:t>
            </a:r>
            <a:endParaRPr cap="none" i="0" strike="noStrike" sz="5500" u="none">
              <a:solidFill>
                <a:schemeClr val="dk1"/>
              </a:solidFill>
              <a:highlight>
                <a:srgbClr val="FFFFFF"/>
              </a:highlight>
              <a:latin typeface="Playfair Display"/>
              <a:ea typeface="Playfair Display"/>
              <a:cs typeface="Playfair Display"/>
              <a:sym typeface="Playfair Display"/>
            </a:endParaRPr>
          </a:p>
        </p:txBody>
      </p:sp>
      <p:pic>
        <p:nvPicPr>
          <p:cNvPr id="211" name="Google Shape;211;p18"/>
          <p:cNvPicPr preferRelativeResize="0"/>
          <p:nvPr/>
        </p:nvPicPr>
        <p:blipFill rotWithShape="1">
          <a:blip r:embed="rId5">
            <a:alphaModFix/>
          </a:blip>
          <a:srcRect b="2" t="75"/>
          <a:stretch/>
        </p:blipFill>
        <p:spPr>
          <a:xfrm>
            <a:off x="836284" y="1276800"/>
            <a:ext cx="4581251" cy="518355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p="http://schemas.openxmlformats.org/presentationml/2006/main" xmlns:a="http://schemas.openxmlformats.org/drawingml/2006/main" xmlns:ahyp="http://schemas.microsoft.com/office/drawing/2018/hyperlinkcolor" xmlns:c="http://schemas.openxmlformats.org/drawingml/2006/chart" xmlns:com="http://schemas.openxmlformats.org/drawingml/2006/compatibility" xmlns:dgm="http://schemas.openxmlformats.org/drawingml/2006/diagram" xmlns:mc="http://schemas.openxmlformats.org/markup-compatibility/2006" xmlns:mv="urn:schemas-microsoft-com:mac:vml" xmlns:o="urn:schemas-microsoft-com:office:office" xmlns:p14="http://schemas.microsoft.com/office/powerpoint/2010/main" xmlns:p15="http://schemas.microsoft.com/office/powerpoint/2012/main" xmlns:pvml="urn:schemas-microsoft-com:office:powerpoint" xmlns:r="http://schemas.openxmlformats.org/officeDocument/2006/relationships" xmlns:v="urn:schemas-microsoft-com:vml">
  <p:cSld>
    <p:bg>
      <p:bgPr>
        <a:blipFill rotWithShape="1">
          <a:blip r:embed="rId3">
            <a:alphaModFix/>
          </a:blip>
          <a:tile algn="tl" flip="none" sx="100000" sy="100000" tx="0" ty="0"/>
        </a:blipFill>
      </p:bgPr>
    </p:bg>
    <p:spTree>
      <p:nvGrpSpPr>
        <p:cNvPr id="215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6" name="Google Shape;216;p20"/>
          <p:cNvPicPr preferRelativeResize="0"/>
          <p:nvPr/>
        </p:nvPicPr>
        <p:blipFill rotWithShape="1">
          <a:blip r:embed="rId4">
            <a:alphaModFix/>
          </a:blip>
          <a:srcRect b="75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17" name="Google Shape;217;p20"/>
          <p:cNvSpPr txBox="1"/>
          <p:nvPr/>
        </p:nvSpPr>
        <p:spPr>
          <a:xfrm>
            <a:off x="1407600" y="158200"/>
            <a:ext cx="9376800" cy="1785600"/>
          </a:xfrm>
          <a:prstGeom prst="rect">
            <a:avLst/>
          </a:prstGeom>
          <a:noFill/>
          <a:ln>
            <a:noFill/>
          </a:ln>
        </p:spPr>
        <p:txBody>
          <a:bodyPr anchor="t" anchorCtr="0" bIns="45700" lIns="91425" rIns="91425" spcFirstLastPara="1" tIns="45700" wrap="square">
            <a:spAutoFit/>
          </a:bodyPr>
          <a:lstStyle/>
          <a:p>
            <a:pPr algn="ctr" indent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cap="none" i="0" lang="ru-RU" strike="noStrike" sz="5500" u="none">
                <a:solidFill>
                  <a:srgbClr val="A64D79"/>
                </a:solidFill>
                <a:highlight>
                  <a:srgbClr val="FFFFFF"/>
                </a:highlight>
                <a:latin typeface="Playfair Display"/>
                <a:ea typeface="Playfair Display"/>
                <a:cs typeface="Playfair Display"/>
                <a:sym typeface="Playfair Display"/>
              </a:rPr>
              <a:t>Благодарим за внимание,</a:t>
            </a:r>
            <a:endParaRPr cap="none" i="0" strike="noStrike" sz="5500" u="none">
              <a:solidFill>
                <a:srgbClr val="A64D79"/>
              </a:solidFill>
              <a:highlight>
                <a:srgbClr val="FFFFFF"/>
              </a:highlight>
              <a:latin typeface="Playfair Display"/>
              <a:ea typeface="Playfair Display"/>
              <a:cs typeface="Playfair Display"/>
              <a:sym typeface="Playfair Display"/>
            </a:endParaRPr>
          </a:p>
          <a:p>
            <a:pPr algn="ctr" indent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cap="none" i="0" lang="ru-RU" strike="noStrike" sz="5500" u="none">
                <a:solidFill>
                  <a:srgbClr val="A64D79"/>
                </a:solidFill>
                <a:highlight>
                  <a:srgbClr val="FFFFFF"/>
                </a:highlight>
                <a:latin typeface="Playfair Display"/>
                <a:ea typeface="Playfair Display"/>
                <a:cs typeface="Playfair Display"/>
                <a:sym typeface="Playfair Display"/>
              </a:rPr>
              <a:t>Рады знакомству!</a:t>
            </a:r>
            <a:endParaRPr cap="none" i="0" strike="noStrike" sz="5500" u="none">
              <a:solidFill>
                <a:srgbClr val="A64D79"/>
              </a:solidFill>
              <a:highlight>
                <a:srgbClr val="FFFFFF"/>
              </a:highlight>
              <a:latin typeface="Playfair Display"/>
              <a:ea typeface="Playfair Display"/>
              <a:cs typeface="Playfair Display"/>
              <a:sym typeface="Playfair Display"/>
            </a:endParaRPr>
          </a:p>
        </p:txBody>
      </p:sp>
      <p:pic>
        <p:nvPicPr>
          <p:cNvPr id="218" name="Google Shape;218;p20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2289045" y="3508082"/>
            <a:ext cx="2879359" cy="2901090"/>
          </a:xfrm>
          <a:prstGeom prst="rect">
            <a:avLst/>
          </a:prstGeom>
          <a:noFill/>
          <a:ln>
            <a:noFill/>
          </a:ln>
        </p:spPr>
      </p:pic>
      <p:pic>
        <p:nvPicPr>
          <p:cNvPr id="219" name="Google Shape;219;p20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7200438" y="3496142"/>
            <a:ext cx="2874587" cy="2891497"/>
          </a:xfrm>
          <a:prstGeom prst="rect">
            <a:avLst/>
          </a:prstGeom>
          <a:noFill/>
          <a:ln>
            <a:noFill/>
          </a:ln>
        </p:spPr>
      </p:pic>
      <p:sp>
        <p:nvSpPr>
          <p:cNvPr id="220" name="Google Shape;220;p20"/>
          <p:cNvSpPr txBox="1"/>
          <p:nvPr/>
        </p:nvSpPr>
        <p:spPr>
          <a:xfrm>
            <a:off x="3133500" y="2448888"/>
            <a:ext cx="5925000" cy="554100"/>
          </a:xfrm>
          <a:prstGeom prst="rect">
            <a:avLst/>
          </a:prstGeom>
          <a:noFill/>
          <a:ln>
            <a:noFill/>
          </a:ln>
        </p:spPr>
        <p:txBody>
          <a:bodyPr anchor="t" anchorCtr="0" bIns="45700" lIns="91425" rIns="91425" spcFirstLastPara="1" tIns="45700" wrap="square">
            <a:spAutoFit/>
          </a:bodyPr>
          <a:lstStyle/>
          <a:p>
            <a:pPr algn="l" indent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cap="none" i="0" lang="ru-RU" strike="noStrike" sz="3000" u="none">
                <a:solidFill>
                  <a:schemeClr val="dk1"/>
                </a:solidFill>
                <a:highlight>
                  <a:srgbClr val="FFFFFF"/>
                </a:highlight>
                <a:latin typeface="EB Garamond"/>
                <a:ea typeface="EB Garamond"/>
                <a:cs typeface="EB Garamond"/>
                <a:sym typeface="EB Garamond"/>
              </a:rPr>
              <a:t>Подписывайтесь на наши соц сети!</a:t>
            </a:r>
            <a:endParaRPr cap="none" i="0" strike="noStrike" sz="3000" u="none">
              <a:solidFill>
                <a:srgbClr val="000000"/>
              </a:solidFill>
              <a:highlight>
                <a:srgbClr val="FFFFFF"/>
              </a:highlight>
              <a:latin typeface="EB Garamond"/>
              <a:ea typeface="EB Garamond"/>
              <a:cs typeface="EB Garamond"/>
              <a:sym typeface="EB Garamond"/>
            </a:endParaRPr>
          </a:p>
        </p:txBody>
      </p:sp>
    </p:spTree>
  </p:cSld>
  <p:clrMapOvr>
    <a:masterClrMapping/>
  </p:clrMapOvr>
</p:sld>
</file>

<file path=ppt/slides/slide2.xml><?xml version="1.0" encoding="utf-8"?>
<p:sld xmlns:p="http://schemas.openxmlformats.org/presentationml/2006/main" xmlns:a="http://schemas.openxmlformats.org/drawingml/2006/main" xmlns:ahyp="http://schemas.microsoft.com/office/drawing/2018/hyperlinkcolor" xmlns:c="http://schemas.openxmlformats.org/drawingml/2006/chart" xmlns:com="http://schemas.openxmlformats.org/drawingml/2006/compatibility" xmlns:dgm="http://schemas.openxmlformats.org/drawingml/2006/diagram" xmlns:mc="http://schemas.openxmlformats.org/markup-compatibility/2006" xmlns:mv="urn:schemas-microsoft-com:mac:vml" xmlns:o="urn:schemas-microsoft-com:office:office" xmlns:p14="http://schemas.microsoft.com/office/powerpoint/2010/main" xmlns:p15="http://schemas.microsoft.com/office/powerpoint/2012/main" xmlns:pvml="urn:schemas-microsoft-com:office:powerpoint" xmlns:r="http://schemas.openxmlformats.org/officeDocument/2006/relationships" xmlns:v="urn:schemas-microsoft-com:vml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1" name="Google Shape;91;p2"/>
          <p:cNvPicPr preferRelativeResize="0"/>
          <p:nvPr/>
        </p:nvPicPr>
        <p:blipFill rotWithShape="1">
          <a:blip r:embed="rId4">
            <a:alphaModFix/>
          </a:blip>
          <a:srcRect b="75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92" name="Google Shape;92;p2"/>
          <p:cNvSpPr txBox="1"/>
          <p:nvPr>
            <p:ph idx="1" type="body"/>
          </p:nvPr>
        </p:nvSpPr>
        <p:spPr>
          <a:xfrm>
            <a:off x="306925" y="518100"/>
            <a:ext cx="6888600" cy="3683400"/>
          </a:xfrm>
          <a:prstGeom prst="rect">
            <a:avLst/>
          </a:prstGeom>
          <a:noFill/>
          <a:ln>
            <a:noFill/>
          </a:ln>
        </p:spPr>
        <p:txBody>
          <a:bodyPr anchor="t" anchorCtr="0" bIns="45700" lIns="91425" rIns="91425" spcFirstLastPara="1" tIns="45700" wrap="square">
            <a:normAutofit/>
          </a:bodyPr>
          <a:lstStyle/>
          <a:p>
            <a:pPr algn="l" indent="0" lvl="0" marL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None/>
            </a:pPr>
            <a:r>
              <a:rPr b="1" lang="ru-RU" sz="3000">
                <a:solidFill>
                  <a:srgbClr val="000000"/>
                </a:solidFill>
                <a:highlight>
                  <a:srgbClr val="FFFFFF"/>
                </a:highlight>
                <a:latin typeface="EB Garamond"/>
                <a:ea typeface="EB Garamond"/>
                <a:cs typeface="EB Garamond"/>
                <a:sym typeface="EB Garamond"/>
              </a:rPr>
              <a:t>ВЦ БГМУ </a:t>
            </a:r>
            <a:r>
              <a:rPr lang="ru-RU" sz="3000">
                <a:solidFill>
                  <a:srgbClr val="000000"/>
                </a:solidFill>
                <a:highlight>
                  <a:srgbClr val="FFFFFF"/>
                </a:highlight>
                <a:latin typeface="EB Garamond"/>
                <a:ea typeface="EB Garamond"/>
                <a:cs typeface="EB Garamond"/>
                <a:sym typeface="EB Garamond"/>
              </a:rPr>
              <a:t>— это огромная, </a:t>
            </a:r>
            <a:r>
              <a:rPr lang="ru-RU" sz="3000">
                <a:solidFill>
                  <a:srgbClr val="000000"/>
                </a:solidFill>
                <a:highlight>
                  <a:srgbClr val="FFFFFF"/>
                </a:highlight>
                <a:latin typeface="EB Garamond"/>
                <a:ea typeface="EB Garamond"/>
                <a:cs typeface="EB Garamond"/>
                <a:sym typeface="EB Garamond"/>
              </a:rPr>
              <a:t>сплоченная</a:t>
            </a:r>
            <a:r>
              <a:rPr lang="ru-RU" sz="3000">
                <a:solidFill>
                  <a:srgbClr val="000000"/>
                </a:solidFill>
                <a:highlight>
                  <a:srgbClr val="FFFFFF"/>
                </a:highlight>
                <a:latin typeface="EB Garamond"/>
                <a:ea typeface="EB Garamond"/>
                <a:cs typeface="EB Garamond"/>
                <a:sym typeface="EB Garamond"/>
              </a:rPr>
              <a:t> команда, которая ежедневно, не щадя времени и сил приходит на помощь людям, осуществляя её в различных направлениях: </a:t>
            </a:r>
            <a:endParaRPr sz="3000">
              <a:solidFill>
                <a:srgbClr val="000000"/>
              </a:solidFill>
              <a:highlight>
                <a:srgbClr val="FFFFFF"/>
              </a:highlight>
              <a:latin typeface="EB Garamond"/>
              <a:ea typeface="EB Garamond"/>
              <a:cs typeface="EB Garamond"/>
              <a:sym typeface="EB Garamond"/>
            </a:endParaRPr>
          </a:p>
          <a:p>
            <a:pPr algn="l" indent="-419100" lvl="0" marL="45720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EB Garamond"/>
              <a:buChar char="•"/>
            </a:pPr>
            <a:r>
              <a:rPr lang="ru-RU" sz="3000">
                <a:solidFill>
                  <a:srgbClr val="000000"/>
                </a:solidFill>
                <a:highlight>
                  <a:srgbClr val="FFFFFF"/>
                </a:highlight>
                <a:latin typeface="EB Garamond"/>
                <a:ea typeface="EB Garamond"/>
                <a:cs typeface="EB Garamond"/>
                <a:sym typeface="EB Garamond"/>
              </a:rPr>
              <a:t>социальном</a:t>
            </a:r>
            <a:endParaRPr sz="3000">
              <a:solidFill>
                <a:srgbClr val="000000"/>
              </a:solidFill>
              <a:highlight>
                <a:srgbClr val="FFFFFF"/>
              </a:highlight>
              <a:latin typeface="EB Garamond"/>
              <a:ea typeface="EB Garamond"/>
              <a:cs typeface="EB Garamond"/>
              <a:sym typeface="EB Garamond"/>
            </a:endParaRPr>
          </a:p>
          <a:p>
            <a:pPr algn="l" indent="-419100" lvl="0" marL="45720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EB Garamond"/>
              <a:buChar char="•"/>
            </a:pPr>
            <a:r>
              <a:rPr lang="ru-RU" sz="3000">
                <a:solidFill>
                  <a:srgbClr val="000000"/>
                </a:solidFill>
                <a:highlight>
                  <a:srgbClr val="FFFFFF"/>
                </a:highlight>
                <a:latin typeface="EB Garamond"/>
                <a:ea typeface="EB Garamond"/>
                <a:cs typeface="EB Garamond"/>
                <a:sym typeface="EB Garamond"/>
              </a:rPr>
              <a:t>спортивном</a:t>
            </a:r>
            <a:endParaRPr sz="3000">
              <a:solidFill>
                <a:srgbClr val="000000"/>
              </a:solidFill>
              <a:highlight>
                <a:srgbClr val="FFFFFF"/>
              </a:highlight>
              <a:latin typeface="EB Garamond"/>
              <a:ea typeface="EB Garamond"/>
              <a:cs typeface="EB Garamond"/>
              <a:sym typeface="EB Garamond"/>
            </a:endParaRPr>
          </a:p>
          <a:p>
            <a:pPr algn="l" indent="-419100" lvl="0" marL="45720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EB Garamond"/>
              <a:buChar char="•"/>
            </a:pPr>
            <a:r>
              <a:rPr lang="ru-RU" sz="3000">
                <a:solidFill>
                  <a:srgbClr val="000000"/>
                </a:solidFill>
                <a:highlight>
                  <a:srgbClr val="FFFFFF"/>
                </a:highlight>
                <a:latin typeface="EB Garamond"/>
                <a:ea typeface="EB Garamond"/>
                <a:cs typeface="EB Garamond"/>
                <a:sym typeface="EB Garamond"/>
              </a:rPr>
              <a:t>событийном (event)</a:t>
            </a:r>
            <a:endParaRPr sz="3000">
              <a:solidFill>
                <a:srgbClr val="000000"/>
              </a:solidFill>
              <a:highlight>
                <a:srgbClr val="FFFFFF"/>
              </a:highlight>
              <a:latin typeface="EB Garamond"/>
              <a:ea typeface="EB Garamond"/>
              <a:cs typeface="EB Garamond"/>
              <a:sym typeface="EB Garamond"/>
            </a:endParaRPr>
          </a:p>
          <a:p>
            <a:pPr algn="l" indent="-419100" lvl="0" marL="45720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EB Garamond"/>
              <a:buChar char="•"/>
            </a:pPr>
            <a:r>
              <a:rPr lang="ru-RU" sz="3000">
                <a:solidFill>
                  <a:srgbClr val="000000"/>
                </a:solidFill>
                <a:highlight>
                  <a:srgbClr val="FFFFFF"/>
                </a:highlight>
                <a:latin typeface="EB Garamond"/>
                <a:ea typeface="EB Garamond"/>
                <a:cs typeface="EB Garamond"/>
                <a:sym typeface="EB Garamond"/>
              </a:rPr>
              <a:t>медицинском</a:t>
            </a:r>
            <a:endParaRPr sz="3000">
              <a:highlight>
                <a:srgbClr val="FFFFFF"/>
              </a:highlight>
              <a:latin typeface="EB Garamond"/>
              <a:ea typeface="EB Garamond"/>
              <a:cs typeface="EB Garamond"/>
              <a:sym typeface="EB Garamond"/>
            </a:endParaRPr>
          </a:p>
        </p:txBody>
      </p:sp>
      <p:pic>
        <p:nvPicPr>
          <p:cNvPr id="93" name="Google Shape;93;p2"/>
          <p:cNvPicPr preferRelativeResize="0"/>
          <p:nvPr/>
        </p:nvPicPr>
        <p:blipFill rotWithShape="1">
          <a:blip r:embed="rId5">
            <a:alphaModFix/>
          </a:blip>
          <a:srcRect l="29" r="29"/>
          <a:stretch/>
        </p:blipFill>
        <p:spPr>
          <a:xfrm rot="16">
            <a:off x="7195515" y="197114"/>
            <a:ext cx="4172582" cy="2785558"/>
          </a:xfrm>
          <a:prstGeom prst="rect">
            <a:avLst/>
          </a:prstGeom>
          <a:noFill/>
          <a:ln>
            <a:noFill/>
          </a:ln>
          <a:effectLst>
            <a:outerShdw algn="tl" blurRad="292100" dir="2700000" dist="139700" rotWithShape="0" sx="105000" sy="105000">
              <a:srgbClr val="333333">
                <a:alpha val="64313"/>
              </a:srgbClr>
            </a:outerShdw>
          </a:effectLst>
        </p:spPr>
      </p:pic>
      <p:pic>
        <p:nvPicPr>
          <p:cNvPr id="94" name="Google Shape;94;p2"/>
          <p:cNvPicPr preferRelativeResize="0"/>
          <p:nvPr/>
        </p:nvPicPr>
        <p:blipFill rotWithShape="1">
          <a:blip r:embed="rId6">
            <a:alphaModFix/>
          </a:blip>
          <a:srcRect b="11" l="18" r="3" t="-725"/>
          <a:stretch/>
        </p:blipFill>
        <p:spPr>
          <a:xfrm>
            <a:off x="6613187" y="3417777"/>
            <a:ext cx="3823576" cy="2863603"/>
          </a:xfrm>
          <a:prstGeom prst="rect">
            <a:avLst/>
          </a:prstGeom>
          <a:noFill/>
          <a:ln>
            <a:noFill/>
          </a:ln>
          <a:effectLst>
            <a:outerShdw algn="tl" blurRad="292100" dir="2700000" dist="139700" rotWithShape="0" sx="106000" sy="106000">
              <a:srgbClr val="333333">
                <a:alpha val="64313"/>
              </a:srgbClr>
            </a:outerShdw>
          </a:effectLst>
        </p:spPr>
      </p:pic>
      <p:sp>
        <p:nvSpPr>
          <p:cNvPr id="95" name="Google Shape;95;p2"/>
          <p:cNvSpPr txBox="1"/>
          <p:nvPr/>
        </p:nvSpPr>
        <p:spPr>
          <a:xfrm>
            <a:off x="1664882" y="3929925"/>
            <a:ext cx="4172700" cy="1839300"/>
          </a:xfrm>
          <a:prstGeom prst="rect">
            <a:avLst/>
          </a:prstGeom>
          <a:noFill/>
          <a:ln>
            <a:noFill/>
          </a:ln>
        </p:spPr>
        <p:txBody>
          <a:bodyPr anchor="t" anchorCtr="0" bIns="91425" lIns="91425" rIns="91425" spcFirstLastPara="1" tIns="91425" wrap="square">
            <a:spAutoFit/>
          </a:bodyPr>
          <a:lstStyle/>
          <a:p>
            <a:pPr algn="l" indent="-419100" lvl="0" marL="45720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EB Garamond"/>
              <a:buChar char="•"/>
            </a:pPr>
            <a:r>
              <a:rPr lang="ru-RU" sz="3000">
                <a:solidFill>
                  <a:schemeClr val="dk1"/>
                </a:solidFill>
                <a:highlight>
                  <a:srgbClr val="FFFFFF"/>
                </a:highlight>
                <a:latin typeface="EB Garamond"/>
                <a:ea typeface="EB Garamond"/>
                <a:cs typeface="EB Garamond"/>
                <a:sym typeface="EB Garamond"/>
              </a:rPr>
              <a:t>международном</a:t>
            </a:r>
            <a:endParaRPr sz="3000">
              <a:solidFill>
                <a:schemeClr val="dk1"/>
              </a:solidFill>
              <a:highlight>
                <a:srgbClr val="FFFFFF"/>
              </a:highlight>
              <a:latin typeface="EB Garamond"/>
              <a:ea typeface="EB Garamond"/>
              <a:cs typeface="EB Garamond"/>
              <a:sym typeface="EB Garamond"/>
            </a:endParaRPr>
          </a:p>
          <a:p>
            <a:pPr algn="l" indent="-419100" lvl="0" marL="45720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EB Garamond"/>
              <a:buChar char="•"/>
            </a:pPr>
            <a:r>
              <a:rPr lang="ru-RU" sz="3000">
                <a:solidFill>
                  <a:schemeClr val="dk1"/>
                </a:solidFill>
                <a:highlight>
                  <a:srgbClr val="FFFFFF"/>
                </a:highlight>
                <a:latin typeface="EB Garamond"/>
                <a:ea typeface="EB Garamond"/>
                <a:cs typeface="EB Garamond"/>
                <a:sym typeface="EB Garamond"/>
              </a:rPr>
              <a:t>экологическом</a:t>
            </a:r>
            <a:endParaRPr sz="3000">
              <a:solidFill>
                <a:schemeClr val="dk1"/>
              </a:solidFill>
              <a:highlight>
                <a:srgbClr val="FFFFFF"/>
              </a:highlight>
              <a:latin typeface="EB Garamond"/>
              <a:ea typeface="EB Garamond"/>
              <a:cs typeface="EB Garamond"/>
              <a:sym typeface="EB Garamond"/>
            </a:endParaRPr>
          </a:p>
          <a:p>
            <a:pPr algn="l" indent="-419100" lvl="0" marL="45720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EB Garamond"/>
              <a:buChar char="•"/>
            </a:pPr>
            <a:r>
              <a:rPr lang="ru-RU" sz="3000">
                <a:solidFill>
                  <a:schemeClr val="dk1"/>
                </a:solidFill>
                <a:highlight>
                  <a:srgbClr val="FFFFFF"/>
                </a:highlight>
                <a:latin typeface="EB Garamond"/>
                <a:ea typeface="EB Garamond"/>
                <a:cs typeface="EB Garamond"/>
                <a:sym typeface="EB Garamond"/>
              </a:rPr>
              <a:t>киберволонтерстве</a:t>
            </a:r>
            <a:endParaRPr sz="3000">
              <a:solidFill>
                <a:schemeClr val="dk1"/>
              </a:solidFill>
              <a:highlight>
                <a:srgbClr val="FFFFFF"/>
              </a:highlight>
              <a:latin typeface="EB Garamond"/>
              <a:ea typeface="EB Garamond"/>
              <a:cs typeface="EB Garamond"/>
              <a:sym typeface="EB Garamond"/>
            </a:endParaRPr>
          </a:p>
          <a:p>
            <a:pPr algn="l" indent="-419100" lvl="0" marL="45720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EB Garamond"/>
              <a:buChar char="•"/>
            </a:pPr>
            <a:r>
              <a:rPr lang="ru-RU" sz="3000">
                <a:solidFill>
                  <a:schemeClr val="dk1"/>
                </a:solidFill>
                <a:highlight>
                  <a:srgbClr val="FFFFFF"/>
                </a:highlight>
                <a:latin typeface="EB Garamond"/>
                <a:ea typeface="EB Garamond"/>
                <a:cs typeface="EB Garamond"/>
                <a:sym typeface="EB Garamond"/>
              </a:rPr>
              <a:t>медиа-активе</a:t>
            </a: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3.xml><?xml version="1.0" encoding="utf-8"?>
<p:sld xmlns:p="http://schemas.openxmlformats.org/presentationml/2006/main" xmlns:a="http://schemas.openxmlformats.org/drawingml/2006/main" xmlns:ahyp="http://schemas.microsoft.com/office/drawing/2018/hyperlinkcolor" xmlns:c="http://schemas.openxmlformats.org/drawingml/2006/chart" xmlns:com="http://schemas.openxmlformats.org/drawingml/2006/compatibility" xmlns:dgm="http://schemas.openxmlformats.org/drawingml/2006/diagram" xmlns:mc="http://schemas.openxmlformats.org/markup-compatibility/2006" xmlns:mv="urn:schemas-microsoft-com:mac:vml" xmlns:o="urn:schemas-microsoft-com:office:office" xmlns:p14="http://schemas.microsoft.com/office/powerpoint/2010/main" xmlns:p15="http://schemas.microsoft.com/office/powerpoint/2012/main" xmlns:pvml="urn:schemas-microsoft-com:office:powerpoint" xmlns:r="http://schemas.openxmlformats.org/officeDocument/2006/relationships" xmlns:v="urn:schemas-microsoft-com:vml">
  <p:cSld>
    <p:bg>
      <p:bgPr>
        <a:blipFill>
          <a:blip r:embed="rId3">
            <a:alphaModFix amt="86000"/>
          </a:blip>
          <a:stretch>
            <a:fillRect/>
          </a:stretch>
        </a:blipFill>
      </p:bgPr>
    </p:bg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0" name="Google Shape;100;p3"/>
          <p:cNvPicPr preferRelativeResize="0"/>
          <p:nvPr/>
        </p:nvPicPr>
        <p:blipFill rotWithShape="1">
          <a:blip r:embed="rId4">
            <a:alphaModFix/>
          </a:blip>
          <a:srcRect b="75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01" name="Google Shape;101;p3"/>
          <p:cNvSpPr txBox="1"/>
          <p:nvPr/>
        </p:nvSpPr>
        <p:spPr>
          <a:xfrm>
            <a:off x="5613036" y="381300"/>
            <a:ext cx="6304200" cy="6095400"/>
          </a:xfrm>
          <a:prstGeom prst="rect">
            <a:avLst/>
          </a:prstGeom>
          <a:noFill/>
          <a:ln>
            <a:noFill/>
          </a:ln>
        </p:spPr>
        <p:txBody>
          <a:bodyPr anchor="t" anchorCtr="0" bIns="45700" lIns="91425" rIns="91425" spcFirstLastPara="1" tIns="45700" wrap="square">
            <a:spAutoFit/>
          </a:bodyPr>
          <a:lstStyle/>
          <a:p>
            <a:pPr algn="l" indent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1" cap="none" i="0" lang="ru-RU" strike="noStrike" sz="3000" u="none">
                <a:solidFill>
                  <a:srgbClr val="000000"/>
                </a:solidFill>
                <a:highlight>
                  <a:srgbClr val="FFFFFF"/>
                </a:highlight>
                <a:latin typeface="EB Garamond"/>
                <a:ea typeface="EB Garamond"/>
                <a:cs typeface="EB Garamond"/>
                <a:sym typeface="EB Garamond"/>
              </a:rPr>
              <a:t>Руководителем ВЦ БГМУ является </a:t>
            </a:r>
            <a:r>
              <a:rPr b="1" lang="ru-RU" sz="3000">
                <a:highlight>
                  <a:srgbClr val="FFFFFF"/>
                </a:highlight>
                <a:latin typeface="EB Garamond"/>
                <a:ea typeface="EB Garamond"/>
                <a:cs typeface="EB Garamond"/>
                <a:sym typeface="EB Garamond"/>
              </a:rPr>
              <a:t>Кустыбаева Данила Ильгизовна</a:t>
            </a:r>
            <a:r>
              <a:rPr cap="none" i="0" lang="ru-RU" strike="noStrike" sz="3000" u="none">
                <a:solidFill>
                  <a:srgbClr val="000000"/>
                </a:solidFill>
                <a:highlight>
                  <a:srgbClr val="FFFFFF"/>
                </a:highlight>
                <a:latin typeface="EB Garamond"/>
                <a:ea typeface="EB Garamond"/>
                <a:cs typeface="EB Garamond"/>
                <a:sym typeface="EB Garamond"/>
              </a:rPr>
              <a:t>, студентка 6 курса педиатрического факультета ФГБОУ ВО БГМУ. </a:t>
            </a:r>
            <a:endParaRPr cap="none" i="0" strike="noStrike" sz="3000" u="none">
              <a:solidFill>
                <a:srgbClr val="000000"/>
              </a:solidFill>
              <a:highlight>
                <a:srgbClr val="FFFFFF"/>
              </a:highlight>
              <a:latin typeface="EB Garamond"/>
              <a:ea typeface="EB Garamond"/>
              <a:cs typeface="EB Garamond"/>
              <a:sym typeface="EB Garamond"/>
            </a:endParaRPr>
          </a:p>
          <a:p>
            <a:pPr algn="l" indent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cap="none" i="0" lang="ru-RU" strike="noStrike" sz="3000" u="none">
                <a:solidFill>
                  <a:srgbClr val="000000"/>
                </a:solidFill>
                <a:highlight>
                  <a:srgbClr val="FFFFFF"/>
                </a:highlight>
                <a:latin typeface="EB Garamond"/>
                <a:ea typeface="EB Garamond"/>
                <a:cs typeface="EB Garamond"/>
                <a:sym typeface="EB Garamond"/>
              </a:rPr>
              <a:t>Она стала заниматься волонтерством </a:t>
            </a:r>
            <a:r>
              <a:rPr lang="ru-RU" sz="3000">
                <a:highlight>
                  <a:srgbClr val="FFFFFF"/>
                </a:highlight>
                <a:latin typeface="EB Garamond"/>
                <a:ea typeface="EB Garamond"/>
                <a:cs typeface="EB Garamond"/>
                <a:sym typeface="EB Garamond"/>
              </a:rPr>
              <a:t>с первых дней учебы в БГМУ </a:t>
            </a:r>
            <a:r>
              <a:rPr cap="none" i="0" lang="ru-RU" strike="noStrike" sz="3000" u="none">
                <a:solidFill>
                  <a:srgbClr val="000000"/>
                </a:solidFill>
                <a:highlight>
                  <a:srgbClr val="FFFFFF"/>
                </a:highlight>
                <a:latin typeface="EB Garamond"/>
                <a:ea typeface="EB Garamond"/>
                <a:cs typeface="EB Garamond"/>
                <a:sym typeface="EB Garamond"/>
              </a:rPr>
              <a:t>и </a:t>
            </a:r>
            <a:r>
              <a:rPr lang="ru-RU" sz="3000">
                <a:highlight>
                  <a:srgbClr val="FFFFFF"/>
                </a:highlight>
                <a:latin typeface="EB Garamond"/>
                <a:ea typeface="EB Garamond"/>
                <a:cs typeface="EB Garamond"/>
                <a:sym typeface="EB Garamond"/>
              </a:rPr>
              <a:t>активно</a:t>
            </a:r>
            <a:r>
              <a:rPr cap="none" i="0" lang="ru-RU" strike="noStrike" sz="3000" u="none">
                <a:solidFill>
                  <a:srgbClr val="000000"/>
                </a:solidFill>
                <a:highlight>
                  <a:srgbClr val="FFFFFF"/>
                </a:highlight>
                <a:latin typeface="EB Garamond"/>
                <a:ea typeface="EB Garamond"/>
                <a:cs typeface="EB Garamond"/>
                <a:sym typeface="EB Garamond"/>
              </a:rPr>
              <a:t> развивалась в добровольческой сфере</a:t>
            </a:r>
            <a:r>
              <a:rPr lang="ru-RU" sz="3000">
                <a:highlight>
                  <a:srgbClr val="FFFFFF"/>
                </a:highlight>
                <a:latin typeface="EB Garamond"/>
                <a:ea typeface="EB Garamond"/>
                <a:cs typeface="EB Garamond"/>
                <a:sym typeface="EB Garamond"/>
              </a:rPr>
              <a:t>, возглавляя сначала экологическое направление, а затем став руководителем нашего волонтерского центра. Является создателем экг-проекта для молодежи «Green mind - Переходи на зеленое мышление»</a:t>
            </a:r>
            <a:endParaRPr cap="none" i="0" strike="noStrike" sz="3000" u="none">
              <a:solidFill>
                <a:schemeClr val="dk1"/>
              </a:solidFill>
              <a:highlight>
                <a:srgbClr val="FFFFFF"/>
              </a:highlight>
              <a:latin typeface="EB Garamond"/>
              <a:ea typeface="EB Garamond"/>
              <a:cs typeface="EB Garamond"/>
              <a:sym typeface="EB Garamond"/>
            </a:endParaRPr>
          </a:p>
        </p:txBody>
      </p:sp>
      <p:pic>
        <p:nvPicPr>
          <p:cNvPr id="102" name="Google Shape;102;p3"/>
          <p:cNvPicPr preferRelativeResize="0"/>
          <p:nvPr/>
        </p:nvPicPr>
        <p:blipFill rotWithShape="1">
          <a:blip r:embed="rId5">
            <a:alphaModFix/>
          </a:blip>
          <a:srcRect b="76" t="43"/>
          <a:stretch/>
        </p:blipFill>
        <p:spPr>
          <a:xfrm>
            <a:off x="715682" y="2029023"/>
            <a:ext cx="4451611" cy="2971803"/>
          </a:xfrm>
          <a:prstGeom prst="rect">
            <a:avLst/>
          </a:prstGeom>
          <a:noFill/>
          <a:ln>
            <a:noFill/>
          </a:ln>
          <a:effectLst>
            <a:outerShdw algn="tl" blurRad="622300" dir="17760000" dist="292100" rotWithShape="0" sx="107000" sy="107000">
              <a:srgbClr val="333333">
                <a:alpha val="64313"/>
              </a:srgbClr>
            </a:outerShdw>
          </a:effectLst>
        </p:spPr>
      </p:pic>
    </p:spTree>
  </p:cSld>
  <p:clrMapOvr>
    <a:masterClrMapping/>
  </p:clrMapOvr>
</p:sld>
</file>

<file path=ppt/slides/slide4.xml><?xml version="1.0" encoding="utf-8"?>
<p:sld xmlns:p="http://schemas.openxmlformats.org/presentationml/2006/main" xmlns:a="http://schemas.openxmlformats.org/drawingml/2006/main" xmlns:ahyp="http://schemas.microsoft.com/office/drawing/2018/hyperlinkcolor" xmlns:c="http://schemas.openxmlformats.org/drawingml/2006/chart" xmlns:com="http://schemas.openxmlformats.org/drawingml/2006/compatibility" xmlns:dgm="http://schemas.openxmlformats.org/drawingml/2006/diagram" xmlns:mc="http://schemas.openxmlformats.org/markup-compatibility/2006" xmlns:mv="urn:schemas-microsoft-com:mac:vml" xmlns:o="urn:schemas-microsoft-com:office:office" xmlns:p14="http://schemas.microsoft.com/office/powerpoint/2010/main" xmlns:p15="http://schemas.microsoft.com/office/powerpoint/2012/main" xmlns:pvml="urn:schemas-microsoft-com:office:powerpoint" xmlns:r="http://schemas.openxmlformats.org/officeDocument/2006/relationships" xmlns:v="urn:schemas-microsoft-com:vml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7" name="Google Shape;107;p4"/>
          <p:cNvPicPr preferRelativeResize="0"/>
          <p:nvPr/>
        </p:nvPicPr>
        <p:blipFill rotWithShape="1">
          <a:blip r:embed="rId4">
            <a:alphaModFix/>
          </a:blip>
          <a:srcRect b="75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8" name="Google Shape;108;p4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8276194" y="4119634"/>
            <a:ext cx="3564412" cy="2673309"/>
          </a:xfrm>
          <a:prstGeom prst="rect">
            <a:avLst/>
          </a:prstGeom>
          <a:noFill/>
          <a:ln>
            <a:noFill/>
          </a:ln>
        </p:spPr>
      </p:pic>
      <p:pic>
        <p:nvPicPr>
          <p:cNvPr id="109" name="Google Shape;109;p4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429049" y="3878485"/>
            <a:ext cx="3885944" cy="2914458"/>
          </a:xfrm>
          <a:prstGeom prst="rect">
            <a:avLst/>
          </a:prstGeom>
          <a:noFill/>
          <a:ln>
            <a:noFill/>
          </a:ln>
        </p:spPr>
      </p:pic>
      <p:pic>
        <p:nvPicPr>
          <p:cNvPr id="110" name="Google Shape;110;p4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354243" y="471638"/>
            <a:ext cx="3340130" cy="2505098"/>
          </a:xfrm>
          <a:prstGeom prst="rect">
            <a:avLst/>
          </a:prstGeom>
          <a:noFill/>
          <a:ln>
            <a:noFill/>
          </a:ln>
        </p:spPr>
      </p:pic>
      <p:pic>
        <p:nvPicPr>
          <p:cNvPr id="111" name="Google Shape;111;p4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8366346" y="515554"/>
            <a:ext cx="3625192" cy="2417266"/>
          </a:xfrm>
          <a:prstGeom prst="rect">
            <a:avLst/>
          </a:prstGeom>
          <a:noFill/>
          <a:ln>
            <a:noFill/>
          </a:ln>
        </p:spPr>
      </p:pic>
      <p:sp>
        <p:nvSpPr>
          <p:cNvPr id="112" name="Google Shape;112;p4"/>
          <p:cNvSpPr txBox="1"/>
          <p:nvPr/>
        </p:nvSpPr>
        <p:spPr>
          <a:xfrm>
            <a:off x="2011680" y="1456012"/>
            <a:ext cx="8046600" cy="3786600"/>
          </a:xfrm>
          <a:prstGeom prst="rect">
            <a:avLst/>
          </a:prstGeom>
          <a:noFill/>
          <a:ln>
            <a:noFill/>
          </a:ln>
        </p:spPr>
        <p:txBody>
          <a:bodyPr anchor="t" anchorCtr="0" bIns="45700" lIns="91425" rIns="91425" spcFirstLastPara="1" tIns="45700" wrap="square">
            <a:spAutoFit/>
          </a:bodyPr>
          <a:lstStyle/>
          <a:p>
            <a:pPr algn="ctr" indent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cap="none" i="0" lang="ru-RU" strike="noStrike" sz="3000" u="none">
                <a:highlight>
                  <a:srgbClr val="FFFFFF"/>
                </a:highlight>
                <a:latin typeface="EB Garamond"/>
                <a:ea typeface="EB Garamond"/>
                <a:cs typeface="EB Garamond"/>
                <a:sym typeface="EB Garamond"/>
              </a:rPr>
              <a:t>Наши волонтеры принимали участие в таких мероприятиях, как Летние Олимпийские игры 2012 в Лондоне, Летняя универсиада 2013 в Казани, Летние Олимпийские игры в Сочи 2014, Зимние Параолимпийские игры в Сочи 2014, Чемпионат Мира по футболу FIFA 2013, 53 Международные Детские Игры 2019 в Уфе, финал IX чемпионата Wordskills Russia 2021</a:t>
            </a:r>
            <a:endParaRPr cap="none" i="0" strike="noStrike" sz="3000" u="none">
              <a:highlight>
                <a:srgbClr val="FFFFFF"/>
              </a:highlight>
              <a:latin typeface="EB Garamond"/>
              <a:ea typeface="EB Garamond"/>
              <a:cs typeface="EB Garamond"/>
              <a:sym typeface="EB Garamond"/>
            </a:endParaRPr>
          </a:p>
        </p:txBody>
      </p:sp>
      <p:pic>
        <p:nvPicPr>
          <p:cNvPr id="113" name="Google Shape;113;p4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>
            <a:off x="4982797" y="5242592"/>
            <a:ext cx="2625616" cy="133614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p="http://schemas.openxmlformats.org/presentationml/2006/main" xmlns:a="http://schemas.openxmlformats.org/drawingml/2006/main" xmlns:ahyp="http://schemas.microsoft.com/office/drawing/2018/hyperlinkcolor" xmlns:c="http://schemas.openxmlformats.org/drawingml/2006/chart" xmlns:com="http://schemas.openxmlformats.org/drawingml/2006/compatibility" xmlns:dgm="http://schemas.openxmlformats.org/drawingml/2006/diagram" xmlns:mc="http://schemas.openxmlformats.org/markup-compatibility/2006" xmlns:mv="urn:schemas-microsoft-com:mac:vml" xmlns:o="urn:schemas-microsoft-com:office:office" xmlns:p14="http://schemas.microsoft.com/office/powerpoint/2010/main" xmlns:p15="http://schemas.microsoft.com/office/powerpoint/2012/main" xmlns:pvml="urn:schemas-microsoft-com:office:powerpoint" xmlns:r="http://schemas.openxmlformats.org/officeDocument/2006/relationships" xmlns:v="urn:schemas-microsoft-com:vml">
  <p:cSld>
    <p:bg>
      <p:bgPr>
        <a:blipFill>
          <a:blip r:embed="rId3">
            <a:alphaModFix amt="63000"/>
          </a:blip>
          <a:stretch>
            <a:fillRect/>
          </a:stretch>
        </a:blipFill>
      </p:bgPr>
    </p:bg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8" name="Google Shape;118;p5"/>
          <p:cNvPicPr preferRelativeResize="0"/>
          <p:nvPr/>
        </p:nvPicPr>
        <p:blipFill rotWithShape="1">
          <a:blip r:embed="rId4">
            <a:alphaModFix/>
          </a:blip>
          <a:srcRect b="75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19" name="Google Shape;119;p5"/>
          <p:cNvSpPr txBox="1"/>
          <p:nvPr/>
        </p:nvSpPr>
        <p:spPr>
          <a:xfrm>
            <a:off x="158975" y="173324"/>
            <a:ext cx="6557100" cy="6826500"/>
          </a:xfrm>
          <a:prstGeom prst="rect">
            <a:avLst/>
          </a:prstGeom>
          <a:noFill/>
          <a:ln>
            <a:noFill/>
          </a:ln>
        </p:spPr>
        <p:txBody>
          <a:bodyPr anchor="t" anchorCtr="0" bIns="45700" lIns="91425" rIns="91425" spcFirstLastPara="1" tIns="45700" wrap="square">
            <a:spAutoFit/>
          </a:bodyPr>
          <a:lstStyle/>
          <a:p>
            <a:pPr algn="l" indent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1" cap="none" i="0" lang="ru-RU" strike="noStrike" sz="2000" u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 </a:t>
            </a:r>
            <a:r>
              <a:rPr b="1" cap="none" i="0" lang="ru-RU" strike="noStrike" sz="2200" u="none">
                <a:solidFill>
                  <a:srgbClr val="000000"/>
                </a:solidFill>
                <a:highlight>
                  <a:srgbClr val="FFFFFF"/>
                </a:highlight>
                <a:latin typeface="EB Garamond"/>
                <a:ea typeface="EB Garamond"/>
                <a:cs typeface="EB Garamond"/>
                <a:sym typeface="EB Garamond"/>
              </a:rPr>
              <a:t>Достижения Волонтерского Центра БГМУ:</a:t>
            </a:r>
            <a:endParaRPr cap="none" i="0" strike="noStrike" sz="2200" u="none">
              <a:solidFill>
                <a:srgbClr val="000000"/>
              </a:solidFill>
              <a:highlight>
                <a:srgbClr val="FFFFFF"/>
              </a:highlight>
              <a:latin typeface="EB Garamond"/>
              <a:ea typeface="EB Garamond"/>
              <a:cs typeface="EB Garamond"/>
              <a:sym typeface="EB Garamond"/>
            </a:endParaRPr>
          </a:p>
          <a:p>
            <a:pPr algn="l" indent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t/>
            </a:r>
            <a:endParaRPr b="1" cap="none" i="0" strike="noStrike" sz="2200" u="none">
              <a:solidFill>
                <a:srgbClr val="000000"/>
              </a:solidFill>
              <a:highlight>
                <a:srgbClr val="FFFFFF"/>
              </a:highlight>
              <a:latin typeface="EB Garamond"/>
              <a:ea typeface="EB Garamond"/>
              <a:cs typeface="EB Garamond"/>
              <a:sym typeface="EB Garamond"/>
            </a:endParaRPr>
          </a:p>
          <a:p>
            <a:pPr algn="l" indent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cap="none" i="0" lang="ru-RU" strike="noStrike" sz="2200" u="none">
                <a:solidFill>
                  <a:schemeClr val="dk1"/>
                </a:solidFill>
                <a:highlight>
                  <a:srgbClr val="FFFFFF"/>
                </a:highlight>
                <a:latin typeface="EB Garamond"/>
                <a:ea typeface="EB Garamond"/>
                <a:cs typeface="EB Garamond"/>
                <a:sym typeface="EB Garamond"/>
              </a:rPr>
              <a:t>· Победитель в номинации "Лучший волонтерский центр - 2017» 3-го городского конкурса "Волонтер-2017";</a:t>
            </a:r>
            <a:endParaRPr cap="none" i="0" strike="noStrike" sz="2200" u="none">
              <a:solidFill>
                <a:srgbClr val="000000"/>
              </a:solidFill>
              <a:highlight>
                <a:srgbClr val="FFFFFF"/>
              </a:highlight>
              <a:latin typeface="EB Garamond"/>
              <a:ea typeface="EB Garamond"/>
              <a:cs typeface="EB Garamond"/>
              <a:sym typeface="EB Garamond"/>
            </a:endParaRPr>
          </a:p>
          <a:p>
            <a:pPr algn="l" indent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cap="none" i="0" lang="ru-RU" strike="noStrike" sz="2200" u="none">
                <a:solidFill>
                  <a:schemeClr val="dk1"/>
                </a:solidFill>
                <a:highlight>
                  <a:srgbClr val="FFFFFF"/>
                </a:highlight>
                <a:latin typeface="EB Garamond"/>
                <a:ea typeface="EB Garamond"/>
                <a:cs typeface="EB Garamond"/>
                <a:sym typeface="EB Garamond"/>
              </a:rPr>
              <a:t>· II (2) место в конкурсе "Лучшая школа волонтера-медика - 2018";</a:t>
            </a:r>
            <a:endParaRPr cap="none" i="0" strike="noStrike" sz="2200" u="none">
              <a:solidFill>
                <a:srgbClr val="000000"/>
              </a:solidFill>
              <a:highlight>
                <a:srgbClr val="FFFFFF"/>
              </a:highlight>
              <a:latin typeface="EB Garamond"/>
              <a:ea typeface="EB Garamond"/>
              <a:cs typeface="EB Garamond"/>
              <a:sym typeface="EB Garamond"/>
            </a:endParaRPr>
          </a:p>
          <a:p>
            <a:pPr algn="l" indent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cap="none" i="0" lang="ru-RU" strike="noStrike" sz="2200" u="none">
                <a:solidFill>
                  <a:schemeClr val="dk1"/>
                </a:solidFill>
                <a:highlight>
                  <a:srgbClr val="FFFFFF"/>
                </a:highlight>
                <a:latin typeface="EB Garamond"/>
                <a:ea typeface="EB Garamond"/>
                <a:cs typeface="EB Garamond"/>
                <a:sym typeface="EB Garamond"/>
              </a:rPr>
              <a:t>· Вошел в тройку финалистов в номинации «Лучший волонтерский центр» городского конкурса «Волонтер-2018» и «Волонтер-2019»;</a:t>
            </a:r>
            <a:endParaRPr cap="none" i="0" strike="noStrike" sz="2200" u="none">
              <a:solidFill>
                <a:srgbClr val="000000"/>
              </a:solidFill>
              <a:highlight>
                <a:srgbClr val="FFFFFF"/>
              </a:highlight>
              <a:latin typeface="EB Garamond"/>
              <a:ea typeface="EB Garamond"/>
              <a:cs typeface="EB Garamond"/>
              <a:sym typeface="EB Garamond"/>
            </a:endParaRPr>
          </a:p>
          <a:p>
            <a:pPr algn="l" indent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cap="none" i="0" lang="ru-RU" strike="noStrike" sz="2200" u="none">
                <a:solidFill>
                  <a:schemeClr val="dk1"/>
                </a:solidFill>
                <a:highlight>
                  <a:srgbClr val="FFFFFF"/>
                </a:highlight>
                <a:latin typeface="EB Garamond"/>
                <a:ea typeface="EB Garamond"/>
                <a:cs typeface="EB Garamond"/>
                <a:sym typeface="EB Garamond"/>
              </a:rPr>
              <a:t>· Победитель в номинации "Лучший волонтерский центр - 2020» 6-го городского конкурса «Волонтер-2020» приуроченного ко Всемирному Дню Добровольца.</a:t>
            </a:r>
            <a:endParaRPr cap="none" i="0" strike="noStrike" sz="2200" u="none">
              <a:solidFill>
                <a:srgbClr val="000000"/>
              </a:solidFill>
              <a:highlight>
                <a:srgbClr val="FFFFFF"/>
              </a:highlight>
              <a:latin typeface="EB Garamond"/>
              <a:ea typeface="EB Garamond"/>
              <a:cs typeface="EB Garamond"/>
              <a:sym typeface="EB Garamond"/>
            </a:endParaRPr>
          </a:p>
          <a:p>
            <a:pPr algn="l" indent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cap="none" i="0" lang="ru-RU" strike="noStrike" sz="2200" u="none">
                <a:solidFill>
                  <a:schemeClr val="dk1"/>
                </a:solidFill>
                <a:highlight>
                  <a:srgbClr val="FFFFFF"/>
                </a:highlight>
                <a:latin typeface="EB Garamond"/>
                <a:ea typeface="EB Garamond"/>
                <a:cs typeface="EB Garamond"/>
                <a:sym typeface="EB Garamond"/>
              </a:rPr>
              <a:t>· Наш Волонтёрский центр занял III место на региональном этапе премии «Студент года-2021» в номинации «Добровольческое объединение года»</a:t>
            </a:r>
            <a:endParaRPr cap="none" i="0" strike="noStrike" sz="2200" u="none">
              <a:solidFill>
                <a:srgbClr val="000000"/>
              </a:solidFill>
              <a:highlight>
                <a:srgbClr val="FFFFFF"/>
              </a:highlight>
              <a:latin typeface="EB Garamond"/>
              <a:ea typeface="EB Garamond"/>
              <a:cs typeface="EB Garamond"/>
              <a:sym typeface="EB Garamond"/>
            </a:endParaRPr>
          </a:p>
          <a:p>
            <a:pPr algn="l" indent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cap="none" i="0" lang="ru-RU" strike="noStrike" sz="2200" u="none">
                <a:solidFill>
                  <a:schemeClr val="dk1"/>
                </a:solidFill>
                <a:highlight>
                  <a:srgbClr val="FFFFFF"/>
                </a:highlight>
                <a:latin typeface="EB Garamond"/>
                <a:ea typeface="EB Garamond"/>
                <a:cs typeface="EB Garamond"/>
                <a:sym typeface="EB Garamond"/>
              </a:rPr>
              <a:t>Финалист в номинации «Лучший волонтерский центр – 2021 г. Уфы» VII городской премии «Волонтер – 2021»</a:t>
            </a:r>
            <a:br>
              <a:rPr b="1" cap="none" i="0" lang="ru-RU" strike="noStrike" sz="2200" u="none">
                <a:solidFill>
                  <a:schemeClr val="accent1"/>
                </a:solidFill>
                <a:highlight>
                  <a:srgbClr val="FFFFFF"/>
                </a:highlight>
                <a:latin typeface="EB Garamond"/>
                <a:ea typeface="EB Garamond"/>
                <a:cs typeface="EB Garamond"/>
                <a:sym typeface="EB Garamond"/>
              </a:rPr>
            </a:br>
            <a:endParaRPr cap="none" i="0" strike="noStrike" sz="2200" u="none">
              <a:solidFill>
                <a:srgbClr val="000000"/>
              </a:solidFill>
              <a:highlight>
                <a:srgbClr val="FFFFFF"/>
              </a:highlight>
              <a:latin typeface="EB Garamond"/>
              <a:ea typeface="EB Garamond"/>
              <a:cs typeface="EB Garamond"/>
              <a:sym typeface="EB Garamond"/>
            </a:endParaRPr>
          </a:p>
        </p:txBody>
      </p:sp>
      <p:pic>
        <p:nvPicPr>
          <p:cNvPr id="120" name="Google Shape;120;p5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716084" y="2513041"/>
            <a:ext cx="5265683" cy="394926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p="http://schemas.openxmlformats.org/presentationml/2006/main" xmlns:a="http://schemas.openxmlformats.org/drawingml/2006/main" xmlns:ahyp="http://schemas.microsoft.com/office/drawing/2018/hyperlinkcolor" xmlns:c="http://schemas.openxmlformats.org/drawingml/2006/chart" xmlns:com="http://schemas.openxmlformats.org/drawingml/2006/compatibility" xmlns:dgm="http://schemas.openxmlformats.org/drawingml/2006/diagram" xmlns:mc="http://schemas.openxmlformats.org/markup-compatibility/2006" xmlns:mv="urn:schemas-microsoft-com:mac:vml" xmlns:o="urn:schemas-microsoft-com:office:office" xmlns:p14="http://schemas.microsoft.com/office/powerpoint/2010/main" xmlns:p15="http://schemas.microsoft.com/office/powerpoint/2012/main" xmlns:pvml="urn:schemas-microsoft-com:office:powerpoint" xmlns:r="http://schemas.openxmlformats.org/officeDocument/2006/relationships" xmlns:v="urn:schemas-microsoft-com:vml">
  <p:cSld>
    <p:bg>
      <p:bgPr>
        <a:blipFill>
          <a:blip r:embed="rId3">
            <a:alphaModFix amt="63000"/>
          </a:blip>
          <a:stretch>
            <a:fillRect/>
          </a:stretch>
        </a:blipFill>
      </p:bgPr>
    </p:bg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5" name="Google Shape;125;p7"/>
          <p:cNvPicPr preferRelativeResize="0"/>
          <p:nvPr/>
        </p:nvPicPr>
        <p:blipFill rotWithShape="1">
          <a:blip r:embed="rId4">
            <a:alphaModFix/>
          </a:blip>
          <a:srcRect b="75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26" name="Google Shape;126;p7"/>
          <p:cNvSpPr txBox="1"/>
          <p:nvPr/>
        </p:nvSpPr>
        <p:spPr>
          <a:xfrm>
            <a:off x="5455900" y="843150"/>
            <a:ext cx="6079800" cy="5171700"/>
          </a:xfrm>
          <a:prstGeom prst="rect">
            <a:avLst/>
          </a:prstGeom>
          <a:noFill/>
          <a:ln>
            <a:noFill/>
          </a:ln>
        </p:spPr>
        <p:txBody>
          <a:bodyPr anchor="t" anchorCtr="0" bIns="45700" lIns="91425" rIns="91425" spcFirstLastPara="1" tIns="45700" wrap="square">
            <a:spAutoFit/>
          </a:bodyPr>
          <a:lstStyle/>
          <a:p>
            <a:pPr algn="l" indent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cap="none" i="0" lang="ru-RU" strike="noStrike" sz="3000" u="none">
                <a:solidFill>
                  <a:srgbClr val="000000"/>
                </a:solidFill>
                <a:highlight>
                  <a:srgbClr val="FFFFFF"/>
                </a:highlight>
                <a:latin typeface="EB Garamond"/>
                <a:ea typeface="EB Garamond"/>
                <a:cs typeface="EB Garamond"/>
                <a:sym typeface="EB Garamond"/>
              </a:rPr>
              <a:t>Организует участие волонтеров в крупных событиях Университета, а также мероприятиях городского, Республиканского, Всероссийского и мирового масштабов.</a:t>
            </a:r>
            <a:endParaRPr cap="none" i="0" strike="noStrike" sz="3000" u="none">
              <a:solidFill>
                <a:srgbClr val="000000"/>
              </a:solidFill>
              <a:highlight>
                <a:srgbClr val="FFFFFF"/>
              </a:highlight>
              <a:latin typeface="EB Garamond"/>
              <a:ea typeface="EB Garamond"/>
              <a:cs typeface="EB Garamond"/>
              <a:sym typeface="EB Garamond"/>
            </a:endParaRPr>
          </a:p>
          <a:p>
            <a:pPr algn="l" indent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1" cap="none" i="0" lang="ru-RU" strike="noStrike" sz="3000" u="none">
                <a:solidFill>
                  <a:srgbClr val="000000"/>
                </a:solidFill>
                <a:highlight>
                  <a:srgbClr val="FFFFFF"/>
                </a:highlight>
                <a:latin typeface="EB Garamond"/>
                <a:ea typeface="EB Garamond"/>
                <a:cs typeface="EB Garamond"/>
                <a:sym typeface="EB Garamond"/>
              </a:rPr>
              <a:t>Куратор направления –</a:t>
            </a:r>
            <a:r>
              <a:rPr b="1" lang="ru-RU" sz="3000">
                <a:highlight>
                  <a:srgbClr val="FFFFFF"/>
                </a:highlight>
                <a:latin typeface="EB Garamond"/>
                <a:ea typeface="EB Garamond"/>
                <a:cs typeface="EB Garamond"/>
                <a:sym typeface="EB Garamond"/>
              </a:rPr>
              <a:t> Язовских Анастасия,</a:t>
            </a:r>
            <a:r>
              <a:rPr lang="ru-RU" sz="3000">
                <a:highlight>
                  <a:srgbClr val="FFFFFF"/>
                </a:highlight>
                <a:latin typeface="EB Garamond"/>
                <a:ea typeface="EB Garamond"/>
                <a:cs typeface="EB Garamond"/>
                <a:sym typeface="EB Garamond"/>
              </a:rPr>
              <a:t> </a:t>
            </a:r>
            <a:r>
              <a:rPr cap="none" i="0" lang="ru-RU" strike="noStrike" sz="3000" u="none">
                <a:solidFill>
                  <a:srgbClr val="000000"/>
                </a:solidFill>
                <a:highlight>
                  <a:srgbClr val="FFFFFF"/>
                </a:highlight>
                <a:latin typeface="EB Garamond"/>
                <a:ea typeface="EB Garamond"/>
                <a:cs typeface="EB Garamond"/>
                <a:sym typeface="EB Garamond"/>
              </a:rPr>
              <a:t>студентка </a:t>
            </a:r>
            <a:r>
              <a:rPr lang="ru-RU" sz="3000">
                <a:highlight>
                  <a:srgbClr val="FFFFFF"/>
                </a:highlight>
                <a:latin typeface="EB Garamond"/>
                <a:ea typeface="EB Garamond"/>
                <a:cs typeface="EB Garamond"/>
                <a:sym typeface="EB Garamond"/>
              </a:rPr>
              <a:t>5</a:t>
            </a:r>
            <a:r>
              <a:rPr cap="none" i="0" lang="ru-RU" strike="noStrike" sz="3000" u="none">
                <a:solidFill>
                  <a:srgbClr val="000000"/>
                </a:solidFill>
                <a:highlight>
                  <a:srgbClr val="FFFFFF"/>
                </a:highlight>
                <a:latin typeface="EB Garamond"/>
                <a:ea typeface="EB Garamond"/>
                <a:cs typeface="EB Garamond"/>
                <a:sym typeface="EB Garamond"/>
              </a:rPr>
              <a:t> курса </a:t>
            </a:r>
            <a:r>
              <a:rPr lang="ru-RU" sz="3000">
                <a:highlight>
                  <a:srgbClr val="FFFFFF"/>
                </a:highlight>
                <a:latin typeface="EB Garamond"/>
                <a:ea typeface="EB Garamond"/>
                <a:cs typeface="EB Garamond"/>
                <a:sym typeface="EB Garamond"/>
              </a:rPr>
              <a:t>педиатрического</a:t>
            </a:r>
            <a:r>
              <a:rPr cap="none" i="0" lang="ru-RU" strike="noStrike" sz="3000" u="none">
                <a:solidFill>
                  <a:srgbClr val="000000"/>
                </a:solidFill>
                <a:highlight>
                  <a:srgbClr val="FFFFFF"/>
                </a:highlight>
                <a:latin typeface="EB Garamond"/>
                <a:ea typeface="EB Garamond"/>
                <a:cs typeface="EB Garamond"/>
                <a:sym typeface="EB Garamond"/>
              </a:rPr>
              <a:t> факультета. Настя занимается волонтерством еще с первого курса и любит это дело всей душой!</a:t>
            </a:r>
            <a:endParaRPr cap="none" i="0" strike="noStrike" sz="3000" u="none">
              <a:solidFill>
                <a:srgbClr val="000000"/>
              </a:solidFill>
              <a:highlight>
                <a:srgbClr val="FFFFFF"/>
              </a:highlight>
              <a:latin typeface="EB Garamond"/>
              <a:ea typeface="EB Garamond"/>
              <a:cs typeface="EB Garamond"/>
              <a:sym typeface="EB Garamond"/>
            </a:endParaRPr>
          </a:p>
        </p:txBody>
      </p:sp>
      <p:sp>
        <p:nvSpPr>
          <p:cNvPr id="127" name="Google Shape;127;p7"/>
          <p:cNvSpPr txBox="1"/>
          <p:nvPr/>
        </p:nvSpPr>
        <p:spPr>
          <a:xfrm>
            <a:off x="-5" y="182309"/>
            <a:ext cx="4617600" cy="554100"/>
          </a:xfrm>
          <a:prstGeom prst="rect">
            <a:avLst/>
          </a:prstGeom>
          <a:noFill/>
          <a:ln>
            <a:noFill/>
          </a:ln>
        </p:spPr>
        <p:txBody>
          <a:bodyPr anchor="t" anchorCtr="0" bIns="45700" lIns="91425" rIns="91425" spcFirstLastPara="1" tIns="45700" wrap="square">
            <a:spAutoFit/>
          </a:bodyPr>
          <a:lstStyle/>
          <a:p>
            <a:pPr algn="l" indent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1" cap="none" i="0" lang="ru-RU" strike="noStrike" sz="3000" u="none">
                <a:solidFill>
                  <a:schemeClr val="dk1"/>
                </a:solidFill>
                <a:highlight>
                  <a:srgbClr val="FFFFFF"/>
                </a:highlight>
                <a:latin typeface="Playfair Display"/>
                <a:ea typeface="Playfair Display"/>
                <a:cs typeface="Playfair Display"/>
                <a:sym typeface="Playfair Display"/>
              </a:rPr>
              <a:t>EVENT НАПРАВЛЕНИЕ</a:t>
            </a:r>
            <a:endParaRPr b="1" cap="none" i="0" strike="noStrike" sz="3000" u="none">
              <a:solidFill>
                <a:srgbClr val="000000"/>
              </a:solidFill>
              <a:highlight>
                <a:srgbClr val="FFFFFF"/>
              </a:highlight>
              <a:latin typeface="Playfair Display"/>
              <a:ea typeface="Playfair Display"/>
              <a:cs typeface="Playfair Display"/>
              <a:sym typeface="Playfair Display"/>
            </a:endParaRPr>
          </a:p>
        </p:txBody>
      </p:sp>
      <p:pic>
        <p:nvPicPr>
          <p:cNvPr id="128" name="Google Shape;128;p7"/>
          <p:cNvPicPr preferRelativeResize="0"/>
          <p:nvPr/>
        </p:nvPicPr>
        <p:blipFill rotWithShape="1">
          <a:blip r:embed="rId5">
            <a:alphaModFix/>
          </a:blip>
          <a:srcRect l="57" r="61"/>
          <a:stretch/>
        </p:blipFill>
        <p:spPr>
          <a:xfrm>
            <a:off x="157349" y="1123432"/>
            <a:ext cx="4617600" cy="5062913"/>
          </a:xfrm>
          <a:prstGeom prst="rect">
            <a:avLst/>
          </a:prstGeom>
          <a:noFill/>
          <a:ln>
            <a:noFill/>
          </a:ln>
          <a:effectLst>
            <a:outerShdw algn="tl" blurRad="292100" dir="10380000" dist="139700" rotWithShape="0">
              <a:srgbClr val="333333">
                <a:alpha val="64313"/>
              </a:srgbClr>
            </a:outerShdw>
          </a:effectLst>
        </p:spPr>
      </p:pic>
    </p:spTree>
  </p:cSld>
  <p:clrMapOvr>
    <a:masterClrMapping/>
  </p:clrMapOvr>
</p:sld>
</file>

<file path=ppt/slides/slide7.xml><?xml version="1.0" encoding="utf-8"?>
<p:sld xmlns:p="http://schemas.openxmlformats.org/presentationml/2006/main" xmlns:a="http://schemas.openxmlformats.org/drawingml/2006/main" xmlns:ahyp="http://schemas.microsoft.com/office/drawing/2018/hyperlinkcolor" xmlns:c="http://schemas.openxmlformats.org/drawingml/2006/chart" xmlns:com="http://schemas.openxmlformats.org/drawingml/2006/compatibility" xmlns:dgm="http://schemas.openxmlformats.org/drawingml/2006/diagram" xmlns:mc="http://schemas.openxmlformats.org/markup-compatibility/2006" xmlns:mv="urn:schemas-microsoft-com:mac:vml" xmlns:o="urn:schemas-microsoft-com:office:office" xmlns:p14="http://schemas.microsoft.com/office/powerpoint/2010/main" xmlns:p15="http://schemas.microsoft.com/office/powerpoint/2012/main" xmlns:pvml="urn:schemas-microsoft-com:office:powerpoint" xmlns:r="http://schemas.openxmlformats.org/officeDocument/2006/relationships" xmlns:v="urn:schemas-microsoft-com:vml">
  <p:cSld>
    <p:bg>
      <p:bgPr>
        <a:blipFill>
          <a:blip r:embed="rId3">
            <a:alphaModFix amt="63000"/>
          </a:blip>
          <a:stretch>
            <a:fillRect/>
          </a:stretch>
        </a:blipFill>
      </p:bgPr>
    </p:bg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" name="Google Shape;133;p9"/>
          <p:cNvPicPr preferRelativeResize="0"/>
          <p:nvPr/>
        </p:nvPicPr>
        <p:blipFill rotWithShape="1">
          <a:blip r:embed="rId4">
            <a:alphaModFix/>
          </a:blip>
          <a:srcRect b="75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4" name="Google Shape;134;p9"/>
          <p:cNvPicPr preferRelativeResize="0"/>
          <p:nvPr/>
        </p:nvPicPr>
        <p:blipFill rotWithShape="1">
          <a:blip r:embed="rId5">
            <a:alphaModFix/>
          </a:blip>
          <a:srcRect b="45" l="59" r="-3851" t="59"/>
          <a:stretch/>
        </p:blipFill>
        <p:spPr>
          <a:xfrm>
            <a:off x="8039999" y="1176235"/>
            <a:ext cx="4094725" cy="5227476"/>
          </a:xfrm>
          <a:prstGeom prst="rect">
            <a:avLst/>
          </a:prstGeom>
          <a:noFill/>
          <a:ln>
            <a:noFill/>
          </a:ln>
          <a:effectLst>
            <a:outerShdw algn="tl" blurRad="292100" dir="2700000" dist="139700" rotWithShape="0" sx="105000" sy="105000">
              <a:srgbClr val="333333">
                <a:alpha val="64310"/>
              </a:srgbClr>
            </a:outerShdw>
          </a:effectLst>
        </p:spPr>
      </p:pic>
      <p:sp>
        <p:nvSpPr>
          <p:cNvPr id="135" name="Google Shape;135;p9"/>
          <p:cNvSpPr txBox="1"/>
          <p:nvPr/>
        </p:nvSpPr>
        <p:spPr>
          <a:xfrm>
            <a:off x="-10" y="267898"/>
            <a:ext cx="11338500" cy="582900"/>
          </a:xfrm>
          <a:prstGeom prst="rect">
            <a:avLst/>
          </a:prstGeom>
          <a:noFill/>
          <a:ln>
            <a:noFill/>
          </a:ln>
        </p:spPr>
        <p:txBody>
          <a:bodyPr anchor="t" anchorCtr="0" bIns="45700" lIns="91425" rIns="91425" spcFirstLastPara="1" tIns="45700" wrap="square">
            <a:spAutoFit/>
          </a:bodyPr>
          <a:lstStyle/>
          <a:p>
            <a:pPr algn="l" indent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b="1" lang="ru-RU" sz="3200">
                <a:solidFill>
                  <a:schemeClr val="dk1"/>
                </a:solidFill>
                <a:highlight>
                  <a:srgbClr val="FFFFFF"/>
                </a:highlight>
                <a:latin typeface="Playfair Display"/>
                <a:ea typeface="Playfair Display"/>
                <a:cs typeface="Playfair Display"/>
                <a:sym typeface="Playfair Display"/>
              </a:rPr>
              <a:t>СПОРТИВНОЕ НАПРАВЛЕНИЕ</a:t>
            </a:r>
            <a:endParaRPr b="1" cap="none" i="0" strike="noStrike" sz="1400" u="none">
              <a:solidFill>
                <a:srgbClr val="000000"/>
              </a:solidFill>
              <a:highlight>
                <a:srgbClr val="FFFFFF"/>
              </a:highlight>
              <a:latin typeface="Playfair Display"/>
              <a:ea typeface="Playfair Display"/>
              <a:cs typeface="Playfair Display"/>
              <a:sym typeface="Playfair Display"/>
            </a:endParaRPr>
          </a:p>
        </p:txBody>
      </p:sp>
      <p:sp>
        <p:nvSpPr>
          <p:cNvPr id="136" name="Google Shape;136;p9"/>
          <p:cNvSpPr txBox="1"/>
          <p:nvPr/>
        </p:nvSpPr>
        <p:spPr>
          <a:xfrm>
            <a:off x="-2" y="915525"/>
            <a:ext cx="8040000" cy="5748900"/>
          </a:xfrm>
          <a:prstGeom prst="rect">
            <a:avLst/>
          </a:prstGeom>
          <a:noFill/>
          <a:ln>
            <a:noFill/>
          </a:ln>
        </p:spPr>
        <p:txBody>
          <a:bodyPr anchor="t" anchorCtr="0" bIns="45700" lIns="91425" rIns="91425" spcFirstLastPara="1" tIns="45700" wrap="square">
            <a:spAutoFit/>
          </a:bodyPr>
          <a:lstStyle/>
          <a:p>
            <a:pPr algn="l" indent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cap="none" i="0" lang="ru-RU" strike="noStrike" sz="2600" u="none">
                <a:solidFill>
                  <a:srgbClr val="000000"/>
                </a:solidFill>
                <a:highlight>
                  <a:srgbClr val="FFFFFF"/>
                </a:highlight>
                <a:latin typeface="EB Garamond"/>
                <a:ea typeface="EB Garamond"/>
                <a:cs typeface="EB Garamond"/>
                <a:sym typeface="EB Garamond"/>
              </a:rPr>
              <a:t>Направление нацелено на помощь в организации и проведении различных спортивных мероприятий: начиная университетскими и заканчивая всероссийскими и международными.</a:t>
            </a:r>
            <a:endParaRPr cap="none" i="0" strike="noStrike" sz="2600" u="none">
              <a:solidFill>
                <a:srgbClr val="000000"/>
              </a:solidFill>
              <a:highlight>
                <a:srgbClr val="FFFFFF"/>
              </a:highlight>
              <a:latin typeface="EB Garamond"/>
              <a:ea typeface="EB Garamond"/>
              <a:cs typeface="EB Garamond"/>
              <a:sym typeface="EB Garamond"/>
            </a:endParaRPr>
          </a:p>
          <a:p>
            <a:pPr algn="l" indent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cap="none" i="0" lang="ru-RU" strike="noStrike" sz="2600" u="none">
                <a:solidFill>
                  <a:srgbClr val="000000"/>
                </a:solidFill>
                <a:highlight>
                  <a:srgbClr val="FFFFFF"/>
                </a:highlight>
                <a:latin typeface="EB Garamond"/>
                <a:ea typeface="EB Garamond"/>
                <a:cs typeface="EB Garamond"/>
                <a:sym typeface="EB Garamond"/>
              </a:rPr>
              <a:t>Направление помогает окунуться в атмосферу спортивного драйва, познакомиться с выдающимися или же пока только начинающими спортсменами и сделать с ними фото на память, и, как бонус, понаблюдать за</a:t>
            </a:r>
            <a:endParaRPr cap="none" i="0" strike="noStrike" sz="2600" u="none">
              <a:solidFill>
                <a:srgbClr val="000000"/>
              </a:solidFill>
              <a:highlight>
                <a:srgbClr val="FFFFFF"/>
              </a:highlight>
              <a:latin typeface="EB Garamond"/>
              <a:ea typeface="EB Garamond"/>
              <a:cs typeface="EB Garamond"/>
              <a:sym typeface="EB Garamond"/>
            </a:endParaRPr>
          </a:p>
          <a:p>
            <a:pPr algn="l" indent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cap="none" i="0" lang="ru-RU" strike="noStrike" sz="2600" u="none">
                <a:solidFill>
                  <a:srgbClr val="000000"/>
                </a:solidFill>
                <a:highlight>
                  <a:srgbClr val="FFFFFF"/>
                </a:highlight>
                <a:latin typeface="EB Garamond"/>
                <a:ea typeface="EB Garamond"/>
                <a:cs typeface="EB Garamond"/>
                <a:sym typeface="EB Garamond"/>
              </a:rPr>
              <a:t>самыми зрелищными поединками, а также за борьбой спортсменов за первые места. Одной из основных задач направления является популяризация здорового образа жизни.</a:t>
            </a:r>
            <a:endParaRPr cap="none" i="0" strike="noStrike" sz="2600" u="none">
              <a:solidFill>
                <a:srgbClr val="000000"/>
              </a:solidFill>
              <a:highlight>
                <a:srgbClr val="FFFFFF"/>
              </a:highlight>
              <a:latin typeface="EB Garamond"/>
              <a:ea typeface="EB Garamond"/>
              <a:cs typeface="EB Garamond"/>
              <a:sym typeface="EB Garamond"/>
            </a:endParaRPr>
          </a:p>
          <a:p>
            <a:pPr algn="l" indent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1" cap="none" i="0" lang="ru-RU" strike="noStrike" sz="2600" u="none">
                <a:solidFill>
                  <a:srgbClr val="000000"/>
                </a:solidFill>
                <a:highlight>
                  <a:srgbClr val="FFFFFF"/>
                </a:highlight>
                <a:latin typeface="EB Garamond"/>
                <a:ea typeface="EB Garamond"/>
                <a:cs typeface="EB Garamond"/>
                <a:sym typeface="EB Garamond"/>
              </a:rPr>
              <a:t>Куратор направления – </a:t>
            </a:r>
            <a:r>
              <a:rPr b="1" lang="ru-RU" sz="2600">
                <a:highlight>
                  <a:srgbClr val="FFFFFF"/>
                </a:highlight>
                <a:latin typeface="EB Garamond"/>
                <a:ea typeface="EB Garamond"/>
                <a:cs typeface="EB Garamond"/>
                <a:sym typeface="EB Garamond"/>
              </a:rPr>
              <a:t>Ахмалтдинов Айрат</a:t>
            </a:r>
            <a:r>
              <a:rPr b="1" cap="none" i="0" lang="ru-RU" strike="noStrike" sz="2600" u="none">
                <a:solidFill>
                  <a:srgbClr val="000000"/>
                </a:solidFill>
                <a:highlight>
                  <a:srgbClr val="FFFFFF"/>
                </a:highlight>
                <a:latin typeface="EB Garamond"/>
                <a:ea typeface="EB Garamond"/>
                <a:cs typeface="EB Garamond"/>
                <a:sym typeface="EB Garamond"/>
              </a:rPr>
              <a:t>, студент 6 курса </a:t>
            </a:r>
            <a:r>
              <a:rPr b="1" lang="ru-RU" sz="2600">
                <a:highlight>
                  <a:srgbClr val="FFFFFF"/>
                </a:highlight>
                <a:latin typeface="EB Garamond"/>
                <a:ea typeface="EB Garamond"/>
                <a:cs typeface="EB Garamond"/>
                <a:sym typeface="EB Garamond"/>
              </a:rPr>
              <a:t>педиатрического факультета</a:t>
            </a:r>
            <a:endParaRPr b="1" cap="none" i="0" strike="noStrike" sz="2600" u="none">
              <a:solidFill>
                <a:srgbClr val="000000"/>
              </a:solidFill>
              <a:highlight>
                <a:srgbClr val="FFFFFF"/>
              </a:highlight>
              <a:latin typeface="EB Garamond"/>
              <a:ea typeface="EB Garamond"/>
              <a:cs typeface="EB Garamond"/>
              <a:sym typeface="EB Garamond"/>
            </a:endParaRPr>
          </a:p>
        </p:txBody>
      </p:sp>
    </p:spTree>
  </p:cSld>
  <p:clrMapOvr>
    <a:masterClrMapping/>
  </p:clrMapOvr>
</p:sld>
</file>

<file path=ppt/slides/slide8.xml><?xml version="1.0" encoding="utf-8"?>
<p:sld xmlns:p="http://schemas.openxmlformats.org/presentationml/2006/main" xmlns:a="http://schemas.openxmlformats.org/drawingml/2006/main" xmlns:ahyp="http://schemas.microsoft.com/office/drawing/2018/hyperlinkcolor" xmlns:c="http://schemas.openxmlformats.org/drawingml/2006/chart" xmlns:com="http://schemas.openxmlformats.org/drawingml/2006/compatibility" xmlns:dgm="http://schemas.openxmlformats.org/drawingml/2006/diagram" xmlns:mc="http://schemas.openxmlformats.org/markup-compatibility/2006" xmlns:mv="urn:schemas-microsoft-com:mac:vml" xmlns:o="urn:schemas-microsoft-com:office:office" xmlns:p14="http://schemas.microsoft.com/office/powerpoint/2010/main" xmlns:p15="http://schemas.microsoft.com/office/powerpoint/2012/main" xmlns:pvml="urn:schemas-microsoft-com:office:powerpoint" xmlns:r="http://schemas.openxmlformats.org/officeDocument/2006/relationships" xmlns:v="urn:schemas-microsoft-com:vml">
  <p:cSld>
    <p:bg>
      <p:bgPr>
        <a:blipFill>
          <a:blip r:embed="rId3">
            <a:alphaModFix amt="63000"/>
          </a:blip>
          <a:stretch>
            <a:fillRect/>
          </a:stretch>
        </a:blipFill>
      </p:bgPr>
    </p:bg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1" name="Google Shape;141;p10"/>
          <p:cNvPicPr preferRelativeResize="0"/>
          <p:nvPr/>
        </p:nvPicPr>
        <p:blipFill rotWithShape="1">
          <a:blip r:embed="rId4">
            <a:alphaModFix/>
          </a:blip>
          <a:srcRect b="75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2" name="Google Shape;142;p10"/>
          <p:cNvPicPr preferRelativeResize="0"/>
          <p:nvPr/>
        </p:nvPicPr>
        <p:blipFill rotWithShape="1">
          <a:blip r:embed="rId5">
            <a:alphaModFix/>
          </a:blip>
          <a:srcRect b="12" t="67"/>
          <a:stretch/>
        </p:blipFill>
        <p:spPr>
          <a:xfrm>
            <a:off x="8318400" y="2827693"/>
            <a:ext cx="3672824" cy="3651950"/>
          </a:xfrm>
          <a:prstGeom prst="rect">
            <a:avLst/>
          </a:prstGeom>
          <a:noFill/>
          <a:ln>
            <a:noFill/>
          </a:ln>
          <a:effectLst>
            <a:outerShdw algn="tl" blurRad="292100" dir="2700000" dist="139700" rotWithShape="0" sx="105000" sy="105000">
              <a:srgbClr val="333333">
                <a:alpha val="64313"/>
              </a:srgbClr>
            </a:outerShdw>
          </a:effectLst>
        </p:spPr>
      </p:pic>
      <p:sp>
        <p:nvSpPr>
          <p:cNvPr id="143" name="Google Shape;143;p10"/>
          <p:cNvSpPr txBox="1"/>
          <p:nvPr/>
        </p:nvSpPr>
        <p:spPr>
          <a:xfrm>
            <a:off x="0" y="302607"/>
            <a:ext cx="7660500" cy="554100"/>
          </a:xfrm>
          <a:prstGeom prst="rect">
            <a:avLst/>
          </a:prstGeom>
          <a:noFill/>
          <a:ln>
            <a:noFill/>
          </a:ln>
        </p:spPr>
        <p:txBody>
          <a:bodyPr anchor="t" anchorCtr="0" bIns="45700" lIns="91425" rIns="91425" spcFirstLastPara="1" tIns="45700" wrap="square">
            <a:spAutoFit/>
          </a:bodyPr>
          <a:lstStyle/>
          <a:p>
            <a:pPr algn="l" indent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b="1" lang="ru-RU" sz="3000">
                <a:solidFill>
                  <a:schemeClr val="dk1"/>
                </a:solidFill>
                <a:highlight>
                  <a:srgbClr val="FFFFFF"/>
                </a:highlight>
                <a:latin typeface="Playfair Display"/>
                <a:ea typeface="Playfair Display"/>
                <a:cs typeface="Playfair Display"/>
                <a:sym typeface="Playfair Display"/>
              </a:rPr>
              <a:t>СОЦИАЛЬНОЕ НАПРАВЛЕНИЕ</a:t>
            </a:r>
            <a:endParaRPr b="1" cap="none" i="0" strike="noStrike" sz="3000" u="none">
              <a:solidFill>
                <a:srgbClr val="000000"/>
              </a:solidFill>
              <a:highlight>
                <a:srgbClr val="FFFFFF"/>
              </a:highlight>
              <a:latin typeface="Playfair Display"/>
              <a:ea typeface="Playfair Display"/>
              <a:cs typeface="Playfair Display"/>
              <a:sym typeface="Playfair Display"/>
            </a:endParaRPr>
          </a:p>
        </p:txBody>
      </p:sp>
      <p:sp>
        <p:nvSpPr>
          <p:cNvPr id="144" name="Google Shape;144;p10"/>
          <p:cNvSpPr txBox="1"/>
          <p:nvPr/>
        </p:nvSpPr>
        <p:spPr>
          <a:xfrm>
            <a:off x="0" y="856700"/>
            <a:ext cx="8318400" cy="5845200"/>
          </a:xfrm>
          <a:prstGeom prst="rect">
            <a:avLst/>
          </a:prstGeom>
          <a:noFill/>
          <a:ln>
            <a:noFill/>
          </a:ln>
        </p:spPr>
        <p:txBody>
          <a:bodyPr anchor="t" anchorCtr="0" bIns="45700" lIns="91425" rIns="91425" spcFirstLastPara="1" tIns="45700" wrap="square">
            <a:spAutoFit/>
          </a:bodyPr>
          <a:lstStyle/>
          <a:p>
            <a:pPr algn="l" indent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cap="none" i="0" lang="ru-RU" strike="noStrike" sz="2900" u="none">
                <a:solidFill>
                  <a:srgbClr val="000000"/>
                </a:solidFill>
                <a:highlight>
                  <a:srgbClr val="FFFFFF"/>
                </a:highlight>
                <a:latin typeface="EB Garamond"/>
                <a:ea typeface="EB Garamond"/>
                <a:cs typeface="EB Garamond"/>
                <a:sym typeface="EB Garamond"/>
              </a:rPr>
              <a:t>Команда волонтеров социального направления занимается оказанием помощи людям, оказавшимся в трудной жизненной ситуации, социально незащищённым слоям населения, нуждающимся в особой поддержке, таким как:</a:t>
            </a:r>
            <a:endParaRPr cap="none" i="0" strike="noStrike" sz="2900" u="none">
              <a:solidFill>
                <a:srgbClr val="000000"/>
              </a:solidFill>
              <a:highlight>
                <a:srgbClr val="FFFFFF"/>
              </a:highlight>
              <a:latin typeface="EB Garamond"/>
              <a:ea typeface="EB Garamond"/>
              <a:cs typeface="EB Garamond"/>
              <a:sym typeface="EB Garamond"/>
            </a:endParaRPr>
          </a:p>
          <a:p>
            <a:pPr algn="l" indent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cap="none" i="0" lang="ru-RU" strike="noStrike" sz="2900" u="none">
                <a:solidFill>
                  <a:srgbClr val="000000"/>
                </a:solidFill>
                <a:highlight>
                  <a:srgbClr val="FFFFFF"/>
                </a:highlight>
                <a:latin typeface="EB Garamond"/>
                <a:ea typeface="EB Garamond"/>
                <a:cs typeface="EB Garamond"/>
                <a:sym typeface="EB Garamond"/>
              </a:rPr>
              <a:t>· дети, оставшиеся без попечения родителей;</a:t>
            </a:r>
            <a:endParaRPr cap="none" i="0" strike="noStrike" sz="2900" u="none">
              <a:solidFill>
                <a:srgbClr val="000000"/>
              </a:solidFill>
              <a:highlight>
                <a:srgbClr val="FFFFFF"/>
              </a:highlight>
              <a:latin typeface="EB Garamond"/>
              <a:ea typeface="EB Garamond"/>
              <a:cs typeface="EB Garamond"/>
              <a:sym typeface="EB Garamond"/>
            </a:endParaRPr>
          </a:p>
          <a:p>
            <a:pPr algn="l" indent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cap="none" i="0" lang="ru-RU" strike="noStrike" sz="2900" u="none">
                <a:solidFill>
                  <a:srgbClr val="000000"/>
                </a:solidFill>
                <a:highlight>
                  <a:srgbClr val="FFFFFF"/>
                </a:highlight>
                <a:latin typeface="EB Garamond"/>
                <a:ea typeface="EB Garamond"/>
                <a:cs typeface="EB Garamond"/>
                <a:sym typeface="EB Garamond"/>
              </a:rPr>
              <a:t>· люди с ОВЗ;</a:t>
            </a:r>
            <a:endParaRPr cap="none" i="0" strike="noStrike" sz="2900" u="none">
              <a:solidFill>
                <a:srgbClr val="000000"/>
              </a:solidFill>
              <a:highlight>
                <a:srgbClr val="FFFFFF"/>
              </a:highlight>
              <a:latin typeface="EB Garamond"/>
              <a:ea typeface="EB Garamond"/>
              <a:cs typeface="EB Garamond"/>
              <a:sym typeface="EB Garamond"/>
            </a:endParaRPr>
          </a:p>
          <a:p>
            <a:pPr algn="l" indent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cap="none" i="0" lang="ru-RU" strike="noStrike" sz="2900" u="none">
                <a:solidFill>
                  <a:srgbClr val="000000"/>
                </a:solidFill>
                <a:highlight>
                  <a:srgbClr val="FFFFFF"/>
                </a:highlight>
                <a:latin typeface="EB Garamond"/>
                <a:ea typeface="EB Garamond"/>
                <a:cs typeface="EB Garamond"/>
                <a:sym typeface="EB Garamond"/>
              </a:rPr>
              <a:t>· люди с заболеваниями;</a:t>
            </a:r>
            <a:endParaRPr cap="none" i="0" strike="noStrike" sz="2900" u="none">
              <a:solidFill>
                <a:srgbClr val="000000"/>
              </a:solidFill>
              <a:highlight>
                <a:srgbClr val="FFFFFF"/>
              </a:highlight>
              <a:latin typeface="EB Garamond"/>
              <a:ea typeface="EB Garamond"/>
              <a:cs typeface="EB Garamond"/>
              <a:sym typeface="EB Garamond"/>
            </a:endParaRPr>
          </a:p>
          <a:p>
            <a:pPr algn="l" indent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cap="none" i="0" lang="ru-RU" strike="noStrike" sz="2900" u="none">
                <a:solidFill>
                  <a:srgbClr val="000000"/>
                </a:solidFill>
                <a:highlight>
                  <a:srgbClr val="FFFFFF"/>
                </a:highlight>
                <a:latin typeface="EB Garamond"/>
                <a:ea typeface="EB Garamond"/>
                <a:cs typeface="EB Garamond"/>
                <a:sym typeface="EB Garamond"/>
              </a:rPr>
              <a:t>· одинокие ветераны;</a:t>
            </a:r>
            <a:endParaRPr cap="none" i="0" strike="noStrike" sz="2900" u="none">
              <a:solidFill>
                <a:srgbClr val="000000"/>
              </a:solidFill>
              <a:highlight>
                <a:srgbClr val="FFFFFF"/>
              </a:highlight>
              <a:latin typeface="EB Garamond"/>
              <a:ea typeface="EB Garamond"/>
              <a:cs typeface="EB Garamond"/>
              <a:sym typeface="EB Garamond"/>
            </a:endParaRPr>
          </a:p>
          <a:p>
            <a:pPr algn="l" indent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cap="none" i="0" lang="ru-RU" strike="noStrike" sz="2900" u="none">
                <a:solidFill>
                  <a:srgbClr val="000000"/>
                </a:solidFill>
                <a:highlight>
                  <a:srgbClr val="FFFFFF"/>
                </a:highlight>
                <a:latin typeface="EB Garamond"/>
                <a:ea typeface="EB Garamond"/>
                <a:cs typeface="EB Garamond"/>
                <a:sym typeface="EB Garamond"/>
              </a:rPr>
              <a:t>· пожилые люди и т.д.</a:t>
            </a:r>
            <a:endParaRPr cap="none" i="0" strike="noStrike" sz="2900" u="none">
              <a:solidFill>
                <a:srgbClr val="000000"/>
              </a:solidFill>
              <a:highlight>
                <a:srgbClr val="FFFFFF"/>
              </a:highlight>
              <a:latin typeface="EB Garamond"/>
              <a:ea typeface="EB Garamond"/>
              <a:cs typeface="EB Garamond"/>
              <a:sym typeface="EB Garamond"/>
            </a:endParaRPr>
          </a:p>
          <a:p>
            <a:pPr algn="l" indent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1" cap="none" i="0" lang="ru-RU" strike="noStrike" sz="2900" u="none">
                <a:solidFill>
                  <a:srgbClr val="000000"/>
                </a:solidFill>
                <a:highlight>
                  <a:srgbClr val="FFFFFF"/>
                </a:highlight>
                <a:latin typeface="EB Garamond"/>
                <a:ea typeface="EB Garamond"/>
                <a:cs typeface="EB Garamond"/>
                <a:sym typeface="EB Garamond"/>
              </a:rPr>
              <a:t>Куратором социального волонтерства является </a:t>
            </a:r>
            <a:r>
              <a:rPr b="1" lang="ru-RU" sz="2900">
                <a:highlight>
                  <a:srgbClr val="FFFFFF"/>
                </a:highlight>
                <a:latin typeface="EB Garamond"/>
                <a:ea typeface="EB Garamond"/>
                <a:cs typeface="EB Garamond"/>
                <a:sym typeface="EB Garamond"/>
              </a:rPr>
              <a:t>Рахимова Лилия</a:t>
            </a:r>
            <a:r>
              <a:rPr cap="none" i="0" lang="ru-RU" strike="noStrike" sz="2900" u="none">
                <a:solidFill>
                  <a:srgbClr val="000000"/>
                </a:solidFill>
                <a:highlight>
                  <a:srgbClr val="FFFFFF"/>
                </a:highlight>
                <a:latin typeface="EB Garamond"/>
                <a:ea typeface="EB Garamond"/>
                <a:cs typeface="EB Garamond"/>
                <a:sym typeface="EB Garamond"/>
              </a:rPr>
              <a:t>, студентка </a:t>
            </a:r>
            <a:r>
              <a:rPr lang="ru-RU" sz="2900">
                <a:highlight>
                  <a:srgbClr val="FFFFFF"/>
                </a:highlight>
                <a:latin typeface="EB Garamond"/>
                <a:ea typeface="EB Garamond"/>
                <a:cs typeface="EB Garamond"/>
                <a:sym typeface="EB Garamond"/>
              </a:rPr>
              <a:t>4 </a:t>
            </a:r>
            <a:r>
              <a:rPr cap="none" i="0" lang="ru-RU" strike="noStrike" sz="2900" u="none">
                <a:solidFill>
                  <a:srgbClr val="000000"/>
                </a:solidFill>
                <a:highlight>
                  <a:srgbClr val="FFFFFF"/>
                </a:highlight>
                <a:latin typeface="EB Garamond"/>
                <a:ea typeface="EB Garamond"/>
                <a:cs typeface="EB Garamond"/>
                <a:sym typeface="EB Garamond"/>
              </a:rPr>
              <a:t>курса педиатрического факультета</a:t>
            </a:r>
            <a:endParaRPr cap="none" i="0" strike="noStrike" sz="2900" u="none">
              <a:solidFill>
                <a:srgbClr val="000000"/>
              </a:solidFill>
              <a:highlight>
                <a:srgbClr val="FFFFFF"/>
              </a:highlight>
              <a:latin typeface="EB Garamond"/>
              <a:ea typeface="EB Garamond"/>
              <a:cs typeface="EB Garamond"/>
              <a:sym typeface="EB Garamond"/>
            </a:endParaRPr>
          </a:p>
        </p:txBody>
      </p:sp>
    </p:spTree>
  </p:cSld>
  <p:clrMapOvr>
    <a:masterClrMapping/>
  </p:clrMapOvr>
</p:sld>
</file>

<file path=ppt/slides/slide9.xml><?xml version="1.0" encoding="utf-8"?>
<p:sld xmlns:p="http://schemas.openxmlformats.org/presentationml/2006/main" xmlns:a="http://schemas.openxmlformats.org/drawingml/2006/main" xmlns:ahyp="http://schemas.microsoft.com/office/drawing/2018/hyperlinkcolor" xmlns:c="http://schemas.openxmlformats.org/drawingml/2006/chart" xmlns:com="http://schemas.openxmlformats.org/drawingml/2006/compatibility" xmlns:dgm="http://schemas.openxmlformats.org/drawingml/2006/diagram" xmlns:mc="http://schemas.openxmlformats.org/markup-compatibility/2006" xmlns:mv="urn:schemas-microsoft-com:mac:vml" xmlns:o="urn:schemas-microsoft-com:office:office" xmlns:p14="http://schemas.microsoft.com/office/powerpoint/2010/main" xmlns:p15="http://schemas.microsoft.com/office/powerpoint/2012/main" xmlns:pvml="urn:schemas-microsoft-com:office:powerpoint" xmlns:r="http://schemas.openxmlformats.org/officeDocument/2006/relationships" xmlns:v="urn:schemas-microsoft-com:vml">
  <p:cSld>
    <p:bg>
      <p:bgPr>
        <a:blipFill>
          <a:blip r:embed="rId3">
            <a:alphaModFix amt="63000"/>
          </a:blip>
          <a:stretch>
            <a:fillRect/>
          </a:stretch>
        </a:blipFill>
      </p:bgPr>
    </p:bg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9" name="Google Shape;149;p11"/>
          <p:cNvPicPr preferRelativeResize="0"/>
          <p:nvPr/>
        </p:nvPicPr>
        <p:blipFill rotWithShape="1">
          <a:blip r:embed="rId4">
            <a:alphaModFix/>
          </a:blip>
          <a:srcRect b="75"/>
          <a:stretch/>
        </p:blipFill>
        <p:spPr>
          <a:xfrm>
            <a:off x="1690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50" name="Google Shape;150;p11"/>
          <p:cNvSpPr txBox="1"/>
          <p:nvPr/>
        </p:nvSpPr>
        <p:spPr>
          <a:xfrm>
            <a:off x="8" y="349283"/>
            <a:ext cx="4518000" cy="582900"/>
          </a:xfrm>
          <a:prstGeom prst="rect">
            <a:avLst/>
          </a:prstGeom>
          <a:noFill/>
          <a:ln>
            <a:noFill/>
          </a:ln>
        </p:spPr>
        <p:txBody>
          <a:bodyPr anchor="t" anchorCtr="0" bIns="45700" lIns="91425" rIns="91425" spcFirstLastPara="1" tIns="45700" wrap="square">
            <a:spAutoFit/>
          </a:bodyPr>
          <a:lstStyle/>
          <a:p>
            <a:pPr algn="l" indent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b="1" cap="none" i="0" lang="ru-RU" strike="noStrike" sz="3200" u="none">
                <a:solidFill>
                  <a:schemeClr val="dk1"/>
                </a:solidFill>
                <a:highlight>
                  <a:srgbClr val="FFFFFF"/>
                </a:highlight>
                <a:latin typeface="Playfair Display"/>
                <a:ea typeface="Playfair Display"/>
                <a:cs typeface="Playfair Display"/>
                <a:sym typeface="Playfair Display"/>
              </a:rPr>
              <a:t>ECO</a:t>
            </a:r>
            <a:r>
              <a:rPr b="1" cap="none" i="0" lang="ru-RU" strike="noStrike" sz="2800" u="none">
                <a:solidFill>
                  <a:schemeClr val="dk1"/>
                </a:solidFill>
                <a:highlight>
                  <a:srgbClr val="FFFFFF"/>
                </a:highlight>
                <a:latin typeface="Playfair Display"/>
                <a:ea typeface="Playfair Display"/>
                <a:cs typeface="Playfair Display"/>
                <a:sym typeface="Playfair Display"/>
              </a:rPr>
              <a:t> </a:t>
            </a:r>
            <a:r>
              <a:rPr b="1" cap="none" i="0" lang="ru-RU" strike="noStrike" sz="3200" u="none">
                <a:solidFill>
                  <a:schemeClr val="dk1"/>
                </a:solidFill>
                <a:highlight>
                  <a:srgbClr val="FFFFFF"/>
                </a:highlight>
                <a:latin typeface="Playfair Display"/>
                <a:ea typeface="Playfair Display"/>
                <a:cs typeface="Playfair Display"/>
                <a:sym typeface="Playfair Display"/>
              </a:rPr>
              <a:t>НАПРАВЛЕНИЕ</a:t>
            </a:r>
            <a:r>
              <a:rPr b="1" cap="none" i="0" lang="ru-RU" strike="noStrike" sz="2800" u="none">
                <a:solidFill>
                  <a:schemeClr val="dk1"/>
                </a:solidFill>
                <a:highlight>
                  <a:srgbClr val="FFFFFF"/>
                </a:highlight>
                <a:latin typeface="Playfair Display"/>
                <a:ea typeface="Playfair Display"/>
                <a:cs typeface="Playfair Display"/>
                <a:sym typeface="Playfair Display"/>
              </a:rPr>
              <a:t> </a:t>
            </a:r>
            <a:endParaRPr b="1" cap="none" i="0" strike="noStrike" sz="2800" u="none">
              <a:solidFill>
                <a:schemeClr val="dk1"/>
              </a:solidFill>
              <a:highlight>
                <a:srgbClr val="FFFFFF"/>
              </a:highlight>
              <a:latin typeface="Playfair Display"/>
              <a:ea typeface="Playfair Display"/>
              <a:cs typeface="Playfair Display"/>
              <a:sym typeface="Playfair Display"/>
            </a:endParaRPr>
          </a:p>
        </p:txBody>
      </p:sp>
      <p:sp>
        <p:nvSpPr>
          <p:cNvPr id="151" name="Google Shape;151;p11"/>
          <p:cNvSpPr txBox="1"/>
          <p:nvPr/>
        </p:nvSpPr>
        <p:spPr>
          <a:xfrm>
            <a:off x="4021800" y="932175"/>
            <a:ext cx="8170200" cy="5883600"/>
          </a:xfrm>
          <a:prstGeom prst="rect">
            <a:avLst/>
          </a:prstGeom>
          <a:noFill/>
          <a:ln>
            <a:noFill/>
          </a:ln>
        </p:spPr>
        <p:txBody>
          <a:bodyPr anchor="t" anchorCtr="0" bIns="45700" lIns="91425" rIns="91425" spcFirstLastPara="1" tIns="45700" wrap="square">
            <a:spAutoFit/>
          </a:bodyPr>
          <a:lstStyle/>
          <a:p>
            <a:pPr algn="l" indent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ru-RU" sz="2700">
                <a:highlight>
                  <a:srgbClr val="FFFFFF"/>
                </a:highlight>
                <a:latin typeface="EB Garamond"/>
                <a:ea typeface="EB Garamond"/>
                <a:cs typeface="EB Garamond"/>
                <a:sym typeface="EB Garamond"/>
              </a:rPr>
              <a:t>Целью</a:t>
            </a:r>
            <a:r>
              <a:rPr cap="none" i="0" lang="ru-RU" strike="noStrike" sz="2700" u="none">
                <a:solidFill>
                  <a:srgbClr val="000000"/>
                </a:solidFill>
                <a:highlight>
                  <a:srgbClr val="FFFFFF"/>
                </a:highlight>
                <a:latin typeface="EB Garamond"/>
                <a:ea typeface="EB Garamond"/>
                <a:cs typeface="EB Garamond"/>
                <a:sym typeface="EB Garamond"/>
              </a:rPr>
              <a:t> направления является реализация проектов по защите окружающей среды, в том числе:</a:t>
            </a:r>
            <a:endParaRPr cap="none" i="0" strike="noStrike" sz="2700" u="none">
              <a:solidFill>
                <a:srgbClr val="000000"/>
              </a:solidFill>
              <a:highlight>
                <a:srgbClr val="FFFFFF"/>
              </a:highlight>
              <a:latin typeface="EB Garamond"/>
              <a:ea typeface="EB Garamond"/>
              <a:cs typeface="EB Garamond"/>
              <a:sym typeface="EB Garamond"/>
            </a:endParaRPr>
          </a:p>
          <a:p>
            <a:pPr algn="l" indent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cap="none" i="0" lang="ru-RU" strike="noStrike" sz="2700" u="none">
                <a:solidFill>
                  <a:srgbClr val="000000"/>
                </a:solidFill>
                <a:highlight>
                  <a:srgbClr val="FFFFFF"/>
                </a:highlight>
                <a:latin typeface="EB Garamond"/>
                <a:ea typeface="EB Garamond"/>
                <a:cs typeface="EB Garamond"/>
                <a:sym typeface="EB Garamond"/>
              </a:rPr>
              <a:t>· прогнозирование и оценка возможных отрицательных последствий в окружающей природной среде под влиянием деятельности человека;</a:t>
            </a:r>
            <a:endParaRPr cap="none" i="0" strike="noStrike" sz="2700" u="none">
              <a:solidFill>
                <a:srgbClr val="000000"/>
              </a:solidFill>
              <a:highlight>
                <a:srgbClr val="FFFFFF"/>
              </a:highlight>
              <a:latin typeface="EB Garamond"/>
              <a:ea typeface="EB Garamond"/>
              <a:cs typeface="EB Garamond"/>
              <a:sym typeface="EB Garamond"/>
            </a:endParaRPr>
          </a:p>
          <a:p>
            <a:pPr algn="l" indent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cap="none" i="0" lang="ru-RU" strike="noStrike" sz="2700" u="none">
                <a:solidFill>
                  <a:srgbClr val="000000"/>
                </a:solidFill>
                <a:highlight>
                  <a:srgbClr val="FFFFFF"/>
                </a:highlight>
                <a:latin typeface="EB Garamond"/>
                <a:ea typeface="EB Garamond"/>
                <a:cs typeface="EB Garamond"/>
                <a:sym typeface="EB Garamond"/>
              </a:rPr>
              <a:t>· улучшение качества окружающей природной среды;</a:t>
            </a:r>
            <a:endParaRPr cap="none" i="0" strike="noStrike" sz="2700" u="none">
              <a:solidFill>
                <a:srgbClr val="000000"/>
              </a:solidFill>
              <a:highlight>
                <a:srgbClr val="FFFFFF"/>
              </a:highlight>
              <a:latin typeface="EB Garamond"/>
              <a:ea typeface="EB Garamond"/>
              <a:cs typeface="EB Garamond"/>
              <a:sym typeface="EB Garamond"/>
            </a:endParaRPr>
          </a:p>
          <a:p>
            <a:pPr algn="l" indent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cap="none" i="0" lang="ru-RU" strike="noStrike" sz="2700" u="none">
                <a:solidFill>
                  <a:srgbClr val="000000"/>
                </a:solidFill>
                <a:highlight>
                  <a:srgbClr val="FFFFFF"/>
                </a:highlight>
                <a:latin typeface="EB Garamond"/>
                <a:ea typeface="EB Garamond"/>
                <a:cs typeface="EB Garamond"/>
                <a:sym typeface="EB Garamond"/>
              </a:rPr>
              <a:t>· сохранение, воспроизводство и рациональное использование природных ресурсов;</a:t>
            </a:r>
            <a:endParaRPr cap="none" i="0" strike="noStrike" sz="2700" u="none">
              <a:solidFill>
                <a:srgbClr val="000000"/>
              </a:solidFill>
              <a:highlight>
                <a:srgbClr val="FFFFFF"/>
              </a:highlight>
              <a:latin typeface="EB Garamond"/>
              <a:ea typeface="EB Garamond"/>
              <a:cs typeface="EB Garamond"/>
              <a:sym typeface="EB Garamond"/>
            </a:endParaRPr>
          </a:p>
          <a:p>
            <a:pPr algn="l" indent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cap="none" i="0" lang="ru-RU" strike="noStrike" sz="2700" u="none">
                <a:solidFill>
                  <a:srgbClr val="000000"/>
                </a:solidFill>
                <a:highlight>
                  <a:srgbClr val="FFFFFF"/>
                </a:highlight>
                <a:latin typeface="EB Garamond"/>
                <a:ea typeface="EB Garamond"/>
                <a:cs typeface="EB Garamond"/>
                <a:sym typeface="EB Garamond"/>
              </a:rPr>
              <a:t>· оптимизация инженерных, экономических, организационно-правовых, социальных и иных решений для обеспечения экологически безопасного устойчивого развития.</a:t>
            </a:r>
            <a:endParaRPr cap="none" i="0" strike="noStrike" sz="2700" u="none">
              <a:solidFill>
                <a:srgbClr val="000000"/>
              </a:solidFill>
              <a:highlight>
                <a:srgbClr val="FFFFFF"/>
              </a:highlight>
              <a:latin typeface="EB Garamond"/>
              <a:ea typeface="EB Garamond"/>
              <a:cs typeface="EB Garamond"/>
              <a:sym typeface="EB Garamond"/>
            </a:endParaRPr>
          </a:p>
          <a:p>
            <a:pPr algn="l" indent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1" cap="none" i="0" lang="ru-RU" strike="noStrike" sz="2700" u="none">
                <a:solidFill>
                  <a:srgbClr val="000000"/>
                </a:solidFill>
                <a:highlight>
                  <a:srgbClr val="FFFFFF"/>
                </a:highlight>
                <a:latin typeface="EB Garamond"/>
                <a:ea typeface="EB Garamond"/>
                <a:cs typeface="EB Garamond"/>
                <a:sym typeface="EB Garamond"/>
              </a:rPr>
              <a:t>Куратор направления – </a:t>
            </a:r>
            <a:r>
              <a:rPr b="1" lang="ru-RU" sz="2700">
                <a:highlight>
                  <a:srgbClr val="FFFFFF"/>
                </a:highlight>
                <a:latin typeface="EB Garamond"/>
                <a:ea typeface="EB Garamond"/>
                <a:cs typeface="EB Garamond"/>
                <a:sym typeface="EB Garamond"/>
              </a:rPr>
              <a:t>Староста Дарья, </a:t>
            </a:r>
            <a:r>
              <a:rPr lang="ru-RU" sz="2700">
                <a:highlight>
                  <a:srgbClr val="FFFFFF"/>
                </a:highlight>
                <a:latin typeface="EB Garamond"/>
                <a:ea typeface="EB Garamond"/>
                <a:cs typeface="EB Garamond"/>
                <a:sym typeface="EB Garamond"/>
              </a:rPr>
              <a:t>студентка 4 курса педиатрического факультета</a:t>
            </a:r>
            <a:endParaRPr cap="none" i="0" strike="noStrike" sz="2700" u="none">
              <a:solidFill>
                <a:srgbClr val="000000"/>
              </a:solidFill>
              <a:highlight>
                <a:srgbClr val="FFFFFF"/>
              </a:highlight>
              <a:latin typeface="EB Garamond"/>
              <a:ea typeface="EB Garamond"/>
              <a:cs typeface="EB Garamond"/>
              <a:sym typeface="EB Garamond"/>
            </a:endParaRPr>
          </a:p>
        </p:txBody>
      </p:sp>
      <p:pic>
        <p:nvPicPr>
          <p:cNvPr id="152" name="Google Shape;152;p11"/>
          <p:cNvPicPr preferRelativeResize="0"/>
          <p:nvPr/>
        </p:nvPicPr>
        <p:blipFill rotWithShape="1">
          <a:blip r:embed="rId5">
            <a:alphaModFix/>
          </a:blip>
          <a:srcRect b="15" t="26"/>
          <a:stretch/>
        </p:blipFill>
        <p:spPr>
          <a:xfrm>
            <a:off x="327237" y="1292437"/>
            <a:ext cx="3223741" cy="3139441"/>
          </a:xfrm>
          <a:prstGeom prst="rect">
            <a:avLst/>
          </a:prstGeom>
          <a:noFill/>
          <a:ln>
            <a:noFill/>
          </a:ln>
          <a:effectLst>
            <a:outerShdw algn="tl" blurRad="292100" dir="2700000" dist="139700" rotWithShape="0" sx="110000" sy="110000">
              <a:srgbClr val="333333">
                <a:alpha val="64313"/>
              </a:srgbClr>
            </a:outerShdw>
          </a:effec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Тема Office">
  <a:themeElements>
    <a:clrScheme name="Стандартная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2021-11-15T19:27:12Z</dcterms:created>
  <dc:creator>Кристина</dc:creator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name="NXPowerLiteLastOptimized" pid="2">
    <vt:lpwstr>2461666</vt:lpwstr>
  </property>
  <property fmtid="{D5CDD505-2E9C-101B-9397-08002B2CF9AE}" name="NXPowerLiteSettings" pid="3">
    <vt:lpwstr>F7000400038000</vt:lpwstr>
  </property>
  <property fmtid="{D5CDD505-2E9C-101B-9397-08002B2CF9AE}" name="NXPowerLiteVersion" pid="4">
    <vt:lpwstr>S10.0.0</vt:lpwstr>
  </property>
</Properties>
</file>