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725" r:id="rId2"/>
    <p:sldId id="708" r:id="rId3"/>
    <p:sldId id="702" r:id="rId4"/>
    <p:sldId id="709" r:id="rId5"/>
    <p:sldId id="710" r:id="rId6"/>
    <p:sldId id="687" r:id="rId7"/>
    <p:sldId id="727" r:id="rId8"/>
    <p:sldId id="728" r:id="rId9"/>
    <p:sldId id="729" r:id="rId10"/>
    <p:sldId id="730" r:id="rId11"/>
    <p:sldId id="731" r:id="rId12"/>
    <p:sldId id="692" r:id="rId13"/>
    <p:sldId id="726" r:id="rId14"/>
    <p:sldId id="713" r:id="rId15"/>
    <p:sldId id="714" r:id="rId16"/>
    <p:sldId id="715" r:id="rId17"/>
    <p:sldId id="716" r:id="rId18"/>
    <p:sldId id="719" r:id="rId19"/>
    <p:sldId id="720" r:id="rId20"/>
    <p:sldId id="704" r:id="rId21"/>
  </p:sldIdLst>
  <p:sldSz cx="9144000" cy="6858000" type="screen4x3"/>
  <p:notesSz cx="6815138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 autoAdjust="0"/>
    <p:restoredTop sz="92185" autoAdjust="0"/>
  </p:normalViewPr>
  <p:slideViewPr>
    <p:cSldViewPr>
      <p:cViewPr varScale="1">
        <p:scale>
          <a:sx n="74" d="100"/>
          <a:sy n="74" d="100"/>
        </p:scale>
        <p:origin x="-12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Названия</a:t>
            </a:r>
            <a:r>
              <a:rPr lang="ru-RU" baseline="0" dirty="0" smtClean="0"/>
              <a:t> улиц посёлка</a:t>
            </a:r>
            <a:r>
              <a:rPr lang="ru-RU" dirty="0" smtClean="0"/>
              <a:t> 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Демографический состав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Всего улиц </c:v>
                </c:pt>
                <c:pt idx="1">
                  <c:v>Улица названные в честь героев ВОВ  </c:v>
                </c:pt>
                <c:pt idx="2">
                  <c:v>Улица названные в честь героев гражданской войны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54E15-C020-435D-A563-65F2D5F7B1A0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1103F8-84AB-4E5B-889B-07396A2ACC5D}" type="pres">
      <dgm:prSet presAssocID="{50854E15-C020-435D-A563-65F2D5F7B1A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A9BF5A8-5728-4FA4-A8CC-D713AB662172}" type="presOf" srcId="{50854E15-C020-435D-A563-65F2D5F7B1A0}" destId="{F21103F8-84AB-4E5B-889B-07396A2ACC5D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4338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4337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640E5C-5A41-4859-B078-01E049C5DEF7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4338" cy="49688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4337" cy="496887"/>
          </a:xfrm>
          <a:prstGeom prst="rect">
            <a:avLst/>
          </a:prstGeom>
        </p:spPr>
        <p:txBody>
          <a:bodyPr vert="horz" wrap="square" lIns="91478" tIns="45739" rIns="91478" bIns="457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2D59996-58E6-4473-B65D-C01A29E35F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95816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4338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4337" cy="496888"/>
          </a:xfrm>
          <a:prstGeom prst="rect">
            <a:avLst/>
          </a:prstGeom>
        </p:spPr>
        <p:txBody>
          <a:bodyPr vert="horz" lIns="91478" tIns="45739" rIns="91478" bIns="4573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FF9F87-C9BF-4739-B756-EAA2A97678E6}" type="datetimeFigureOut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3638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8" tIns="45739" rIns="91478" bIns="4573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78" tIns="45739" rIns="91478" bIns="45739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4338" cy="496887"/>
          </a:xfrm>
          <a:prstGeom prst="rect">
            <a:avLst/>
          </a:prstGeom>
        </p:spPr>
        <p:txBody>
          <a:bodyPr vert="horz" lIns="91478" tIns="45739" rIns="91478" bIns="4573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4337" cy="496887"/>
          </a:xfrm>
          <a:prstGeom prst="rect">
            <a:avLst/>
          </a:prstGeom>
        </p:spPr>
        <p:txBody>
          <a:bodyPr vert="horz" wrap="square" lIns="91478" tIns="45739" rIns="91478" bIns="4573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DF0A02-A944-4E99-BE75-41054DA62F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7418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Титульный слайд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5966" indent="-2830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2256" indent="-22645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5158" indent="-22645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8060" indent="-22645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0963" indent="-226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3865" indent="-226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6767" indent="-226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9670" indent="-2264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9AD35B88-7051-4CF3-B362-F88B52D41A8B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75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B6EA-B301-43DB-8E01-1D69DF6489A3}" type="datetime1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1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EE85F-B858-442E-9D9A-7538E877F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047375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B11CF-61C2-46F8-A5BF-90A6ECF26429}" type="datetime1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2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1B81-1923-4C0D-B5C9-A9B087B06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050909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1FD1-458C-4210-A133-0A8CCBAA36B6}" type="datetime1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218A-A0B5-4F28-9FBC-E81F0AC679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096607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0057F-3A2A-44EE-B0BE-ED96D4F542BA}" type="datetime1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5" name="Нижний колонтитул 18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B7F97-4E06-480C-83C0-0EEE4223A6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394645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83CF7-8654-4749-9E46-EEDCF2B63921}" type="datetime1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7" name="Нижний колонтитул 10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CF18-F71C-4EB7-BBA6-59D92A204E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39901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199CF-C0AD-4BAF-97FB-D323626E2873}" type="datetime1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2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0FC-619A-4890-9EF0-222CE71596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2097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4281-5140-4FD4-8516-16ADCBC1B896}" type="datetime1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9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EB9BE-A4E5-4027-9036-79E4EB175D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41549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1F0C-11DB-4042-9A32-626580022E90}" type="datetime1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4" name="Нижний колонтитул 20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9B81527F-D09F-4F9B-9BBF-C1028516D4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609459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3718-E6C0-4AD8-A419-08AEAC0C3246}" type="datetime1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3" name="Нижний колонтитул 2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9058-E3F2-4997-A3AC-1DA973F21B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46324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9D3BD-B279-4710-BC30-79154AB41147}" type="datetime1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7" name="Нижний колонтитул 28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E455-497C-4ED5-81E8-3D8ACE99C3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56364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D7D9-AF4E-4333-B514-55A462E5A7A2}" type="datetime1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72B9-437D-4C37-B842-C6B3E67699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7943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A3DCCB-83DA-44AE-9BD9-F7AEFB4A7F7E}" type="datetime1">
              <a:rPr lang="ru-RU"/>
              <a:pPr>
                <a:defRPr/>
              </a:pPr>
              <a:t>15.04.2020</a:t>
            </a:fld>
            <a:endParaRPr lang="ru-RU"/>
          </a:p>
        </p:txBody>
      </p:sp>
      <p:sp>
        <p:nvSpPr>
          <p:cNvPr id="28" name="Нижний колонтитул 2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268EA8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0A7CCBD1-5C19-4AE4-B09A-C3FA812AD2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1" r:id="rId1"/>
    <p:sldLayoutId id="2147485972" r:id="rId2"/>
    <p:sldLayoutId id="2147485973" r:id="rId3"/>
    <p:sldLayoutId id="2147485974" r:id="rId4"/>
    <p:sldLayoutId id="2147485975" r:id="rId5"/>
    <p:sldLayoutId id="2147485976" r:id="rId6"/>
    <p:sldLayoutId id="2147485977" r:id="rId7"/>
    <p:sldLayoutId id="2147485978" r:id="rId8"/>
    <p:sldLayoutId id="2147485979" r:id="rId9"/>
    <p:sldLayoutId id="2147485980" r:id="rId10"/>
    <p:sldLayoutId id="2147485981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ctrTitle" idx="4294967295"/>
          </p:nvPr>
        </p:nvSpPr>
        <p:spPr bwMode="auto">
          <a:xfrm>
            <a:off x="340814" y="4030663"/>
            <a:ext cx="8458200" cy="1222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ru-RU" sz="3200" cap="none" dirty="0" smtClean="0"/>
              <a:t>«Маяки памяти»-военно-патриотический десант посвященный 75-летию Победы.</a:t>
            </a:r>
          </a:p>
        </p:txBody>
      </p:sp>
      <p:sp>
        <p:nvSpPr>
          <p:cNvPr id="9219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381000" y="2205038"/>
            <a:ext cx="8458200" cy="742950"/>
          </a:xfrm>
        </p:spPr>
        <p:txBody>
          <a:bodyPr anchor="b"/>
          <a:lstStyle/>
          <a:p>
            <a:pPr marL="0" indent="0" eaLnBrk="1" hangingPunct="1">
              <a:buNone/>
            </a:pPr>
            <a:r>
              <a:rPr lang="ru-RU" sz="2000" dirty="0" smtClean="0">
                <a:solidFill>
                  <a:srgbClr val="3D3D3D"/>
                </a:solidFill>
                <a:latin typeface="Arial" charset="0"/>
              </a:rPr>
              <a:t>МБУК «Центр </a:t>
            </a:r>
            <a:r>
              <a:rPr lang="ru-RU" sz="2000" dirty="0">
                <a:solidFill>
                  <a:srgbClr val="3D3D3D"/>
                </a:solidFill>
                <a:latin typeface="Arial" charset="0"/>
              </a:rPr>
              <a:t>культурного развития  поселка  </a:t>
            </a:r>
            <a:r>
              <a:rPr lang="ru-RU" sz="2000" dirty="0" smtClean="0">
                <a:solidFill>
                  <a:srgbClr val="3D3D3D"/>
                </a:solidFill>
                <a:latin typeface="Arial" charset="0"/>
              </a:rPr>
              <a:t>Волоконовка»</a:t>
            </a:r>
          </a:p>
        </p:txBody>
      </p:sp>
      <p:sp>
        <p:nvSpPr>
          <p:cNvPr id="9221" name="TextBox 8"/>
          <p:cNvSpPr txBox="1">
            <a:spLocks noChangeArrowheads="1"/>
          </p:cNvSpPr>
          <p:nvPr/>
        </p:nvSpPr>
        <p:spPr bwMode="auto">
          <a:xfrm>
            <a:off x="319678" y="5734214"/>
            <a:ext cx="8391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b="1" dirty="0" smtClean="0"/>
              <a:t>Методист МБУК «Центр культурного развития посёлка </a:t>
            </a:r>
            <a:r>
              <a:rPr lang="ru-RU" sz="1200" b="1" dirty="0" err="1" smtClean="0"/>
              <a:t>Волоконовска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err="1" smtClean="0"/>
              <a:t>Глушкина</a:t>
            </a:r>
            <a:r>
              <a:rPr lang="ru-RU" sz="1200" b="1" dirty="0" smtClean="0"/>
              <a:t> Анна Евгеньевна </a:t>
            </a:r>
            <a:endParaRPr lang="ru-RU" sz="1200" b="1" dirty="0"/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319678" y="6292056"/>
            <a:ext cx="6786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Franklin Gothic Book" pitchFamily="34" charset="0"/>
              </a:rPr>
              <a:t>Волоконовка, </a:t>
            </a:r>
            <a:r>
              <a:rPr lang="ru-RU" sz="1200" dirty="0" smtClean="0">
                <a:latin typeface="Franklin Gothic Book" pitchFamily="34" charset="0"/>
              </a:rPr>
              <a:t>2020 </a:t>
            </a:r>
            <a:r>
              <a:rPr lang="ru-RU" sz="1200" dirty="0">
                <a:latin typeface="Franklin Gothic Book" pitchFamily="34" charset="0"/>
              </a:rPr>
              <a:t>год</a:t>
            </a:r>
          </a:p>
        </p:txBody>
      </p:sp>
      <p:pic>
        <p:nvPicPr>
          <p:cNvPr id="9223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117157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Line 10"/>
          <p:cNvSpPr>
            <a:spLocks noChangeShapeType="1"/>
          </p:cNvSpPr>
          <p:nvPr/>
        </p:nvSpPr>
        <p:spPr bwMode="auto">
          <a:xfrm>
            <a:off x="395288" y="4076700"/>
            <a:ext cx="8424862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19678" y="3492053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Medium" panose="020B0603020102020204" pitchFamily="34" charset="0"/>
              </a:rPr>
              <a:t>ПРЕЗЕНТАЦИЯ ПРОЕКТА</a:t>
            </a:r>
            <a:endParaRPr lang="ru-RU" sz="3200" dirty="0">
              <a:latin typeface="Franklin Gothic Medium" panose="020B0603020102020204" pitchFamily="34" charset="0"/>
            </a:endParaRPr>
          </a:p>
        </p:txBody>
      </p:sp>
      <p:pic>
        <p:nvPicPr>
          <p:cNvPr id="9" name="Picture 2" descr="C:\Users\ДК\Desktop\75-pobedyцукцу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98" y="5492246"/>
            <a:ext cx="1545323" cy="10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36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464646"/>
                </a:solidFill>
              </a:rPr>
              <a:t>Введение в предметную область</a:t>
            </a:r>
            <a:br>
              <a:rPr lang="ru-RU" sz="3200" dirty="0">
                <a:solidFill>
                  <a:srgbClr val="464646"/>
                </a:solidFill>
              </a:rPr>
            </a:br>
            <a:r>
              <a:rPr lang="ru-RU" sz="3200" dirty="0">
                <a:solidFill>
                  <a:srgbClr val="464646"/>
                </a:solidFill>
              </a:rPr>
              <a:t>(описание ситуации «Как есть»)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5040560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/>
              <a:t>Несгибаемое </a:t>
            </a:r>
            <a:r>
              <a:rPr lang="ru-RU" sz="2000" b="1" i="1" dirty="0"/>
              <a:t>мужество проявили при отражении контратак противника воины 33-го гвардейского кавалерийского полка 8-й гвардейской кавалерийской дивизии. 14 февраля у села </a:t>
            </a:r>
            <a:r>
              <a:rPr lang="ru-RU" sz="2000" b="1" i="1" dirty="0" err="1"/>
              <a:t>Мелиховка</a:t>
            </a:r>
            <a:r>
              <a:rPr lang="ru-RU" sz="2000" b="1" i="1" dirty="0"/>
              <a:t> путь вражеским танкам преградила полковая батарея гвардии капитана К. Н. </a:t>
            </a:r>
            <a:r>
              <a:rPr lang="ru-RU" sz="2000" b="1" i="1" dirty="0" err="1"/>
              <a:t>Курячего</a:t>
            </a:r>
            <a:r>
              <a:rPr lang="ru-RU" sz="2000" b="1" i="1" dirty="0"/>
              <a:t>. Артиллеристы подбили и сожгли семь танков и бронетранспортер, уничтожили 120 гитлеровцев.</a:t>
            </a:r>
            <a:endParaRPr lang="ru-RU" sz="2000" dirty="0"/>
          </a:p>
          <a:p>
            <a:pPr marL="0" indent="0">
              <a:buNone/>
            </a:pPr>
            <a:r>
              <a:rPr lang="ru-RU" sz="2000" b="1" i="1" dirty="0"/>
              <a:t>Погибший в этом бою командир батареи К. Н. Курячий был удостоен звания Героя Советского Союза посмертно.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B7F97-4E06-480C-83C0-0EEE4223A60C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1026" name="Picture 2" descr="http://bel052009.narod.ru/image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10856"/>
            <a:ext cx="3408313" cy="270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К\Desktop\75-pobedyцукцу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98" y="5492246"/>
            <a:ext cx="1545323" cy="10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26630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dirty="0"/>
              <a:t>Решением исполнительного комитета Волоконовского поселкового Совета депутатов трудящихся Волоконовского района Белгородской области от 17 января 1973 года в связи с 30-летием освобождения поселка Волоконовки от немецко-фашистских захватчиков улица Лесная была переименована в улицу имени Героя Советского Союза </a:t>
            </a:r>
            <a:r>
              <a:rPr lang="ru-RU" sz="1800" b="1" dirty="0"/>
              <a:t>Ивана Андреевича Григорьева</a:t>
            </a:r>
            <a:r>
              <a:rPr lang="ru-RU" sz="1800" dirty="0" smtClean="0"/>
              <a:t>.</a:t>
            </a:r>
            <a:r>
              <a:rPr lang="ru-RU" sz="1800" b="1" i="1" dirty="0"/>
              <a:t> </a:t>
            </a:r>
            <a:r>
              <a:rPr lang="ru-RU" sz="1800" b="1" i="1" dirty="0" smtClean="0"/>
              <a:t>Танковый </a:t>
            </a:r>
            <a:r>
              <a:rPr lang="ru-RU" sz="1800" b="1" i="1" dirty="0"/>
              <a:t>десант под его командованием, прорвав оборону противника, стремительно вышел на северо-восточную окраину Волоконовки. Но тут случилось непоправимое. Танк, на броне ко­торого находился Григорьев, подорвался на мине. Иван Андреевич получил тяжелое ранение и вскоре умер. Он похоронен в городе Валуйки 21 января 1943 года. Гвардии старшему лейтенанту Ива­ну Андреевичу Григорьеву посмертно присвоено звание Героя Советского Союза.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B7F97-4E06-480C-83C0-0EEE4223A60C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  <p:pic>
        <p:nvPicPr>
          <p:cNvPr id="2050" name="Picture 2" descr="http://bel052009.narod.ru/image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5443"/>
            <a:ext cx="2952328" cy="218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К\Desktop\75-pobedyцукцу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98" y="5646179"/>
            <a:ext cx="1545323" cy="10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4575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0006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 Цель и результат проекта</a:t>
            </a:r>
            <a:endParaRPr lang="ru-RU" sz="3000" dirty="0"/>
          </a:p>
        </p:txBody>
      </p:sp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428625" y="285750"/>
            <a:ext cx="7929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411642"/>
              </p:ext>
            </p:extLst>
          </p:nvPr>
        </p:nvGraphicFramePr>
        <p:xfrm>
          <a:off x="282575" y="908720"/>
          <a:ext cx="8681913" cy="60213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1153"/>
                <a:gridCol w="6840760"/>
              </a:tblGrid>
              <a:tr h="2429797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Цель проекта: </a:t>
                      </a:r>
                      <a:endParaRPr lang="ru-RU" sz="1500" b="1" dirty="0"/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Рассказ об улицах посёлка, которые носят имена героев Великой Отечественной Войны, для сохранения и передачи подрастающему поколению памяти о Победителях. </a:t>
                      </a:r>
                    </a:p>
                    <a:p>
                      <a:pPr algn="just"/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Ознакомление подростков и 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молодёж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жизнью и подвигами наших земляков, а также пробудить их интерес и уважение патриотических чувств к малой Родине.</a:t>
                      </a:r>
                    </a:p>
                    <a:p>
                      <a:pPr algn="just"/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воспитания патриотизма и раскрытие всего творческого потенциала. </a:t>
                      </a: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2" marB="45722" anchor="ctr"/>
                </a:tc>
              </a:tr>
              <a:tr h="564563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Способ достижения цели:</a:t>
                      </a:r>
                      <a:endParaRPr lang="ru-RU" sz="1500" b="1" dirty="0"/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marL="0" lvl="1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Организация и проведение комплекса мероприятий 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по</a:t>
                      </a:r>
                      <a:r>
                        <a:rPr kumimoji="0" lang="ru-RU" sz="1600" b="0" i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освещению подвигов героев в ВОВ</a:t>
                      </a:r>
                      <a:endParaRPr kumimoji="0" lang="ru-RU" sz="1600" b="0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1" marR="91431" marT="45722" marB="45722" anchor="ctr"/>
                </a:tc>
              </a:tr>
              <a:tr h="691897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Результат проекта:</a:t>
                      </a:r>
                      <a:endParaRPr lang="ru-RU" sz="1500" b="1" dirty="0"/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Проведения военно- патриотических десантов и установления табличек с именами героев п. Волоконовки.</a:t>
                      </a:r>
                      <a:endParaRPr kumimoji="0"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1" marR="91431" marT="45722" marB="45722" anchor="ctr"/>
                </a:tc>
              </a:tr>
              <a:tr h="1635463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Требования к результату: </a:t>
                      </a:r>
                      <a:endParaRPr lang="ru-RU" sz="1500" b="1" dirty="0"/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marL="0" marR="0" lvl="1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Проведено не менее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25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культурно-досуговых мероприятий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для жителей улиц.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Установлено не менее 25 табличек с именами героев и их подвигами.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Составление онлайн дневника о проделанной работе.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2" marB="45722" anchor="ctr"/>
                </a:tc>
              </a:tr>
              <a:tr h="68503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Пользователи результата проекта: </a:t>
                      </a:r>
                      <a:endParaRPr lang="ru-RU" sz="1500" b="1" dirty="0"/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marL="0" lvl="1" algn="just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Жители п. Волоконовка</a:t>
                      </a:r>
                      <a:endParaRPr kumimoji="0" lang="ru-RU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91431" marR="91431" marT="45722" marB="45722" anchor="ctr"/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3951"/>
            <a:ext cx="8452048" cy="93689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chemeClr val="tx1"/>
                </a:solidFill>
              </a:rPr>
              <a:t>Памятные таблички ,установленные в начале улиц героев.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388350" y="6453188"/>
            <a:ext cx="576263" cy="288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4B374D1-02A5-453C-990E-6F6355D33874}" type="slidenum">
              <a:rPr lang="ru-RU" smtClean="0">
                <a:latin typeface="Franklin Gothic Medium" pitchFamily="34" charset="0"/>
                <a:cs typeface="Times New Roman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 smtClean="0">
              <a:latin typeface="Franklin Gothic Medium" pitchFamily="34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388213"/>
              </p:ext>
            </p:extLst>
          </p:nvPr>
        </p:nvGraphicFramePr>
        <p:xfrm>
          <a:off x="428596" y="2414588"/>
          <a:ext cx="8319868" cy="4110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04800" y="260648"/>
            <a:ext cx="8686800" cy="79208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2200" dirty="0" smtClean="0"/>
          </a:p>
          <a:p>
            <a:pPr>
              <a:defRPr/>
            </a:pPr>
            <a:r>
              <a:rPr lang="ru-RU" sz="2200" dirty="0" smtClean="0"/>
              <a:t>Введение в предметную область</a:t>
            </a:r>
            <a:br>
              <a:rPr lang="ru-RU" sz="2200" dirty="0" smtClean="0"/>
            </a:br>
            <a:r>
              <a:rPr lang="ru-RU" sz="2200" dirty="0" smtClean="0"/>
              <a:t>(описание ситуации «как будет»)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7" name="Picture 2" descr="http://bel052009.narod.ru/image1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2858574" cy="211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bel052009.narod.ru/image1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76972"/>
            <a:ext cx="2688233" cy="21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bel052009.narod.ru/image1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14614"/>
            <a:ext cx="3327053" cy="233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041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7188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/>
              <a:t>Введение в предметную область</a:t>
            </a:r>
            <a:br>
              <a:rPr lang="ru-RU" sz="3000" dirty="0"/>
            </a:br>
            <a:r>
              <a:rPr lang="ru-RU" sz="3000" dirty="0"/>
              <a:t>(описание ситуации «как будет»)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6867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34766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288CF486-3061-40BF-A1CA-572621A51D4D}" type="slidenum">
              <a:rPr lang="ru-RU" altLang="ru-RU" sz="1400" b="1" smtClean="0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400" b="1" dirty="0" smtClean="0">
              <a:solidFill>
                <a:srgbClr val="23263C"/>
              </a:solidFill>
            </a:endParaRPr>
          </a:p>
        </p:txBody>
      </p:sp>
      <p:sp>
        <p:nvSpPr>
          <p:cNvPr id="36868" name="Содержимое 2"/>
          <p:cNvSpPr>
            <a:spLocks noGrp="1"/>
          </p:cNvSpPr>
          <p:nvPr>
            <p:ph idx="1"/>
          </p:nvPr>
        </p:nvSpPr>
        <p:spPr>
          <a:xfrm>
            <a:off x="304800" y="2786063"/>
            <a:ext cx="8686800" cy="3294062"/>
          </a:xfrm>
        </p:spPr>
        <p:txBody>
          <a:bodyPr/>
          <a:lstStyle/>
          <a:p>
            <a:pPr algn="just"/>
            <a:r>
              <a:rPr lang="ru-RU" altLang="ru-RU" sz="1400" b="1" dirty="0" smtClean="0"/>
              <a:t> </a:t>
            </a:r>
            <a:endParaRPr lang="ru-RU" altLang="ru-RU" sz="1400" dirty="0" smtClean="0"/>
          </a:p>
        </p:txBody>
      </p:sp>
      <p:pic>
        <p:nvPicPr>
          <p:cNvPr id="3074" name="Picture 2" descr="https://sch641uv.mskobr.ru/files/attach_files/31398264_607350526308935_3135331533443825664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" y="1124745"/>
            <a:ext cx="318500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ib.adminsuzemka.ru/images/buklet/podvig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3"/>
            <a:ext cx="51946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 smtClean="0"/>
              <a:t>Введение в предметную область</a:t>
            </a:r>
            <a:br>
              <a:rPr lang="ru-RU" sz="3000" dirty="0" smtClean="0"/>
            </a:br>
            <a:r>
              <a:rPr lang="ru-RU" sz="3000" dirty="0" smtClean="0"/>
              <a:t>(описание ситуации «как будет»)</a:t>
            </a:r>
            <a:br>
              <a:rPr lang="ru-RU" sz="3000" dirty="0" smtClean="0"/>
            </a:br>
            <a:endParaRPr lang="ru-RU" sz="3000" dirty="0"/>
          </a:p>
        </p:txBody>
      </p:sp>
      <p:sp>
        <p:nvSpPr>
          <p:cNvPr id="37891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34766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B55FED33-F62B-475E-AD8F-F9E6D552ED62}" type="slidenum">
              <a:rPr lang="ru-RU" altLang="ru-RU" sz="1400" b="1" smtClean="0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400" b="1" dirty="0" smtClean="0">
              <a:solidFill>
                <a:srgbClr val="23263C"/>
              </a:solidFill>
            </a:endParaRPr>
          </a:p>
        </p:txBody>
      </p:sp>
      <p:sp>
        <p:nvSpPr>
          <p:cNvPr id="37893" name="Прямоугольник 3"/>
          <p:cNvSpPr>
            <a:spLocks noChangeArrowheads="1"/>
          </p:cNvSpPr>
          <p:nvPr/>
        </p:nvSpPr>
        <p:spPr bwMode="auto">
          <a:xfrm>
            <a:off x="12700" y="1160463"/>
            <a:ext cx="8991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solidFill>
                <a:srgbClr val="00206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6239313"/>
            <a:ext cx="748883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Публикации в сети «Интернет»</a:t>
            </a:r>
            <a:endParaRPr lang="ru-RU" sz="2400" dirty="0"/>
          </a:p>
        </p:txBody>
      </p:sp>
      <p:pic>
        <p:nvPicPr>
          <p:cNvPr id="5122" name="Picture 2" descr="https://sun1-88.userapi.com/WMJfeAIwMhu3d46D-g-k8SmQWLdhsWzFMZmz5g/PQshGpfaxP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3568"/>
            <a:ext cx="2693962" cy="479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1-98.userapi.com/Bm3qJMi1pQ3niD9xqHORs_YQlNSBENq272VqcA/LVzASejaR3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609" y="1156069"/>
            <a:ext cx="2693963" cy="479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1-85.userapi.com/jAjf-BgZf9fbfVplhW9faJwfgyICQ0CljykKgg/bgpcG259L7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56069"/>
            <a:ext cx="2734433" cy="486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7188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/>
              <a:t>Введение в предметную область</a:t>
            </a:r>
            <a:br>
              <a:rPr lang="ru-RU" sz="3000" dirty="0"/>
            </a:br>
            <a:r>
              <a:rPr lang="ru-RU" sz="3000" dirty="0"/>
              <a:t>(описание ситуации «как будет»)</a:t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8915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34766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4108E38E-C4CC-45CB-83E8-56A565BC67B2}" type="slidenum">
              <a:rPr lang="ru-RU" altLang="ru-RU" sz="1400" b="1" smtClean="0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400" b="1" dirty="0" smtClean="0">
              <a:solidFill>
                <a:srgbClr val="23263C"/>
              </a:solidFill>
            </a:endParaRPr>
          </a:p>
        </p:txBody>
      </p:sp>
      <p:sp>
        <p:nvSpPr>
          <p:cNvPr id="38916" name="Содержимое 2"/>
          <p:cNvSpPr>
            <a:spLocks noGrp="1"/>
          </p:cNvSpPr>
          <p:nvPr>
            <p:ph idx="1"/>
          </p:nvPr>
        </p:nvSpPr>
        <p:spPr>
          <a:xfrm>
            <a:off x="304800" y="2852738"/>
            <a:ext cx="4410075" cy="3227387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1400" b="1" dirty="0" smtClean="0"/>
              <a:t> </a:t>
            </a:r>
            <a:endParaRPr lang="ru-RU" altLang="ru-RU" sz="1400" dirty="0" smtClean="0"/>
          </a:p>
        </p:txBody>
      </p:sp>
      <p:pic>
        <p:nvPicPr>
          <p:cNvPr id="9" name="Picture 2" descr="C:\Users\1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213419"/>
            <a:ext cx="3706523" cy="2056443"/>
          </a:xfrm>
          <a:prstGeom prst="rect">
            <a:avLst/>
          </a:prstGeom>
          <a:noFill/>
        </p:spPr>
      </p:pic>
      <p:pic>
        <p:nvPicPr>
          <p:cNvPr id="6146" name="Picture 2" descr="https://sun1-85.userapi.com/jAjf-BgZf9fbfVplhW9faJwfgyICQ0CljykKgg/bgpcG259L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2895028" cy="515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8686800" cy="404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000" dirty="0" smtClean="0"/>
              <a:t>Основные блоки работ проекта</a:t>
            </a:r>
            <a:endParaRPr lang="ru-RU" sz="3000" dirty="0"/>
          </a:p>
        </p:txBody>
      </p:sp>
      <p:graphicFrame>
        <p:nvGraphicFramePr>
          <p:cNvPr id="7" name="Group 18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506475"/>
              </p:ext>
            </p:extLst>
          </p:nvPr>
        </p:nvGraphicFramePr>
        <p:xfrm>
          <a:off x="0" y="1052736"/>
          <a:ext cx="9001126" cy="5165427"/>
        </p:xfrm>
        <a:graphic>
          <a:graphicData uri="http://schemas.openxmlformats.org/drawingml/2006/table">
            <a:tbl>
              <a:tblPr/>
              <a:tblGrid>
                <a:gridCol w="522089"/>
                <a:gridCol w="2537743"/>
                <a:gridCol w="792088"/>
                <a:gridCol w="648072"/>
                <a:gridCol w="648072"/>
                <a:gridCol w="360040"/>
                <a:gridCol w="360040"/>
                <a:gridCol w="360436"/>
                <a:gridCol w="216038"/>
                <a:gridCol w="216038"/>
                <a:gridCol w="216038"/>
                <a:gridCol w="216038"/>
                <a:gridCol w="216038"/>
                <a:gridCol w="216038"/>
                <a:gridCol w="216038"/>
                <a:gridCol w="216038"/>
                <a:gridCol w="211254"/>
                <a:gridCol w="208247"/>
                <a:gridCol w="208247"/>
                <a:gridCol w="208247"/>
                <a:gridCol w="208247"/>
              </a:tblGrid>
              <a:tr h="35217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Длительность, дней</a:t>
                      </a: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Оконча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64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07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08</a:t>
                      </a: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09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Информационно-просветительская работа</a:t>
                      </a: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01.05.20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31.05.20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0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Презентация проекта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«Маяки памяти»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семинаре клубных и библиотечных работников.</a:t>
                      </a: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05.05.20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07.05.20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макета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флаеров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листовок.</a:t>
                      </a: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05.05.20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25.05.20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и распространение 150 листовок</a:t>
                      </a: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10.05.20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26.05.20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информационных афиш</a:t>
                      </a: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15.05.20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23.05.20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1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</a:t>
                      </a: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Размещение информационных афиш на рекламных щитах, сайтах и в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соц.сетях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23.05.20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31.05.20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32" marB="48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Основные блоки работ проекта</a:t>
            </a:r>
            <a:endParaRPr lang="ru-RU" sz="2400" b="1" dirty="0"/>
          </a:p>
        </p:txBody>
      </p:sp>
      <p:graphicFrame>
        <p:nvGraphicFramePr>
          <p:cNvPr id="4" name="Group 1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544633"/>
              </p:ext>
            </p:extLst>
          </p:nvPr>
        </p:nvGraphicFramePr>
        <p:xfrm>
          <a:off x="122238" y="1052513"/>
          <a:ext cx="9001126" cy="2766449"/>
        </p:xfrm>
        <a:graphic>
          <a:graphicData uri="http://schemas.openxmlformats.org/drawingml/2006/table">
            <a:tbl>
              <a:tblPr/>
              <a:tblGrid>
                <a:gridCol w="468686"/>
                <a:gridCol w="2965622"/>
                <a:gridCol w="792138"/>
                <a:gridCol w="655364"/>
                <a:gridCol w="706448"/>
                <a:gridCol w="208246"/>
                <a:gridCol w="216038"/>
                <a:gridCol w="216038"/>
                <a:gridCol w="216038"/>
                <a:gridCol w="216038"/>
                <a:gridCol w="216038"/>
                <a:gridCol w="216038"/>
                <a:gridCol w="216038"/>
                <a:gridCol w="216038"/>
                <a:gridCol w="216038"/>
                <a:gridCol w="216038"/>
                <a:gridCol w="211254"/>
                <a:gridCol w="208247"/>
                <a:gridCol w="208247"/>
                <a:gridCol w="208247"/>
                <a:gridCol w="208247"/>
              </a:tblGrid>
              <a:tr h="28013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Длительность, дней</a:t>
                      </a: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Оконча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7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07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08</a:t>
                      </a: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09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 работа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01.04.19</a:t>
                      </a: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01.04.20</a:t>
                      </a: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</a:t>
                      </a: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базы данных о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героях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честь которых названы улицы посёлка.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14.06.20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2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материала для изготовления табличек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01.06.20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10.06.20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3" marB="486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3" marB="486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686800" cy="5334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Основные блоки работ проекта</a:t>
            </a:r>
            <a:endParaRPr lang="ru-RU" sz="2400" dirty="0"/>
          </a:p>
        </p:txBody>
      </p:sp>
      <p:graphicFrame>
        <p:nvGraphicFramePr>
          <p:cNvPr id="4" name="Group 1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379634"/>
              </p:ext>
            </p:extLst>
          </p:nvPr>
        </p:nvGraphicFramePr>
        <p:xfrm>
          <a:off x="33338" y="1052513"/>
          <a:ext cx="9001126" cy="4400726"/>
        </p:xfrm>
        <a:graphic>
          <a:graphicData uri="http://schemas.openxmlformats.org/drawingml/2006/table">
            <a:tbl>
              <a:tblPr/>
              <a:tblGrid>
                <a:gridCol w="468686"/>
                <a:gridCol w="2965622"/>
                <a:gridCol w="744314"/>
                <a:gridCol w="720080"/>
                <a:gridCol w="681764"/>
                <a:gridCol w="216038"/>
                <a:gridCol w="216038"/>
                <a:gridCol w="216038"/>
                <a:gridCol w="216038"/>
                <a:gridCol w="216038"/>
                <a:gridCol w="216038"/>
                <a:gridCol w="216038"/>
                <a:gridCol w="216038"/>
                <a:gridCol w="216038"/>
                <a:gridCol w="216038"/>
                <a:gridCol w="216038"/>
                <a:gridCol w="211254"/>
                <a:gridCol w="208247"/>
                <a:gridCol w="208247"/>
                <a:gridCol w="208247"/>
                <a:gridCol w="208247"/>
              </a:tblGrid>
              <a:tr h="2801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№</a:t>
                      </a: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Длительность, дней</a:t>
                      </a: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Начало</a:t>
                      </a: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Оконча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1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pitchFamily="34" charset="0"/>
                      </a:endParaRPr>
                    </a:p>
                  </a:txBody>
                  <a:tcPr marL="91437" marR="91437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05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06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07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08</a:t>
                      </a: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09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10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01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02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03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04</a:t>
                      </a:r>
                      <a:endParaRPr kumimoji="0" lang="ru-RU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5998" marR="35998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цикла выездных  мероприятий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«Маяки памяти»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01.07.20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21.12.20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Проведения мероприятия "Вахта памяти!»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31.07.</a:t>
                      </a:r>
                      <a:endParaRPr lang="en-US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мероприятия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0" i="0" dirty="0" smtClean="0">
                          <a:solidFill>
                            <a:srgbClr val="000000"/>
                          </a:solidFill>
                          <a:effectLst/>
                          <a:latin typeface="-apple-system"/>
                        </a:rPr>
                        <a:t>Мы наследники Победы!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01.08.20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31.09.20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</a:t>
                      </a: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мероприятия «Н</a:t>
                      </a: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икто не забыт, ничто не забыто!»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01.10.20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31.12.20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</a:t>
                      </a: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онлайн- трансляций о мероприятиях.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31.12.20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24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Создания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онлайн дневника о проделанной работе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23" marR="91423" marT="48629" marB="486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01.07.20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31.12.20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 marL="91423" marR="91423" marT="48629" marB="486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15888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Введение в предметную область</a:t>
            </a:r>
            <a:br>
              <a:rPr lang="ru-RU" dirty="0"/>
            </a:br>
            <a:r>
              <a:rPr lang="ru-RU" dirty="0"/>
              <a:t>(описание ситуации «как есть»)</a:t>
            </a:r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043A2F-126B-42CC-859E-EC1878679AAE}" type="slidenum">
              <a:rPr lang="ru-RU" altLang="ru-RU" sz="1400" smtClean="0">
                <a:solidFill>
                  <a:srgbClr val="268EA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400" dirty="0" smtClean="0">
              <a:solidFill>
                <a:srgbClr val="268EA8"/>
              </a:solidFill>
            </a:endParaRPr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 bwMode="auto">
          <a:xfrm>
            <a:off x="176213" y="1684338"/>
            <a:ext cx="905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64893786"/>
              </p:ext>
            </p:extLst>
          </p:nvPr>
        </p:nvGraphicFramePr>
        <p:xfrm>
          <a:off x="755576" y="1124744"/>
          <a:ext cx="8064896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6525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285750" y="1000125"/>
            <a:ext cx="8686800" cy="5597525"/>
          </a:xfrm>
        </p:spPr>
        <p:txBody>
          <a:bodyPr/>
          <a:lstStyle/>
          <a:p>
            <a:pPr marL="0" indent="0" algn="just">
              <a:buFont typeface="Wingdings 2" panose="05020102010507070707" pitchFamily="18" charset="2"/>
              <a:buNone/>
            </a:pPr>
            <a:r>
              <a:rPr lang="ru-RU" altLang="ru-RU" sz="1600" smtClean="0"/>
              <a:t> </a:t>
            </a:r>
          </a:p>
        </p:txBody>
      </p:sp>
      <p:sp>
        <p:nvSpPr>
          <p:cNvPr id="44036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50B74E-AF97-4340-BED3-0D1AE9925451}" type="slidenum">
              <a:rPr lang="ru-RU" altLang="ru-RU" sz="1400" smtClean="0">
                <a:solidFill>
                  <a:srgbClr val="268EA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400" smtClean="0">
              <a:solidFill>
                <a:srgbClr val="268EA8"/>
              </a:solidFill>
            </a:endParaRPr>
          </a:p>
        </p:txBody>
      </p:sp>
      <p:sp>
        <p:nvSpPr>
          <p:cNvPr id="44037" name="Прямоугольник 6"/>
          <p:cNvSpPr>
            <a:spLocks noChangeArrowheads="1"/>
          </p:cNvSpPr>
          <p:nvPr/>
        </p:nvSpPr>
        <p:spPr bwMode="auto">
          <a:xfrm>
            <a:off x="3608388" y="357188"/>
            <a:ext cx="1927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1500" y="571500"/>
            <a:ext cx="8229600" cy="56197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3000" cap="all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Бюджет проекта</a:t>
            </a:r>
            <a:endParaRPr lang="ru-RU" sz="3000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877278"/>
              </p:ext>
            </p:extLst>
          </p:nvPr>
        </p:nvGraphicFramePr>
        <p:xfrm>
          <a:off x="0" y="1139825"/>
          <a:ext cx="9036049" cy="4452193"/>
        </p:xfrm>
        <a:graphic>
          <a:graphicData uri="http://schemas.openxmlformats.org/drawingml/2006/table">
            <a:tbl>
              <a:tblPr/>
              <a:tblGrid>
                <a:gridCol w="401232"/>
                <a:gridCol w="3134508"/>
                <a:gridCol w="914597"/>
                <a:gridCol w="853273"/>
                <a:gridCol w="723617"/>
                <a:gridCol w="727587"/>
                <a:gridCol w="851192"/>
                <a:gridCol w="865325"/>
                <a:gridCol w="564718"/>
              </a:tblGrid>
              <a:tr h="4405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marL="36001" marR="36001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Наименование</a:t>
                      </a:r>
                    </a:p>
                  </a:txBody>
                  <a:tcPr marL="36001" marR="36001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 проекта, </a:t>
                      </a:r>
                      <a:b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тыс. руб.</a:t>
                      </a:r>
                    </a:p>
                  </a:txBody>
                  <a:tcPr marL="36001" marR="36001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Бюджетные источники</a:t>
                      </a:r>
                    </a:p>
                  </a:txBody>
                  <a:tcPr marL="36001" marR="36001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Внебюджетные источники</a:t>
                      </a:r>
                    </a:p>
                  </a:txBody>
                  <a:tcPr marL="36001" marR="36001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1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федераль-ный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36001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област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 ной</a:t>
                      </a:r>
                    </a:p>
                  </a:txBody>
                  <a:tcPr marL="36001" marR="36001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местный</a:t>
                      </a:r>
                    </a:p>
                  </a:txBody>
                  <a:tcPr marL="36001" marR="36001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средства хоз. субъекта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заем-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ные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 средства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cs typeface="Times New Roman" pitchFamily="18" charset="0"/>
                        </a:rPr>
                        <a:t>прочие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Times New Roman" pitchFamily="18" charset="0"/>
                      </a:endParaRPr>
                    </a:p>
                  </a:txBody>
                  <a:tcPr marL="68581" marR="6858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2" marR="91442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транспорт</a:t>
                      </a:r>
                    </a:p>
                  </a:txBody>
                  <a:tcPr marL="91442" marR="91442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2" marR="91442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Закупка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материала для изготовления </a:t>
                      </a:r>
                      <a:r>
                        <a:rPr lang="ru-RU" sz="1400" b="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банееров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78.000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45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1442" marR="91442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канцелярских товаров(файлы, бумага,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папки)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3.000</a:t>
                      </a: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5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1442" marR="91442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Покупка стоек для крепления баннеров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156.000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1442" marR="91442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Установка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банеров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улицах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52.000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91442" marR="91442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367.000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L="36001" marR="71994" marT="46084" marB="4608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144" name="Номер слайда 3"/>
          <p:cNvSpPr txBox="1">
            <a:spLocks/>
          </p:cNvSpPr>
          <p:nvPr/>
        </p:nvSpPr>
        <p:spPr bwMode="auto">
          <a:xfrm>
            <a:off x="8604250" y="6477000"/>
            <a:ext cx="387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0EFA30F1-EE2D-422C-AD63-8073963DE6DE}" type="slidenum">
              <a:rPr lang="ru-RU" altLang="ru-RU" sz="1400" b="1">
                <a:solidFill>
                  <a:srgbClr val="23263C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15888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Введение в предметную область</a:t>
            </a:r>
            <a:br>
              <a:rPr lang="ru-RU" dirty="0"/>
            </a:br>
            <a:r>
              <a:rPr lang="ru-RU" dirty="0"/>
              <a:t>(описание ситуации «как есть»)</a:t>
            </a:r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F07AB5-1E9F-456B-A5A1-F3DFD21FA4F5}" type="slidenum">
              <a:rPr lang="ru-RU" altLang="ru-RU" sz="1400" smtClean="0">
                <a:solidFill>
                  <a:srgbClr val="268EA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 dirty="0" smtClean="0">
              <a:solidFill>
                <a:srgbClr val="268EA8"/>
              </a:solidFill>
            </a:endParaRP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176213" y="1684338"/>
            <a:ext cx="905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C:\Users\ДК\Desktop\75-pobedyцукцу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38" y="5736699"/>
            <a:ext cx="1545323" cy="10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34076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Волоконовке  74 улицы. </a:t>
            </a:r>
            <a:r>
              <a:rPr lang="ru-RU" dirty="0"/>
              <a:t>Их общая протяженность более </a:t>
            </a:r>
            <a:r>
              <a:rPr lang="ru-RU" dirty="0" smtClean="0"/>
              <a:t>80 км</a:t>
            </a:r>
            <a:r>
              <a:rPr lang="ru-RU" dirty="0"/>
              <a:t>. Каждая улица - частичка </a:t>
            </a:r>
            <a:r>
              <a:rPr lang="ru-RU" dirty="0" smtClean="0"/>
              <a:t>истории</a:t>
            </a:r>
            <a:r>
              <a:rPr lang="ru-RU" dirty="0"/>
              <a:t>.  Более </a:t>
            </a:r>
            <a:r>
              <a:rPr lang="ru-RU" dirty="0" smtClean="0"/>
              <a:t>289 </a:t>
            </a:r>
            <a:r>
              <a:rPr lang="ru-RU" dirty="0"/>
              <a:t>лет создавался </a:t>
            </a:r>
            <a:r>
              <a:rPr lang="ru-RU" dirty="0" smtClean="0"/>
              <a:t>посёлок Волоконовка, </a:t>
            </a:r>
            <a:r>
              <a:rPr lang="ru-RU" dirty="0"/>
              <a:t>и каждый век оставлял о себе память</a:t>
            </a:r>
          </a:p>
        </p:txBody>
      </p:sp>
      <p:pic>
        <p:nvPicPr>
          <p:cNvPr id="1028" name="Picture 4" descr="https://ic.pics.livejournal.com/catrina_burana/36984206/277739/277739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3" y="2264098"/>
            <a:ext cx="857250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15888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Введение в предметную область</a:t>
            </a:r>
            <a:br>
              <a:rPr lang="ru-RU" dirty="0"/>
            </a:br>
            <a:r>
              <a:rPr lang="ru-RU" dirty="0"/>
              <a:t>(описание ситуации «как есть»)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98A626-E98B-4009-A711-A87DB06387EA}" type="slidenum">
              <a:rPr lang="ru-RU" altLang="ru-RU" sz="1400" smtClean="0">
                <a:solidFill>
                  <a:srgbClr val="268EA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 dirty="0" smtClean="0">
              <a:solidFill>
                <a:srgbClr val="268EA8"/>
              </a:solidFill>
            </a:endParaRPr>
          </a:p>
        </p:txBody>
      </p:sp>
      <p:sp>
        <p:nvSpPr>
          <p:cNvPr id="31749" name="Прямоугольник 9"/>
          <p:cNvSpPr>
            <a:spLocks noChangeArrowheads="1"/>
          </p:cNvSpPr>
          <p:nvPr/>
        </p:nvSpPr>
        <p:spPr bwMode="auto">
          <a:xfrm>
            <a:off x="357188" y="1214438"/>
            <a:ext cx="8501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endParaRPr lang="ru-RU" altLang="ru-RU" sz="18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 районе больницы, стоит памятник </a:t>
            </a:r>
            <a:r>
              <a:rPr lang="ru-RU" sz="2000" dirty="0"/>
              <a:t>солдату. Его имя дало название целой улице. Это Герой Советского Союза - </a:t>
            </a:r>
            <a:r>
              <a:rPr lang="ru-RU" sz="2000" b="1" dirty="0"/>
              <a:t>Курочкин Тимофей </a:t>
            </a:r>
            <a:r>
              <a:rPr lang="ru-RU" sz="2000" b="1" dirty="0" smtClean="0"/>
              <a:t>Петрович. </a:t>
            </a:r>
            <a:r>
              <a:rPr lang="ru-RU" sz="2000" dirty="0" smtClean="0"/>
              <a:t>В </a:t>
            </a:r>
            <a:r>
              <a:rPr lang="ru-RU" sz="2000" dirty="0"/>
              <a:t>боях за Волоконовку, когда строчащий пулемет преградил путь наступающим подразделениям, старший сержант Тимофей Курочкин своим телом закрыл огнедышащую амбразуру дзота и заставил замолчать вражеский пулемет. За мужество и героизм ему посмертно присвоено звание Героя Советского Союза.</a:t>
            </a:r>
          </a:p>
        </p:txBody>
      </p:sp>
      <p:pic>
        <p:nvPicPr>
          <p:cNvPr id="3074" name="Picture 2" descr="http://bel052009.narod.ru/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1" y="3861048"/>
            <a:ext cx="3568824" cy="283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ДК\Desktop\75-pobedyцукцу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98" y="5492246"/>
            <a:ext cx="1545323" cy="10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15888"/>
            <a:ext cx="8686800" cy="838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Введение в предметную область</a:t>
            </a:r>
            <a:br>
              <a:rPr lang="ru-RU" dirty="0"/>
            </a:br>
            <a:r>
              <a:rPr lang="ru-RU" dirty="0"/>
              <a:t>(описание ситуации «как есть»)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3E443E-151A-47A6-BA88-9427C4A00D7E}" type="slidenum">
              <a:rPr lang="ru-RU" altLang="ru-RU" sz="1400" smtClean="0">
                <a:solidFill>
                  <a:srgbClr val="268EA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 dirty="0" smtClean="0">
              <a:solidFill>
                <a:srgbClr val="268EA8"/>
              </a:solidFill>
            </a:endParaRP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176213" y="1684338"/>
            <a:ext cx="9051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Есть в поселке улица, названная именем генерал- лейтенанта </a:t>
            </a:r>
            <a:r>
              <a:rPr lang="ru-RU" b="1" dirty="0" err="1"/>
              <a:t>Филяшкина</a:t>
            </a:r>
            <a:r>
              <a:rPr lang="ru-RU" b="1" dirty="0"/>
              <a:t> Кирилла Ивановича</a:t>
            </a:r>
            <a:r>
              <a:rPr lang="ru-RU" dirty="0"/>
              <a:t>.</a:t>
            </a:r>
          </a:p>
        </p:txBody>
      </p:sp>
      <p:pic>
        <p:nvPicPr>
          <p:cNvPr id="4098" name="Picture 2" descr="http://bel052009.narod.ru/imag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" y="3193525"/>
            <a:ext cx="4683819" cy="366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ДК\Desktop\75-pobedyцукцу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98" y="5492246"/>
            <a:ext cx="1545323" cy="10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0" y="1125538"/>
            <a:ext cx="8812213" cy="187141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Одна из </a:t>
            </a:r>
            <a:r>
              <a:rPr lang="ru-RU" sz="2000" dirty="0"/>
              <a:t>больших улиц </a:t>
            </a:r>
            <a:r>
              <a:rPr lang="ru-RU" sz="2000" dirty="0" smtClean="0"/>
              <a:t>посёлка- улица</a:t>
            </a:r>
            <a:r>
              <a:rPr lang="ru-RU" sz="2000" dirty="0"/>
              <a:t> </a:t>
            </a:r>
            <a:r>
              <a:rPr lang="ru-RU" sz="2000" dirty="0" err="1"/>
              <a:t>Мизерского</a:t>
            </a:r>
            <a:r>
              <a:rPr lang="ru-RU" sz="2000" dirty="0"/>
              <a:t>. В сентябре 1941 года </a:t>
            </a:r>
            <a:r>
              <a:rPr lang="ru-RU" sz="2000" dirty="0" err="1"/>
              <a:t>Мизерский</a:t>
            </a:r>
            <a:r>
              <a:rPr lang="ru-RU" sz="2000" dirty="0"/>
              <a:t> К.И.  был  тяжело ранен и контужен. После недолгого лечения в ноябре 1941 года К.И. </a:t>
            </a:r>
            <a:r>
              <a:rPr lang="ru-RU" sz="2000" dirty="0" err="1"/>
              <a:t>Мизерский</a:t>
            </a:r>
            <a:r>
              <a:rPr lang="ru-RU" sz="2000" dirty="0"/>
              <a:t> по рекомендации Оки Ивановича </a:t>
            </a:r>
            <a:r>
              <a:rPr lang="ru-RU" sz="2000" dirty="0" err="1"/>
              <a:t>Городовикова</a:t>
            </a:r>
            <a:r>
              <a:rPr lang="ru-RU" sz="2000" dirty="0"/>
              <a:t> получил назначение в 11-ю Морозовскую кавалерийскую дивизию начальником штаба 256-го кавалерийского полка. Впоследствии стал командиром этого полка. За участие в освобождении Валуек и Волоконовки полк был переименован в 33-й гвардейский кавалерийский полк. </a:t>
            </a:r>
            <a:endParaRPr lang="ru-RU" altLang="ru-RU" sz="2000" dirty="0"/>
          </a:p>
        </p:txBody>
      </p:sp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4813"/>
            <a:ext cx="86868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dirty="0"/>
              <a:t>Введение в предметную область</a:t>
            </a:r>
            <a:br>
              <a:rPr lang="ru-RU" sz="3000" dirty="0"/>
            </a:br>
            <a:r>
              <a:rPr lang="ru-RU" sz="3000" dirty="0"/>
              <a:t>(описание ситуации </a:t>
            </a:r>
            <a:r>
              <a:rPr lang="ru-RU" sz="3000" dirty="0" smtClean="0"/>
              <a:t>«Как есть»)</a:t>
            </a:r>
            <a:r>
              <a:rPr lang="ru-RU" sz="3000" dirty="0"/>
              <a:t/>
            </a:r>
            <a:br>
              <a:rPr lang="ru-RU" sz="3000" dirty="0"/>
            </a:br>
            <a:endParaRPr lang="ru-RU" sz="3000" dirty="0"/>
          </a:p>
        </p:txBody>
      </p:sp>
      <p:sp>
        <p:nvSpPr>
          <p:cNvPr id="35844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43938" y="6429375"/>
            <a:ext cx="34766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5C086F21-44DD-4BB6-8385-B813182A55D9}" type="slidenum">
              <a:rPr lang="ru-RU" altLang="ru-RU" sz="1400" b="1" smtClean="0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400" b="1" dirty="0" smtClean="0">
              <a:solidFill>
                <a:srgbClr val="23263C"/>
              </a:solidFill>
            </a:endParaRPr>
          </a:p>
        </p:txBody>
      </p:sp>
      <p:pic>
        <p:nvPicPr>
          <p:cNvPr id="5122" name="Picture 2" descr="http://bel052009.narod.ru/imag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" y="3691998"/>
            <a:ext cx="3971464" cy="287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ДК\Desktop\75-pobedyцукцу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98" y="5492246"/>
            <a:ext cx="1545323" cy="10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Введение в предметную область</a:t>
            </a:r>
            <a:br>
              <a:rPr lang="ru-RU" dirty="0"/>
            </a:br>
            <a:r>
              <a:rPr lang="ru-RU" dirty="0"/>
              <a:t>(описание ситуации «Как есть»)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686800" cy="452596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честь особо отличившегося лейтенанта И.И. Криклия и назвали </a:t>
            </a:r>
            <a:r>
              <a:rPr lang="ru-RU" sz="2000" dirty="0" smtClean="0"/>
              <a:t>улицу.</a:t>
            </a:r>
            <a:r>
              <a:rPr lang="ru-RU" sz="2000" dirty="0"/>
              <a:t> </a:t>
            </a:r>
            <a:r>
              <a:rPr lang="ru-RU" sz="2000" dirty="0" smtClean="0"/>
              <a:t>В мае </a:t>
            </a:r>
            <a:r>
              <a:rPr lang="ru-RU" sz="2000" dirty="0"/>
              <a:t>1942 года артиллеристами гвардейского дивизиона под командованием капитана И. И. </a:t>
            </a:r>
            <a:r>
              <a:rPr lang="ru-RU" sz="2000" dirty="0" smtClean="0"/>
              <a:t>Криклия двинулись </a:t>
            </a:r>
            <a:r>
              <a:rPr lang="ru-RU" sz="2000" dirty="0"/>
              <a:t>десятки фашистских танков, но артиллеристы и бронебойщики не дрогнули. Под умелым руководством своего командира они метко били по врагу, нанося ему ощутимые потери. За два дня непрерывных боев дивизион уничтожил 32 вражеских танка. Капитан И. И. </a:t>
            </a:r>
            <a:r>
              <a:rPr lang="ru-RU" sz="2000" dirty="0" err="1"/>
              <a:t>Криклий</a:t>
            </a:r>
            <a:r>
              <a:rPr lang="ru-RU" sz="2000" dirty="0"/>
              <a:t> лично подбил 5 фашистских машин, но был смертельно ранен в бою и вскоре скончался</a:t>
            </a:r>
            <a:r>
              <a:rPr lang="ru-RU" sz="2000" dirty="0" smtClean="0"/>
              <a:t>.</a:t>
            </a:r>
            <a:r>
              <a:rPr lang="ru-RU" sz="2000" b="1" i="1" dirty="0"/>
              <a:t> </a:t>
            </a:r>
            <a:r>
              <a:rPr lang="ru-RU" sz="2000" i="1" dirty="0" smtClean="0"/>
              <a:t>За свой </a:t>
            </a:r>
            <a:r>
              <a:rPr lang="ru-RU" sz="2000" i="1" dirty="0"/>
              <a:t>подвиг капитан И. И. </a:t>
            </a:r>
            <a:r>
              <a:rPr lang="ru-RU" sz="2000" i="1" dirty="0" err="1"/>
              <a:t>Криклий</a:t>
            </a:r>
            <a:r>
              <a:rPr lang="ru-RU" sz="2000" i="1" dirty="0"/>
              <a:t> Указом от 2 июня 1943 года стал первым кавалером ордена Отечественной войны I степени.</a:t>
            </a:r>
            <a:endParaRPr lang="ru-RU" sz="2000" dirty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B7F97-4E06-480C-83C0-0EEE4223A60C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6146" name="Picture 2" descr="http://bel052009.narod.ru/imag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4286248"/>
            <a:ext cx="3275905" cy="249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К\Desktop\75-pobedyцукцу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98" y="5648136"/>
            <a:ext cx="1545323" cy="10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6439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Введение в предметную область</a:t>
            </a:r>
            <a:br>
              <a:rPr lang="ru-RU" dirty="0"/>
            </a:br>
            <a:r>
              <a:rPr lang="ru-RU" dirty="0"/>
              <a:t>(описание ситуации «Как есть»)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21 </a:t>
            </a:r>
            <a:r>
              <a:rPr lang="ru-RU" sz="2000" dirty="0"/>
              <a:t>января 1943 года при освобождении </a:t>
            </a:r>
            <a:r>
              <a:rPr lang="ru-RU" sz="2000" dirty="0" smtClean="0"/>
              <a:t>Волоконовки погиб</a:t>
            </a:r>
            <a:r>
              <a:rPr lang="ru-RU" sz="2000" dirty="0"/>
              <a:t>  </a:t>
            </a:r>
            <a:r>
              <a:rPr lang="ru-RU" sz="2000" b="1" dirty="0" err="1" smtClean="0"/>
              <a:t>Лавренов</a:t>
            </a:r>
            <a:r>
              <a:rPr lang="ru-RU" sz="2000" b="1" dirty="0" smtClean="0"/>
              <a:t> Аркадий </a:t>
            </a:r>
            <a:r>
              <a:rPr lang="ru-RU" sz="2000" b="1" dirty="0" err="1" smtClean="0"/>
              <a:t>Трифонович</a:t>
            </a:r>
            <a:r>
              <a:rPr lang="ru-RU" sz="2000" b="1" smtClean="0"/>
              <a:t>.</a:t>
            </a:r>
            <a:r>
              <a:rPr lang="ru-RU" sz="200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B7F97-4E06-480C-83C0-0EEE4223A60C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7170" name="Picture 2" descr="http://bel052009.narod.ru/image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7137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К\Desktop\75-pobedyцукцу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98" y="5492246"/>
            <a:ext cx="1545323" cy="10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8738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Введение в предметную область</a:t>
            </a:r>
            <a:br>
              <a:rPr lang="ru-RU" dirty="0"/>
            </a:br>
            <a:r>
              <a:rPr lang="ru-RU" dirty="0"/>
              <a:t>(описание ситуации «Как есть»)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/>
          <a:lstStyle/>
          <a:p>
            <a:pPr marL="0" indent="0">
              <a:buNone/>
            </a:pPr>
            <a:r>
              <a:rPr lang="ru-RU" sz="2800" i="1" dirty="0" smtClean="0">
                <a:latin typeface="+mj-lt"/>
              </a:rPr>
              <a:t>В </a:t>
            </a:r>
            <a:r>
              <a:rPr lang="ru-RU" sz="2800" i="1" dirty="0">
                <a:latin typeface="+mj-lt"/>
              </a:rPr>
              <a:t>боях на подступах к г. Ржеву полк, в котором служила Зоя, отличился. Медалью «За боевые заслуги» была отмечена и лейтенант медицинской службы </a:t>
            </a:r>
            <a:r>
              <a:rPr lang="ru-RU" sz="2800" i="1" dirty="0" err="1">
                <a:latin typeface="+mj-lt"/>
              </a:rPr>
              <a:t>Быканова</a:t>
            </a:r>
            <a:r>
              <a:rPr lang="ru-RU" sz="2800" i="1" dirty="0">
                <a:latin typeface="+mj-lt"/>
              </a:rPr>
              <a:t>. Продолжая бои, полк оказался на Белгородской земле. Здесь недалеко от Волоконовка, во время налета фашистской авиации, 29 января 1943 года Зоя была смертельно ранена</a:t>
            </a:r>
            <a:r>
              <a:rPr lang="ru-RU" sz="2800" i="1" dirty="0" smtClean="0">
                <a:latin typeface="+mj-lt"/>
              </a:rPr>
              <a:t>.</a:t>
            </a:r>
            <a:r>
              <a:rPr lang="ru-RU" sz="2800" dirty="0">
                <a:latin typeface="+mj-lt"/>
              </a:rPr>
              <a:t> Если бы знала Зоя Семеновна </a:t>
            </a:r>
            <a:r>
              <a:rPr lang="ru-RU" sz="2800" dirty="0" err="1">
                <a:latin typeface="+mj-lt"/>
              </a:rPr>
              <a:t>Быканова</a:t>
            </a:r>
            <a:r>
              <a:rPr lang="ru-RU" sz="2800" dirty="0">
                <a:latin typeface="+mj-lt"/>
              </a:rPr>
              <a:t>, что её именем назовут улицу…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CB7F97-4E06-480C-83C0-0EEE4223A60C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  <p:pic>
        <p:nvPicPr>
          <p:cNvPr id="5" name="Picture 2" descr="C:\Users\ДК\Desktop\75-pobedyцукцу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98" y="5492246"/>
            <a:ext cx="1545323" cy="10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03248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27160</TotalTime>
  <Words>760</Words>
  <Application>Microsoft Office PowerPoint</Application>
  <PresentationFormat>Экран (4:3)</PresentationFormat>
  <Paragraphs>254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«Маяки памяти»-военно-патриотический десант посвященный 75-летию Победы.</vt:lpstr>
      <vt:lpstr>Введение в предметную область (описание ситуации «как есть»)</vt:lpstr>
      <vt:lpstr>Введение в предметную область (описание ситуации «как есть»)</vt:lpstr>
      <vt:lpstr>Введение в предметную область (описание ситуации «как есть»)</vt:lpstr>
      <vt:lpstr>Введение в предметную область (описание ситуации «как есть»)</vt:lpstr>
      <vt:lpstr>Введение в предметную область (описание ситуации «Как есть») </vt:lpstr>
      <vt:lpstr>Введение в предметную область (описание ситуации «Как есть») </vt:lpstr>
      <vt:lpstr>Введение в предметную область (описание ситуации «Как есть») </vt:lpstr>
      <vt:lpstr>Введение в предметную область (описание ситуации «Как есть») </vt:lpstr>
      <vt:lpstr>Введение в предметную область (описание ситуации «Как есть»)</vt:lpstr>
      <vt:lpstr>Презентация PowerPoint</vt:lpstr>
      <vt:lpstr> Цель и результат проекта</vt:lpstr>
      <vt:lpstr>Памятные таблички ,установленные в начале улиц героев.</vt:lpstr>
      <vt:lpstr>Введение в предметную область (описание ситуации «как будет») </vt:lpstr>
      <vt:lpstr>Введение в предметную область (описание ситуации «как будет») </vt:lpstr>
      <vt:lpstr>Введение в предметную область (описание ситуации «как будет») </vt:lpstr>
      <vt:lpstr>Основные блоки работ проекта</vt:lpstr>
      <vt:lpstr>Основные блоки работ проекта</vt:lpstr>
      <vt:lpstr>Основные блоки работ проекта</vt:lpstr>
      <vt:lpstr> </vt:lpstr>
    </vt:vector>
  </TitlesOfParts>
  <Company>GUP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Гончаренко</dc:creator>
  <cp:lastModifiedBy>ДК</cp:lastModifiedBy>
  <cp:revision>1040</cp:revision>
  <cp:lastPrinted>2015-03-10T14:52:30Z</cp:lastPrinted>
  <dcterms:created xsi:type="dcterms:W3CDTF">2010-02-20T13:06:54Z</dcterms:created>
  <dcterms:modified xsi:type="dcterms:W3CDTF">2020-04-15T08:25:17Z</dcterms:modified>
</cp:coreProperties>
</file>