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648" r:id="rId2"/>
    <p:sldId id="680" r:id="rId3"/>
    <p:sldId id="697" r:id="rId4"/>
    <p:sldId id="698" r:id="rId5"/>
    <p:sldId id="692" r:id="rId6"/>
    <p:sldId id="700" r:id="rId7"/>
    <p:sldId id="701" r:id="rId8"/>
    <p:sldId id="703" r:id="rId9"/>
    <p:sldId id="704" r:id="rId10"/>
    <p:sldId id="705" r:id="rId11"/>
    <p:sldId id="707" r:id="rId12"/>
    <p:sldId id="708" r:id="rId13"/>
  </p:sldIdLst>
  <p:sldSz cx="9144000" cy="6858000" type="screen4x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22" autoAdjust="0"/>
    <p:restoredTop sz="92185" autoAdjust="0"/>
  </p:normalViewPr>
  <p:slideViewPr>
    <p:cSldViewPr>
      <p:cViewPr varScale="1">
        <p:scale>
          <a:sx n="64" d="100"/>
          <a:sy n="64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675411931995771E-2"/>
          <c:y val="4.1686048994029105E-2"/>
          <c:w val="0.92231637829591695"/>
          <c:h val="0.762091201434629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5000"/>
                    <a:shade val="85000"/>
                    <a:satMod val="230000"/>
                  </a:schemeClr>
                </a:gs>
                <a:gs pos="25000">
                  <a:schemeClr val="accent3">
                    <a:tint val="90000"/>
                    <a:shade val="70000"/>
                    <a:satMod val="220000"/>
                  </a:schemeClr>
                </a:gs>
                <a:gs pos="50000">
                  <a:schemeClr val="accent3">
                    <a:tint val="90000"/>
                    <a:shade val="58000"/>
                    <a:satMod val="225000"/>
                  </a:schemeClr>
                </a:gs>
                <a:gs pos="65000">
                  <a:schemeClr val="accent3">
                    <a:tint val="90000"/>
                    <a:shade val="58000"/>
                    <a:satMod val="225000"/>
                  </a:schemeClr>
                </a:gs>
                <a:gs pos="80000">
                  <a:schemeClr val="accent3">
                    <a:tint val="90000"/>
                    <a:shade val="69000"/>
                    <a:satMod val="220000"/>
                  </a:schemeClr>
                </a:gs>
                <a:gs pos="100000">
                  <a:schemeClr val="accent3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100"/>
        <c:overlap val="-24"/>
        <c:axId val="70238976"/>
        <c:axId val="77496320"/>
      </c:barChart>
      <c:catAx>
        <c:axId val="70238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96320"/>
        <c:crosses val="autoZero"/>
        <c:auto val="1"/>
        <c:lblAlgn val="ctr"/>
        <c:lblOffset val="100"/>
      </c:catAx>
      <c:valAx>
        <c:axId val="77496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3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675411931995743E-2"/>
          <c:y val="4.1686048994029092E-2"/>
          <c:w val="0.92231637829591695"/>
          <c:h val="0.762091201434629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5000"/>
                    <a:shade val="85000"/>
                    <a:satMod val="230000"/>
                  </a:schemeClr>
                </a:gs>
                <a:gs pos="25000">
                  <a:schemeClr val="accent3">
                    <a:tint val="90000"/>
                    <a:shade val="70000"/>
                    <a:satMod val="220000"/>
                  </a:schemeClr>
                </a:gs>
                <a:gs pos="50000">
                  <a:schemeClr val="accent3">
                    <a:tint val="90000"/>
                    <a:shade val="58000"/>
                    <a:satMod val="225000"/>
                  </a:schemeClr>
                </a:gs>
                <a:gs pos="65000">
                  <a:schemeClr val="accent3">
                    <a:tint val="90000"/>
                    <a:shade val="58000"/>
                    <a:satMod val="225000"/>
                  </a:schemeClr>
                </a:gs>
                <a:gs pos="80000">
                  <a:schemeClr val="accent3">
                    <a:tint val="90000"/>
                    <a:shade val="69000"/>
                    <a:satMod val="220000"/>
                  </a:schemeClr>
                </a:gs>
                <a:gs pos="100000">
                  <a:schemeClr val="accent3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cat>
            <c:strRef>
              <c:f>Лист1!$A$2:$A$5</c:f>
              <c:strCache>
                <c:ptCount val="3"/>
                <c:pt idx="0">
                  <c:v>Считают себя патриотами своей страны</c:v>
                </c:pt>
                <c:pt idx="1">
                  <c:v>Не считают себя патриотами своей страны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100"/>
        <c:overlap val="-24"/>
        <c:axId val="78125312"/>
        <c:axId val="78139392"/>
      </c:barChart>
      <c:catAx>
        <c:axId val="78125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39392"/>
        <c:crosses val="autoZero"/>
        <c:auto val="1"/>
        <c:lblAlgn val="ctr"/>
        <c:lblOffset val="100"/>
      </c:catAx>
      <c:valAx>
        <c:axId val="78139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12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F774AC-C68B-4321-B494-9BB45786AD2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ED01D05-0A52-4A25-8444-C20860A2B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83281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F02D4D-27B0-4ECB-920E-6D38D6B045A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78" tIns="45739" rIns="91478" bIns="457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190D5D-5A75-4520-9F7B-BF2E19934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8218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25B9C-411C-4DE4-8701-65756B338C3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4349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FD41-2C7F-4EC3-9924-4FDDA30D7DE2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616A-8707-4BBE-924A-B703799C4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469B-30A4-41EE-9EEC-C57EDC0CA71E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4BF8-1785-4840-AF5B-19DD6B4C2B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32C3-E725-4AE4-8791-33C23A6BDA60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28F8-54B7-4014-8C2F-DADEA3CC4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692A-53F1-47EB-9F50-CDBFA5B97FC5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0766-EAB3-4BBD-8192-4BB1810D49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3F0D-8E8B-499D-A88C-5A4495687A9F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ACB0-DAF2-4547-AB29-458A97AEE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E8CC-8506-4E38-908D-72CEC478091F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3139-38CA-4230-8A55-319147260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8BAF-2EF4-4363-9AC9-1222DF60AE61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2F9A-2C6F-46A1-BADB-36152212B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D162-0CDB-4E80-A060-325B2BAD53EA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64046AB8-3659-4375-8510-CBFD74255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8181-6F17-4ABB-9719-D6C08EACBF95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A781-47C1-4429-B88B-3D2CA3752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3D04-0039-4EBE-A62E-CCA0E330B837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2F90-3220-4819-AB30-E8DF283F0E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5B30-FF56-442A-9A86-52E6088E888C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6FBB-FAE3-421A-B4AB-9CEF4E1EEC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CF50E-574A-4154-AFD1-7B7C83BBC0C8}" type="datetime1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D7578D6-211A-4DE2-A18D-89E3DCE958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ochlsoch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500"/>
            <a:ext cx="8858280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Cambria" pitchFamily="18" charset="0"/>
              </a:rPr>
              <a:t>Всероссийский конкурс волонтерских инициатив «Доброволец России – 2020 »</a:t>
            </a:r>
            <a:r>
              <a:rPr lang="ru-RU" sz="2400" b="1" dirty="0" smtClean="0">
                <a:latin typeface="Cambria" pitchFamily="18" charset="0"/>
              </a:rPr>
              <a:t/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номинация «Уверенные в будущем»</a:t>
            </a:r>
            <a:r>
              <a:rPr lang="ru-RU" sz="2400" b="1" dirty="0" smtClean="0">
                <a:latin typeface="Cambria" pitchFamily="18" charset="0"/>
              </a:rPr>
              <a:t/>
            </a:r>
            <a:br>
              <a:rPr lang="ru-RU" sz="2400" b="1" dirty="0" smtClean="0">
                <a:latin typeface="Cambria" pitchFamily="18" charset="0"/>
              </a:rPr>
            </a:br>
            <a:r>
              <a:rPr lang="ru-RU" sz="2400" b="1" dirty="0" smtClean="0">
                <a:latin typeface="Cambria" pitchFamily="18" charset="0"/>
              </a:rPr>
              <a:t>Проект «Великая Отечественная война в истории моей семьи» 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1928813"/>
            <a:ext cx="8424863" cy="371475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Cambria" pitchFamily="18" charset="0"/>
              </a:rPr>
              <a:t>Муниципальное общеобразовательное учреждение «Хохловская средняя общеобразовательная школа им. В.С. Адонкина Белгородского района Белгородской области»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888" y="6286521"/>
            <a:ext cx="678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Хохлово 2020 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год</a:t>
            </a:r>
          </a:p>
        </p:txBody>
      </p:sp>
      <p:pic>
        <p:nvPicPr>
          <p:cNvPr id="13318" name="Рисунок 6" descr="Bel_ray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8913"/>
            <a:ext cx="10747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Формы участия области</a:t>
            </a:r>
            <a:br>
              <a:rPr lang="ru-RU" b="1" dirty="0">
                <a:latin typeface="Cambria" panose="02040503050406030204" pitchFamily="18" charset="0"/>
              </a:rPr>
            </a:br>
            <a:r>
              <a:rPr lang="ru-RU" b="1" dirty="0">
                <a:latin typeface="Cambria" panose="02040503050406030204" pitchFamily="18" charset="0"/>
              </a:rPr>
              <a:t>в реализации проекта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5450909"/>
              </p:ext>
            </p:extLst>
          </p:nvPr>
        </p:nvGraphicFramePr>
        <p:xfrm>
          <a:off x="1019232" y="1526713"/>
          <a:ext cx="7257935" cy="4580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167"/>
                <a:gridCol w="1938906"/>
                <a:gridCol w="1264954"/>
                <a:gridCol w="1264954"/>
                <a:gridCol w="1264954"/>
              </a:tblGrid>
              <a:tr h="23269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Бюджетное финансирование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65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Форма участия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Размер участия бюджета, тыс. руб.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1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Федеральный 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Областной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</a:tr>
              <a:tr h="4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Указать соответствующую программу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</a:tr>
              <a:tr h="33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</a:tr>
              <a:tr h="33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</a:tr>
              <a:tr h="2297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ИТОГО: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 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 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</a:tr>
              <a:tr h="229765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Программы государственной поддержки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Потребность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Финансовые вложения, тыс. руб.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Гарантии</a:t>
                      </a:r>
                      <a:r>
                        <a:rPr lang="ru-RU" sz="1200" baseline="3000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Залоги</a:t>
                      </a:r>
                      <a:r>
                        <a:rPr lang="ru-RU" sz="1200" baseline="3000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Прочие формы участия</a:t>
                      </a:r>
                      <a:r>
                        <a:rPr lang="ru-RU" sz="1200" baseline="3000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: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24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Земельный участок: </a:t>
                      </a: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с. </a:t>
                      </a:r>
                      <a:r>
                        <a:rPr lang="ru-RU" sz="1200" dirty="0" err="1" smtClean="0">
                          <a:effectLst/>
                          <a:latin typeface="Cambria" panose="02040503050406030204" pitchFamily="18" charset="0"/>
                        </a:rPr>
                        <a:t>Хохлово</a:t>
                      </a: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</a:rPr>
                        <a:t> Белгородского </a:t>
                      </a:r>
                      <a:r>
                        <a:rPr lang="ru-RU" sz="1200" dirty="0">
                          <a:effectLst/>
                          <a:latin typeface="Cambria" panose="02040503050406030204" pitchFamily="18" charset="0"/>
                        </a:rPr>
                        <a:t>района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06" marR="29806" marT="2771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173455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7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17" y="0"/>
            <a:ext cx="8686800" cy="838200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</a:rPr>
              <a:t>Команда проекта</a:t>
            </a:r>
            <a:endParaRPr lang="ru-RU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0752805"/>
              </p:ext>
            </p:extLst>
          </p:nvPr>
        </p:nvGraphicFramePr>
        <p:xfrm>
          <a:off x="285720" y="726680"/>
          <a:ext cx="8705880" cy="5512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52"/>
                <a:gridCol w="1264224"/>
                <a:gridCol w="2736304"/>
                <a:gridCol w="4419600"/>
              </a:tblGrid>
              <a:tr h="33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ФИО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</a:rPr>
                        <a:t>Должность и основное место работы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Cambria" panose="02040503050406030204" pitchFamily="18" charset="0"/>
                        </a:rPr>
                        <a:t>Выполняемые в проекте работы</a:t>
                      </a:r>
                      <a:endParaRPr lang="ru-RU" sz="105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</a:tr>
              <a:tr h="882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 smtClean="0">
                          <a:effectLst/>
                          <a:latin typeface="Cambria" panose="02040503050406030204" pitchFamily="18" charset="0"/>
                        </a:rPr>
                        <a:t>Шандура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 Людмила Федоровна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Директор МОУ 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Руководитель проекта, исполнитель работ, ответственный за 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- проведение организационных мероприятий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- проведение стратегической сессии с педагогами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разработку проекта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Проведение итоговой конференции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5391" marR="35391" marT="4915" marB="0" anchor="ctr"/>
                </a:tc>
              </a:tr>
              <a:tr h="989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Серикова Анастасия Александровна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Заместитель директора МОУ 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Администратор проекта, исполнитель работ, ответственный за 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- проведение стратегической сессии с обучающимися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- подбор учебных материалов, разработка планов семинаров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-- </a:t>
                      </a: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подготовку плана 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мероприятий 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91" marR="35391" marT="491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 smtClean="0">
                          <a:effectLst/>
                          <a:latin typeface="Cambria" panose="02040503050406030204" pitchFamily="18" charset="0"/>
                        </a:rPr>
                        <a:t>Шемаева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 Наталья Ивановна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Старший вожатый МОУ 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систематизацию</a:t>
                      </a:r>
                      <a:r>
                        <a:rPr lang="ru-RU" sz="105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оформление материалов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91" marR="35391" marT="491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 smtClean="0">
                          <a:effectLst/>
                          <a:latin typeface="Cambria" panose="02040503050406030204" pitchFamily="18" charset="0"/>
                        </a:rPr>
                        <a:t>Минюкова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 Галина Владимировна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</a:rPr>
                        <a:t>Учитель истории и обществознания МОУ 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r>
                        <a:rPr lang="ru-RU" sz="105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 сбор и систематизацию материалов, консультирование обучающихся и их родителей по проекту.</a:t>
                      </a:r>
                      <a:endParaRPr lang="ru-RU" sz="105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Зесенко</a:t>
                      </a: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Галина Юрьевна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Педагог-библиотекарь МОУ 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r>
                        <a:rPr lang="ru-RU" sz="105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 сбор и систематизацию материалов, консультирование обучающихся и их родителей по проекту.</a:t>
                      </a:r>
                      <a:endParaRPr lang="ru-RU" sz="105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Воробьева Александра Евгеньевна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русского языка и литературы МОУ «Хохловская СОШ»</a:t>
                      </a: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за систематизацию</a:t>
                      </a:r>
                      <a:r>
                        <a:rPr lang="ru-RU" sz="105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оформление материалов</a:t>
                      </a:r>
                      <a:endParaRPr lang="ru-RU" sz="105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88" marR="47188" marT="23594" marB="23594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18620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</a:rPr>
              <a:t>Контактные данные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Руководитель проекта – </a:t>
            </a:r>
            <a:r>
              <a:rPr lang="ru-RU" sz="1800" dirty="0" err="1" smtClean="0">
                <a:latin typeface="Cambria" panose="02040503050406030204" pitchFamily="18" charset="0"/>
              </a:rPr>
              <a:t>Шандура</a:t>
            </a:r>
            <a:r>
              <a:rPr lang="ru-RU" sz="1800" dirty="0" smtClean="0">
                <a:latin typeface="Cambria" panose="02040503050406030204" pitchFamily="18" charset="0"/>
              </a:rPr>
              <a:t> Людмила Федоровна, директор МОУ «Хохловская СОШ»</a:t>
            </a:r>
          </a:p>
          <a:p>
            <a:pPr marL="0" indent="0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Тел./факс - +7 (4722)29-26-25</a:t>
            </a: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E-mail – </a:t>
            </a:r>
            <a:r>
              <a:rPr lang="en-US" sz="1800" dirty="0" smtClean="0">
                <a:latin typeface="Cambria" panose="02040503050406030204" pitchFamily="18" charset="0"/>
                <a:hlinkClick r:id="rId3"/>
              </a:rPr>
              <a:t>chochlsoch@mail.ru</a:t>
            </a:r>
            <a:endParaRPr lang="en-US" sz="1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33434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8603" y="7987"/>
            <a:ext cx="92155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fld id="{6A21E5C2-0E88-4996-AC32-328AC26A3404}" type="slidenum">
              <a:rPr lang="ru-RU" altLang="ru-RU" b="1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35729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В 2020 году наша страша отмечает 75-ю годовщину Победы в Великой Отечественной войне. Победы, которая досталась нашей стране слишком дорогой ценой. Забыть об этом – преступление. К сожалению, с каждым годом остается все меньше и меньше живых свидетелей тех страшных событий. Ветераны уходят, остается только память, которую мы обязаны беречь и передавать следующим поколениям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63" y="3370742"/>
            <a:ext cx="3319249" cy="35050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53188"/>
            <a:ext cx="315912" cy="26828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1813BF88-4873-43EE-B1E6-183AA3540304}" type="slidenum">
              <a:rPr lang="ru-RU" altLang="ru-RU" smtClean="0">
                <a:solidFill>
                  <a:schemeClr val="bg1"/>
                </a:solidFill>
              </a:rPr>
              <a:pPr algn="ctr"/>
              <a:t>3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Проводимая работа по реализации патриотического воспитания в МОУ «Хохловская СОШ»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Ежегодные соревнования по спортивно-прикладному многоборью, посвященные  </a:t>
            </a:r>
            <a:r>
              <a:rPr lang="ru-RU" sz="1800" dirty="0" err="1" smtClean="0">
                <a:latin typeface="Cambria" pitchFamily="18" charset="0"/>
              </a:rPr>
              <a:t>памятииГероя</a:t>
            </a:r>
            <a:r>
              <a:rPr lang="ru-RU" sz="1800" dirty="0" smtClean="0">
                <a:latin typeface="Cambria" pitchFamily="18" charset="0"/>
              </a:rPr>
              <a:t> Советского Союза В.С. Адонкина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Ежегодные митинги ко Дню Победы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Ежегодное участие в акции «Бессмертный полк»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Регулярные встречи с ветеранами боевых действий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Уроки мужества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Ежегодные митинги ко Дню памяти Героя Советского Союза Адонкина В.С.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Регулярные поездки по местам боевой славы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Торжественные сборы, посвященные приему обучающихся в пионеры</a:t>
            </a:r>
          </a:p>
          <a:p>
            <a:pPr algn="just"/>
            <a:r>
              <a:rPr lang="ru-RU" sz="1800" dirty="0" smtClean="0">
                <a:latin typeface="Cambria" pitchFamily="18" charset="0"/>
              </a:rPr>
              <a:t>Работа отряда «Юный морской авиатор»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77000"/>
            <a:ext cx="315912" cy="265113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fld id="{A839256C-D084-4777-BEA8-C09654422DDB}" type="slidenum">
              <a:rPr lang="ru-RU" altLang="ru-RU" smtClean="0">
                <a:solidFill>
                  <a:schemeClr val="bg1"/>
                </a:solidFill>
              </a:rPr>
              <a:pPr/>
              <a:t>4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43213" y="1557338"/>
            <a:ext cx="38893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endParaRPr 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Мониторинг эффективности гражданско-патриотического воспитания в школе</a:t>
            </a:r>
          </a:p>
          <a:p>
            <a:pPr>
              <a:buNone/>
            </a:pPr>
            <a:r>
              <a:rPr lang="ru-RU" sz="1800" dirty="0" smtClean="0">
                <a:latin typeface="Cambria" pitchFamily="18" charset="0"/>
              </a:rPr>
              <a:t>Время проведения – сентябрь 2019 года</a:t>
            </a:r>
          </a:p>
          <a:p>
            <a:pPr>
              <a:buNone/>
            </a:pPr>
            <a:r>
              <a:rPr lang="ru-RU" sz="1800" dirty="0" smtClean="0">
                <a:latin typeface="Cambria" pitchFamily="18" charset="0"/>
              </a:rPr>
              <a:t>Количество респондентов – 94 обучающихся (1-11 классы)</a:t>
            </a:r>
          </a:p>
          <a:p>
            <a:pPr>
              <a:buNone/>
            </a:pPr>
            <a:r>
              <a:rPr lang="ru-RU" sz="1800" dirty="0" smtClean="0">
                <a:latin typeface="Cambria" pitchFamily="18" charset="0"/>
              </a:rPr>
              <a:t>Результаты мониторинга: </a:t>
            </a:r>
          </a:p>
          <a:p>
            <a:pPr>
              <a:buNone/>
            </a:pP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endParaRPr lang="ru-RU" sz="1800" dirty="0">
              <a:latin typeface="Cambria" pitchFamily="18" charset="0"/>
            </a:endParaRPr>
          </a:p>
          <a:p>
            <a:pPr>
              <a:buNone/>
            </a:pPr>
            <a:endParaRPr lang="ru-RU" sz="1600" dirty="0" smtClean="0">
              <a:latin typeface="Cambria" pitchFamily="18" charset="0"/>
            </a:endParaRPr>
          </a:p>
          <a:p>
            <a:pPr algn="ctr">
              <a:buNone/>
            </a:pP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30614559"/>
              </p:ext>
            </p:extLst>
          </p:nvPr>
        </p:nvGraphicFramePr>
        <p:xfrm>
          <a:off x="1427758" y="3429000"/>
          <a:ext cx="6720284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>
                <a:latin typeface="Cambria" panose="02040503050406030204" pitchFamily="18" charset="0"/>
              </a:rPr>
              <a:t>Цель и результат проекта</a:t>
            </a:r>
            <a:endParaRPr lang="ru-RU" sz="3000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fld id="{E6A58CF8-8707-45BE-BEA3-6C6CE8C08FC4}" type="slidenum">
              <a:rPr lang="ru-RU" altLang="ru-RU" b="1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468" name="Group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9853680"/>
              </p:ext>
            </p:extLst>
          </p:nvPr>
        </p:nvGraphicFramePr>
        <p:xfrm>
          <a:off x="277201" y="1026726"/>
          <a:ext cx="7942784" cy="5437076"/>
        </p:xfrm>
        <a:graphic>
          <a:graphicData uri="http://schemas.openxmlformats.org/drawingml/2006/table">
            <a:tbl>
              <a:tblPr/>
              <a:tblGrid>
                <a:gridCol w="1534071"/>
                <a:gridCol w="4896542"/>
                <a:gridCol w="836012"/>
                <a:gridCol w="676159"/>
              </a:tblGrid>
              <a:tr h="2156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Цель проекта: 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43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исследование истории семьи обучающегося;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изучение и освоение методов поисковой, научной и проектной деятельности;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научить обучающегося составлять генеалогическое дерево своей семьи;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развить умение систематизировать найденный материал;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анализ жизни семьи в период ВОВ;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повышение уровня знаний о ВОВ;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реализовать 100% вовлеченность обучающихся в проект;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привлечение родственников обучающихся к совместной работе;</a:t>
                      </a:r>
                    </a:p>
                    <a:p>
                      <a:pPr marL="72000" lvl="0" indent="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воспитание у подрастающего поколения чувства заботы, любви к родительскому дому, к своей малой родине, чувства патриотизма, уважения к историческому наследию, чувство гордости за свою родословную, осознавая себя в качестве посредника между прошлым и будущем.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Способ достижения цели: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создание генеалогического дерева семьи обучающегося;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создание семейного архива;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создание кратких биографических справок членов семьи обучающихся.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5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Результат проекта: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Результат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Базовое значение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100% уровень гражданско-патриотического воспитания среди обучающихся школы.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7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DA2BF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Требования к результату: 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Творческое оформление результатов (Издание книги,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оздание фильма, самостоятельно «от руки», самостоятельно с использованием приёмов декоративно-прикладного творчества)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Итоговая конференция (представление проектов)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Пользователи результата проекта: 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Обучающиеся, родители и  педагоги МОУ «Хохловская СОШ»</a:t>
                      </a: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50" marR="91450" marT="39403" marB="39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3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Cambria" panose="02040503050406030204" pitchFamily="18" charset="0"/>
              </a:rPr>
              <a:t>В результате реализации проекта у обучающихся МОУ «Хохловская СОШ» будут разработаны генеалогические древа их семей, а также создан и систематизирован краткий семейный архив.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Ожидаемые результаты </a:t>
            </a:r>
            <a:r>
              <a:rPr lang="ru-RU" sz="2000" dirty="0">
                <a:latin typeface="Cambria" pitchFamily="18" charset="0"/>
              </a:rPr>
              <a:t>м</a:t>
            </a:r>
            <a:r>
              <a:rPr lang="ru-RU" sz="2000" dirty="0" smtClean="0">
                <a:latin typeface="Cambria" pitchFamily="18" charset="0"/>
              </a:rPr>
              <a:t>ониторинга </a:t>
            </a:r>
            <a:r>
              <a:rPr lang="ru-RU" sz="2000" dirty="0">
                <a:latin typeface="Cambria" pitchFamily="18" charset="0"/>
              </a:rPr>
              <a:t>эффективности гражданско-патриотического воспитания в школе</a:t>
            </a:r>
          </a:p>
          <a:p>
            <a:endParaRPr lang="ru-RU" sz="20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564773657"/>
              </p:ext>
            </p:extLst>
          </p:nvPr>
        </p:nvGraphicFramePr>
        <p:xfrm>
          <a:off x="1288058" y="3298056"/>
          <a:ext cx="6720284" cy="3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015233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mbria" panose="02040503050406030204" pitchFamily="18" charset="0"/>
              </a:rPr>
              <a:t>Основные блоки работ проекта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3279211"/>
              </p:ext>
            </p:extLst>
          </p:nvPr>
        </p:nvGraphicFramePr>
        <p:xfrm>
          <a:off x="152400" y="1157255"/>
          <a:ext cx="8519864" cy="5526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815"/>
                <a:gridCol w="1456489"/>
                <a:gridCol w="2376264"/>
                <a:gridCol w="1055434"/>
                <a:gridCol w="898977"/>
                <a:gridCol w="1067535"/>
                <a:gridCol w="335183"/>
                <a:gridCol w="286435"/>
                <a:gridCol w="229148"/>
                <a:gridCol w="286435"/>
                <a:gridCol w="229149"/>
              </a:tblGrid>
              <a:tr h="2657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</a:rPr>
                        <a:t>Наименование работ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</a:rPr>
                        <a:t>Длительность, дней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</a:rPr>
                        <a:t>Дата начала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mbria" panose="02040503050406030204" pitchFamily="18" charset="0"/>
                        </a:rPr>
                        <a:t>Дата окончания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01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02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03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04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Cambria" panose="02040503050406030204" pitchFamily="18" charset="0"/>
                        </a:rPr>
                        <a:t>05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этап. 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Определение целей и задач проекта.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Проведение общешкольного родительского собрания с участием обучающихся с целью ознакомления с проектом.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20.01.2020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1567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Выбор методов исследования (способов достижения целей и задач проекта). 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Участникам проекта предлагаются несколько методов исследования на выбор. В данном проекте целесообразно использовать следующие методы исследования: конспектирование, интервьюирование, анализ и синтез, обобщение, классификация. </a:t>
                      </a:r>
                      <a:endParaRPr lang="ru-RU" sz="100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21.01.2020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31.01.2020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2041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материала. 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данном этапе обучающиеся вместе с родителями собирают материалы по отцовской и материнской линии, предусмотрены разбор домашних фотоархивов, опрос старожилов поселения, посещение государственных архивов, библиотек, музеев с целью получения исторической справки о времени, в котором жили представители рода. Также возможно посещение и интервьюирование ветеранов ВОВ (по согласованию).</a:t>
                      </a:r>
                      <a:endParaRPr lang="ru-RU" sz="1000" dirty="0" smtClean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01.02.2020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29.02.2020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03256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0676111"/>
              </p:ext>
            </p:extLst>
          </p:nvPr>
        </p:nvGraphicFramePr>
        <p:xfrm>
          <a:off x="296400" y="548680"/>
          <a:ext cx="8519863" cy="526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84"/>
                <a:gridCol w="1815346"/>
                <a:gridCol w="2713018"/>
                <a:gridCol w="845946"/>
                <a:gridCol w="793074"/>
                <a:gridCol w="815656"/>
                <a:gridCol w="309349"/>
                <a:gridCol w="264358"/>
                <a:gridCol w="211487"/>
                <a:gridCol w="264358"/>
                <a:gridCol w="211487"/>
              </a:tblGrid>
              <a:tr h="2378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Наименование работ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работ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Длительность, дней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Дата начала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Дата окончания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2020 год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01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02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03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Cambria" panose="02040503050406030204" pitchFamily="18" charset="0"/>
                        </a:rPr>
                        <a:t>04</a:t>
                      </a:r>
                      <a:endParaRPr lang="ru-RU" sz="1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Cambria" panose="02040503050406030204" pitchFamily="18" charset="0"/>
                        </a:rPr>
                        <a:t>05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Обработка и систематизация собранного материала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Приведение полученных материалов в единую учетную систему, распределение в соответствии со временем, конкретной персоной.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01.03.2020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15.03.2020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родословных связей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Составление рабочей схемы рода в соответствии с систематизированным материалом, правками членов семьи. Объединение рабочих схем в единое генеалогическое древо.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16.03.2020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30.03.2020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жизни семьи</a:t>
                      </a:r>
                      <a:r>
                        <a:rPr lang="ru-RU" sz="1000" baseline="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период ВОВ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Выявление членов семей, живших в период предвоенного, военного и послевоенного времени, участвовавших в Великой Отечественной войне.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01.04.2020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05.04.2020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оформление результатов работы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Издание книги.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Создание фильма.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Самостоятельно «от руки».</a:t>
                      </a:r>
                    </a:p>
                    <a:p>
                      <a:pPr lvl="0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Самостоятельно с использованием приёмов декоративно-прикладного творчества.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Иные решения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06.04.2020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30.04.2020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</a:tr>
              <a:tr h="538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конференция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работы данной проектной деятельности обучающихся по составлению  своей родословной. Получение общественно значимой оценки результатов своего труда. Изучение опыта работы, значимого для продолжения работы по теме исследования и участия в конкурсе исследовательских работ учащихся.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04.05.2020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06.05.2020</a:t>
                      </a: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461" marR="90461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08" marR="35808" marT="43346" marB="43346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789386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Проект\2) Текстуры и паттерны (25 примеров)\Геометр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</a:rPr>
              <a:t>Бюджет проекта</a:t>
            </a:r>
            <a:endParaRPr lang="ru-RU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03383"/>
              </p:ext>
            </p:extLst>
          </p:nvPr>
        </p:nvGraphicFramePr>
        <p:xfrm>
          <a:off x="755576" y="1484781"/>
          <a:ext cx="7704857" cy="4845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2303225"/>
                <a:gridCol w="742395"/>
                <a:gridCol w="912945"/>
                <a:gridCol w="742395"/>
                <a:gridCol w="662136"/>
                <a:gridCol w="662136"/>
                <a:gridCol w="591910"/>
                <a:gridCol w="511651"/>
              </a:tblGrid>
              <a:tr h="4428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Наименование работ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Бюджет проекта, </a:t>
                      </a:r>
                      <a:br>
                        <a:rPr lang="ru-RU" sz="100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Бюджетные источники, тыс.руб.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Внебюджетные источники, тыс.руб.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7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Федеральный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областной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местный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25834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средства хоз. субъекта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49" marR="48949" marT="679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заемные средства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49" marR="48949" marT="679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прочие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49" marR="48949" marT="6798" marB="0"/>
                </a:tc>
              </a:tr>
              <a:tr h="442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Организационные мероприятия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630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2.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Организация и проведение обучающих семинаров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255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Разработка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</a:rPr>
                        <a:t>проекта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629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4.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</a:rPr>
                        <a:t>Сбор материалов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273" marB="3127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629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5.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Подготовка и </a:t>
                      </a: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</a:rPr>
                        <a:t>оформление</a:t>
                      </a:r>
                      <a:r>
                        <a:rPr lang="ru-RU" sz="1000" baseline="0" dirty="0" smtClean="0">
                          <a:effectLst/>
                          <a:latin typeface="Cambria" panose="02040503050406030204" pitchFamily="18" charset="0"/>
                        </a:rPr>
                        <a:t> проектов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273" marB="3127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442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6.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Cambria" panose="02040503050406030204" pitchFamily="18" charset="0"/>
                        </a:rPr>
                        <a:t>Итоговая конференция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798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  <a:tr h="61474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Всего: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5" marR="65265" marT="31726" marB="317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34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634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34" marR="51215" marT="31726" marB="31726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70766-EAB3-4BBD-8192-4BB1810D49A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182352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27025</TotalTime>
  <Words>1123</Words>
  <Application>Microsoft Office PowerPoint</Application>
  <PresentationFormat>Экран (4:3)</PresentationFormat>
  <Paragraphs>289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Всероссийский конкурс волонтерских инициатив «Доброволец России – 2020 » номинация «Уверенные в будущем» Проект «Великая Отечественная война в истории моей семьи» </vt:lpstr>
      <vt:lpstr> </vt:lpstr>
      <vt:lpstr>Слайд 3</vt:lpstr>
      <vt:lpstr>Слайд 4</vt:lpstr>
      <vt:lpstr>Цель и результат проекта</vt:lpstr>
      <vt:lpstr>Слайд 6</vt:lpstr>
      <vt:lpstr>Основные блоки работ проекта</vt:lpstr>
      <vt:lpstr>Слайд 8</vt:lpstr>
      <vt:lpstr>Бюджет проекта</vt:lpstr>
      <vt:lpstr>Формы участия области в реализации проекта</vt:lpstr>
      <vt:lpstr>Команда проекта</vt:lpstr>
      <vt:lpstr>Контактные данные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user</cp:lastModifiedBy>
  <cp:revision>1001</cp:revision>
  <cp:lastPrinted>2013-01-24T11:51:16Z</cp:lastPrinted>
  <dcterms:created xsi:type="dcterms:W3CDTF">2010-02-20T13:06:54Z</dcterms:created>
  <dcterms:modified xsi:type="dcterms:W3CDTF">2020-04-30T15:25:00Z</dcterms:modified>
</cp:coreProperties>
</file>