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Дихнова\Мои документы\Загрузки\Фон зеленый с домиком 1 слайд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8274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4348" y="1285860"/>
            <a:ext cx="807249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Проект 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«Создание клуба 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молодая семья»</a:t>
            </a: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628" y="4786322"/>
            <a:ext cx="3929090" cy="1571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Автор проекта: </a:t>
            </a:r>
          </a:p>
          <a:p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Дихнова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Олеся Леонидовна –специалист по работе с молодёжью ОГБУ «ЦМИ»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1"/>
            <a:ext cx="9358346" cy="704628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214290"/>
            <a:ext cx="80010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Способ достижения цели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14282" y="1071547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Методы реализации проекта: Работа по организации Проекта начинается с формирования банка данных молодых семей (возраст одного из супругов не превышает 35 лет; брак не превышает 5 лет), информирование о создании Клуба и приглашения для вступления. Дальнейшая реализация проекта предполагается путем сбора актива молодых семей на базе МКУ «ЦМИ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Ровеньского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района» 1-2 раза в месяц для участия в следующих мероприятиях: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- беседы и консультации с юристами, врачами, психологами и другими специалистами по вопросам помощи молодым семьям в обществе;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досуговые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и тематические мероприятия;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- обучающие семинары, тренинги;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- «кружки консультации»;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-  спортивные мероприятия.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60" y="-1"/>
            <a:ext cx="9126140" cy="687144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357298"/>
            <a:ext cx="800105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ea typeface="Times New Roman" pitchFamily="18" charset="0"/>
              </a:rPr>
              <a:t>- </a:t>
            </a:r>
            <a:r>
              <a:rPr lang="ru-RU" sz="2400" dirty="0" smtClean="0">
                <a:ea typeface="Times New Roman" pitchFamily="18" charset="0"/>
              </a:rPr>
              <a:t>Управление культуры, туризма, спорта и </a:t>
            </a:r>
            <a:r>
              <a:rPr lang="ru-RU" sz="2400" dirty="0" smtClean="0">
                <a:ea typeface="Times New Roman" pitchFamily="18" charset="0"/>
              </a:rPr>
              <a:t>молодёжной политики; - управление образования администрации </a:t>
            </a:r>
            <a:r>
              <a:rPr lang="ru-RU" sz="2400" dirty="0" err="1" smtClean="0">
                <a:ea typeface="Times New Roman" pitchFamily="18" charset="0"/>
              </a:rPr>
              <a:t>Ровеньского</a:t>
            </a:r>
            <a:r>
              <a:rPr lang="ru-RU" sz="2400" dirty="0" smtClean="0">
                <a:ea typeface="Times New Roman" pitchFamily="18" charset="0"/>
              </a:rPr>
              <a:t> района; - Отдел молодёжной политики; - Отдел физической культуры и спорта;- МБУ СОСС ЗН «Комплексный центр социального обслуживания населения </a:t>
            </a:r>
            <a:r>
              <a:rPr lang="ru-RU" sz="2400" dirty="0" err="1" smtClean="0">
                <a:ea typeface="Times New Roman" pitchFamily="18" charset="0"/>
              </a:rPr>
              <a:t>Ровеньского</a:t>
            </a:r>
            <a:r>
              <a:rPr lang="ru-RU" sz="2400" dirty="0" smtClean="0">
                <a:ea typeface="Times New Roman" pitchFamily="18" charset="0"/>
              </a:rPr>
              <a:t> района»; ОГБУЗ «</a:t>
            </a:r>
            <a:r>
              <a:rPr lang="ru-RU" sz="2400" dirty="0" err="1" smtClean="0">
                <a:ea typeface="Times New Roman" pitchFamily="18" charset="0"/>
              </a:rPr>
              <a:t>Ровеньская</a:t>
            </a:r>
            <a:r>
              <a:rPr lang="ru-RU" sz="2400" dirty="0" smtClean="0">
                <a:ea typeface="Times New Roman" pitchFamily="18" charset="0"/>
              </a:rPr>
              <a:t> ЦРБ».</a:t>
            </a:r>
            <a:r>
              <a:rPr lang="ru-RU" sz="2400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428604"/>
            <a:ext cx="682007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Партнёры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894"/>
            <a:ext cx="9144000" cy="688489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571480"/>
            <a:ext cx="821537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Ожидаемый результат</a:t>
            </a:r>
          </a:p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реализации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928800"/>
          <a:ext cx="8643998" cy="4357718"/>
        </p:xfrm>
        <a:graphic>
          <a:graphicData uri="http://schemas.openxmlformats.org/drawingml/2006/table">
            <a:tbl>
              <a:tblPr/>
              <a:tblGrid>
                <a:gridCol w="583828"/>
                <a:gridCol w="8060170"/>
              </a:tblGrid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Arial Unicode MS"/>
                        </a:rPr>
                        <a:t>№</a:t>
                      </a:r>
                      <a:endParaRPr lang="ru-RU" sz="1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Требования к результату проекта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 err="1">
                          <a:latin typeface="Times New Roman"/>
                          <a:ea typeface="Times New Roman"/>
                        </a:rPr>
                        <a:t>Количестенные</a:t>
                      </a:r>
                      <a:r>
                        <a:rPr lang="ru-RU" sz="2000" i="1" dirty="0">
                          <a:latin typeface="Times New Roman"/>
                          <a:ea typeface="Times New Roman"/>
                        </a:rPr>
                        <a:t> показатели: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1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1. Уменьшение доли разводов среди молодых семей; 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8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2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2. Увеличение информированности молодых семей о воспитании детей;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3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3. Уменьшение случаев насилия, недопонимания внутри семьи;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…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i="1" dirty="0">
                          <a:latin typeface="Times New Roman"/>
                          <a:ea typeface="Arial Unicode MS"/>
                        </a:rPr>
                        <a:t>Качественные показатели: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8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1.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Молодые семьи более информированы о преодолении конфликтов внутри семьи;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2.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Молодая семья лучше ориентируется в окружающем обществе;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3.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Улучшается качество воспитания детей;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Arial Unicode MS"/>
                        </a:rPr>
                        <a:t>4.</a:t>
                      </a:r>
                      <a:endParaRPr lang="ru-RU" sz="100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Качественно улучшается статус молодой семьи в районе</a:t>
                      </a:r>
                      <a:endParaRPr lang="ru-RU" sz="2000" dirty="0">
                        <a:latin typeface="Arial"/>
                        <a:ea typeface="Arial Unicode MS"/>
                      </a:endParaRPr>
                    </a:p>
                  </a:txBody>
                  <a:tcPr marL="67009" marR="67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8"/>
            <a:ext cx="9126141" cy="68714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357166"/>
            <a:ext cx="862923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Календарный план реализации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142985"/>
          <a:ext cx="8143932" cy="5662617"/>
        </p:xfrm>
        <a:graphic>
          <a:graphicData uri="http://schemas.openxmlformats.org/drawingml/2006/table">
            <a:tbl>
              <a:tblPr/>
              <a:tblGrid>
                <a:gridCol w="663750"/>
                <a:gridCol w="2697878"/>
                <a:gridCol w="2030830"/>
                <a:gridCol w="2751474"/>
              </a:tblGrid>
              <a:tr h="7858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Arial Unicode MS"/>
                        </a:rPr>
                        <a:t>№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Мероприятие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Сроки начала и окончания (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</a:rPr>
                        <a:t>дд.мм.гг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)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Количественные показатели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108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1.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Формирование банка данных молодых семей</a:t>
                      </a: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с 1.05.2021г. -15.05.2021г.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Сформирован Банк данных молодых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1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2.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Информирование и привлечение молодых семей в деятельность клуба</a:t>
                      </a: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>
                          <a:latin typeface="Times New Roman"/>
                          <a:ea typeface="Times New Roman"/>
                        </a:rPr>
                        <a:t>15.05.2021г. -1.06.2021г.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Привлечение в деятельность клуба не менее 10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1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3.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Конкурс семейного творчества «Семейные увлечения» (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онлайн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>
                          <a:latin typeface="Times New Roman"/>
                          <a:ea typeface="Times New Roman"/>
                        </a:rPr>
                        <a:t>с 1.05.2021г. -15.05.2021г.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Проведение конкурса с участием не менее 5-8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1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4.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Конкурсно-развлекательная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программа ко Дню защиты детей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1.06.2021г.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Проведение конкурса с участием не менее 5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1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5.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Спортиный квест «Семейный катафот»</a:t>
                      </a: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>
                          <a:latin typeface="Times New Roman"/>
                          <a:ea typeface="Times New Roman"/>
                        </a:rPr>
                        <a:t>с 1.07.2021г. -7.07.2021г.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Проведение семейного </a:t>
                      </a:r>
                      <a:r>
                        <a:rPr lang="ru-RU" sz="1600" cap="small" dirty="0" err="1">
                          <a:latin typeface="Times New Roman"/>
                          <a:ea typeface="Times New Roman"/>
                        </a:rPr>
                        <a:t>квеста</a:t>
                      </a: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 с участием не менее 5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1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6.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Спортивная эстафета «Папа, мама, я – спортивная семья!»</a:t>
                      </a: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>
                          <a:latin typeface="Times New Roman"/>
                          <a:ea typeface="Times New Roman"/>
                        </a:rPr>
                        <a:t>с 01.08.2021г. по 10.08.2021г.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Проведение спортивной эстафеты с участие не менее 4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162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7.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Интеллектуальная игра «Делу время – потехе час»</a:t>
                      </a: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с 15.09.2021г. по 20.09.2021г.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Проведение </a:t>
                      </a:r>
                      <a:r>
                        <a:rPr lang="ru-RU" sz="1600" cap="small" dirty="0" smtClean="0">
                          <a:latin typeface="Times New Roman"/>
                          <a:ea typeface="Times New Roman"/>
                        </a:rPr>
                        <a:t>интеллектуальной </a:t>
                      </a:r>
                      <a:r>
                        <a:rPr lang="ru-RU" sz="1600" cap="small" dirty="0">
                          <a:latin typeface="Times New Roman"/>
                          <a:ea typeface="Times New Roman"/>
                        </a:rPr>
                        <a:t>игры с участием не менее 5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7"/>
            <a:ext cx="9144000" cy="6884894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727720"/>
          <a:ext cx="8501123" cy="5630238"/>
        </p:xfrm>
        <a:graphic>
          <a:graphicData uri="http://schemas.openxmlformats.org/drawingml/2006/table">
            <a:tbl>
              <a:tblPr/>
              <a:tblGrid>
                <a:gridCol w="692862"/>
                <a:gridCol w="2816207"/>
                <a:gridCol w="2119902"/>
                <a:gridCol w="2872152"/>
              </a:tblGrid>
              <a:tr h="788447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8.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>
                          <a:latin typeface="Times New Roman"/>
                          <a:ea typeface="Times New Roman"/>
                        </a:rPr>
                        <a:t>Тренинг «Искусство общаться –искусство жить в семье!»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с 1.10.2021г. -15.10.2021г.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Проведение тренинга с участием не менее 5 семей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62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9.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>
                          <a:latin typeface="Times New Roman"/>
                          <a:ea typeface="Times New Roman"/>
                        </a:rPr>
                        <a:t>Семейный заплыв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с 15.11.2021г. – по 30.11.2021г.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Проведение спортивного мероприятия с участием не менее 5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62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10.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>
                          <a:latin typeface="Times New Roman"/>
                          <a:ea typeface="Times New Roman"/>
                        </a:rPr>
                        <a:t>Мастер-класс по изготовлению новогодней игрушки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с 20.12.2021г. – по 30.12.2021г.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Проведение мастер-класса с участием не менее 5 мам со своими детьми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447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11.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Тур выходного дня на коньках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с 5.01.2022г. – по 15.01.2022г.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Проведения тура выходного дня с участием не менее 3-4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1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12.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>
                          <a:latin typeface="Times New Roman"/>
                          <a:ea typeface="Times New Roman"/>
                        </a:rPr>
                        <a:t>Круглый стол на тему: «Что нам стоит дом построить…»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с 15.02.2022г. -28.02.2022г.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Проведение консультации по жилищным вопросам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26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13.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>
                          <a:latin typeface="Times New Roman"/>
                          <a:ea typeface="Times New Roman"/>
                        </a:rPr>
                        <a:t>Мастер-класс по изготовлению поздравительной открытки для мамы к 8 марта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с 01.03.2022г. -7.03.2022г.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Проведение мастер-класса </a:t>
                      </a:r>
                      <a:endParaRPr lang="ru-RU" sz="160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smtClean="0">
                          <a:latin typeface="Times New Roman"/>
                          <a:ea typeface="Times New Roman"/>
                        </a:rPr>
                        <a:t>с участием не менее 5 детей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41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Arial"/>
                          <a:ea typeface="Arial Unicode MS"/>
                        </a:rPr>
                        <a:t>14.</a:t>
                      </a:r>
                      <a:endParaRPr lang="ru-RU" sz="1600" dirty="0">
                        <a:latin typeface="Arial"/>
                        <a:ea typeface="Arial Unicode MS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>
                          <a:latin typeface="Times New Roman"/>
                          <a:ea typeface="Times New Roman"/>
                        </a:rPr>
                        <a:t>Тренинг «Конфликты отцов и детей»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 smtClean="0">
                          <a:latin typeface="Times New Roman"/>
                          <a:ea typeface="Times New Roman"/>
                        </a:rPr>
                        <a:t>с 01.04.202г. -15.04.2022г.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cap="small" dirty="0" smtClean="0">
                          <a:latin typeface="Times New Roman"/>
                          <a:ea typeface="Times New Roman"/>
                        </a:rPr>
                        <a:t>Проведение тренинга с участием не менее 5 семей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6704" marR="66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9"/>
            <a:ext cx="9144000" cy="688489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61555" y="428604"/>
            <a:ext cx="51244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Смета расходов: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285861"/>
          <a:ext cx="8143931" cy="3799300"/>
        </p:xfrm>
        <a:graphic>
          <a:graphicData uri="http://schemas.openxmlformats.org/drawingml/2006/table">
            <a:tbl>
              <a:tblPr/>
              <a:tblGrid>
                <a:gridCol w="560076"/>
                <a:gridCol w="1796395"/>
                <a:gridCol w="1435456"/>
                <a:gridCol w="823936"/>
                <a:gridCol w="855464"/>
                <a:gridCol w="1064561"/>
                <a:gridCol w="1608043"/>
              </a:tblGrid>
              <a:tr h="889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Ед. измерения</a:t>
                      </a:r>
                      <a:br>
                        <a:rPr lang="ru-RU" sz="1800" b="1" dirty="0">
                          <a:latin typeface="Times New Roman"/>
                          <a:ea typeface="Times New Roman"/>
                        </a:rPr>
                      </a:b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Кол-во</a:t>
                      </a:r>
                      <a:br>
                        <a:rPr lang="ru-RU" sz="1800" b="1">
                          <a:latin typeface="Times New Roman"/>
                          <a:ea typeface="Times New Roman"/>
                        </a:rPr>
                      </a:b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Цена руб.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Сумма</a:t>
                      </a:r>
                      <a:br>
                        <a:rPr lang="ru-RU" sz="1800" b="1">
                          <a:latin typeface="Times New Roman"/>
                          <a:ea typeface="Times New Roman"/>
                        </a:rPr>
                      </a:br>
                      <a:r>
                        <a:rPr lang="ru-RU" sz="1800" b="1">
                          <a:latin typeface="Times New Roman"/>
                          <a:ea typeface="Times New Roman"/>
                        </a:rPr>
                        <a:t> руб.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Источник финансирования*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cap="small">
                          <a:latin typeface="Times New Roman"/>
                          <a:ea typeface="Arial Unicode MS"/>
                        </a:rPr>
                        <a:t>1.</a:t>
                      </a: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Роллап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шт.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5000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5000 руб.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За счёт средств гранта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cap="small">
                          <a:latin typeface="Times New Roman"/>
                          <a:ea typeface="Arial Unicode MS"/>
                        </a:rPr>
                        <a:t>2.</a:t>
                      </a: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Футболка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шт.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5000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За счёт средств гранта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cap="small">
                          <a:latin typeface="Times New Roman"/>
                          <a:ea typeface="Arial Unicode MS"/>
                        </a:rPr>
                        <a:t>3.</a:t>
                      </a: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Бейсболка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шт.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400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4000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За счёт средств гранта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cap="small">
                          <a:latin typeface="Times New Roman"/>
                          <a:ea typeface="Arial Unicode MS"/>
                        </a:rPr>
                        <a:t>4.</a:t>
                      </a: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Плащёвка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шт.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5000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За счёт средств гранта</a:t>
                      </a: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Arial Unicode MS"/>
                        </a:rPr>
                        <a:t>Итого:</a:t>
                      </a: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Arial Unicode MS"/>
                        </a:rPr>
                        <a:t>19000</a:t>
                      </a:r>
                      <a:endParaRPr lang="ru-RU" sz="180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112" marR="671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Дихнова\Мои документы\Загрузки\Фон клуб 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20118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500042"/>
            <a:ext cx="62151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Команда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28596" y="1357298"/>
            <a:ext cx="8429684" cy="4102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Тыркалова</a:t>
            </a: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Жанна </a:t>
            </a:r>
            <a:r>
              <a:rPr kumimoji="0" lang="ru-RU" altLang="zh-CN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Теймуразовна</a:t>
            </a: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- директор МКУ «ЦМИ </a:t>
            </a:r>
            <a:r>
              <a:rPr kumimoji="0" lang="ru-RU" altLang="zh-CN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Ровеньского</a:t>
            </a: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района»;</a:t>
            </a:r>
            <a:endParaRPr kumimoji="0" lang="ru-RU" altLang="zh-CN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Бурлуцкая</a:t>
            </a: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Инна Сергеевна – психолог МБУ СОСС ЗН «Комплексный центр социального обслуживания населения </a:t>
            </a:r>
            <a:r>
              <a:rPr kumimoji="0" lang="ru-RU" altLang="zh-CN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Ровеньского</a:t>
            </a: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района»; </a:t>
            </a:r>
            <a:endParaRPr kumimoji="0" lang="ru-RU" altLang="zh-CN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Несвит</a:t>
            </a: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Никита Игоревич – методист по работе с молодёжью МКУ «ЦМИ </a:t>
            </a:r>
            <a:r>
              <a:rPr kumimoji="0" lang="ru-RU" altLang="zh-CN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Ровеньского</a:t>
            </a: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района»;</a:t>
            </a:r>
            <a:endParaRPr kumimoji="0" lang="ru-RU" altLang="zh-CN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Шилова Юлия Александровна – главный специалист отдела молодёжной политики.</a:t>
            </a:r>
            <a:endParaRPr kumimoji="0" lang="ru-RU" altLang="zh-CN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60" y="-1"/>
            <a:ext cx="9126140" cy="687144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357290" y="500043"/>
            <a:ext cx="676417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Сроки реализации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357298"/>
          <a:ext cx="8358246" cy="1645920"/>
        </p:xfrm>
        <a:graphic>
          <a:graphicData uri="http://schemas.openxmlformats.org/drawingml/2006/table">
            <a:tbl>
              <a:tblPr/>
              <a:tblGrid>
                <a:gridCol w="4951701"/>
                <a:gridCol w="3406545"/>
              </a:tblGrid>
              <a:tr h="15716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Arial Unicode MS"/>
                        </a:rPr>
                        <a:t>Продолжительность проекта (в месяцах)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 smtClean="0">
                        <a:latin typeface="Arial"/>
                        <a:ea typeface="Arial Unicode M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Начало реализации проекта (день, месяц, год)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Окончание реализации проекта (день, месяц, год)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7525" marR="6752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Unicode MS"/>
                        </a:rPr>
                        <a:t>12 </a:t>
                      </a:r>
                      <a:r>
                        <a:rPr lang="ru-RU" sz="1800" dirty="0" smtClean="0">
                          <a:latin typeface="Times New Roman"/>
                          <a:ea typeface="Arial Unicode MS"/>
                        </a:rPr>
                        <a:t>месяцев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Arial Unicode M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Unicode MS"/>
                        </a:rPr>
                        <a:t>01.05.2021г</a:t>
                      </a:r>
                      <a:r>
                        <a:rPr lang="ru-RU" sz="1800" dirty="0" smtClean="0">
                          <a:latin typeface="Times New Roman"/>
                          <a:ea typeface="Arial Unicode MS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latin typeface="Arial"/>
                        <a:ea typeface="Arial Unicode M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Unicode MS"/>
                        </a:rPr>
                        <a:t>01.05.2022г.</a:t>
                      </a: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525" marR="67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00034" y="3643313"/>
          <a:ext cx="8215370" cy="1785951"/>
        </p:xfrm>
        <a:graphic>
          <a:graphicData uri="http://schemas.openxmlformats.org/drawingml/2006/table">
            <a:tbl>
              <a:tblPr/>
              <a:tblGrid>
                <a:gridCol w="4867056"/>
                <a:gridCol w="3348314"/>
              </a:tblGrid>
              <a:tr h="5953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</a:rPr>
                        <a:t>Полная стоимость проекта (в рублях</a:t>
                      </a: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525" marR="6752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</a:rPr>
                        <a:t>19000 </a:t>
                      </a: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525" marR="67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</a:rPr>
                        <a:t>Имеющаяся сумма (в рублях)</a:t>
                      </a: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525" marR="6752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2181860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</a:rPr>
                        <a:t>0</a:t>
                      </a: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525" marR="67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</a:rPr>
                        <a:t>Запрашиваемая сумма (в рублях</a:t>
                      </a:r>
                      <a:r>
                        <a:rPr lang="ru-RU" sz="1800" dirty="0">
                          <a:latin typeface="Times New Roman"/>
                          <a:ea typeface="Arial Unicode MS"/>
                        </a:rPr>
                        <a:t>)</a:t>
                      </a: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525" marR="6752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Arial Unicode MS"/>
                        </a:rPr>
                        <a:t>19000</a:t>
                      </a:r>
                      <a:endParaRPr lang="ru-RU" sz="1800" dirty="0">
                        <a:latin typeface="Arial"/>
                        <a:ea typeface="Arial Unicode MS"/>
                      </a:endParaRPr>
                    </a:p>
                  </a:txBody>
                  <a:tcPr marL="67525" marR="67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25" y="0"/>
            <a:ext cx="9251125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5" y="428604"/>
            <a:ext cx="671517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Аннотация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285860"/>
            <a:ext cx="7929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Данный проект разработан в соответствии с Концепцией государственной семейной политики в Российской Федерации до 2025 года с целью поддержки и укрепления института молодой семьи на территории </a:t>
            </a:r>
            <a:r>
              <a:rPr lang="ru-RU" sz="2800" dirty="0" err="1" smtClean="0"/>
              <a:t>Ровеньского</a:t>
            </a:r>
            <a:r>
              <a:rPr lang="ru-RU" sz="2800" dirty="0" smtClean="0"/>
              <a:t> района.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8"/>
            <a:ext cx="9126140" cy="687144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00101" y="357166"/>
            <a:ext cx="764386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Актуальность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214422"/>
            <a:ext cx="82153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	Роль </a:t>
            </a:r>
            <a:r>
              <a:rPr lang="ru-RU" sz="2000" dirty="0" smtClean="0"/>
              <a:t>молодой семьи в обществе, несравнима ни с какими социальными институтами в связи с тем, что именно в ней формируется и развивается личность человека, происходит овладение им социальными ролями. Семья – это первый воспитательный институт, в котором закладываются основы нравственности, формируется  индивидуальные качества личности и развивается характер. По данным статистики, самые частые разводы приходятся на первые 3-5 лет совместной жизни. Зачастую это обусловлено трансформацией современного мира, переходом от традиционной семейной модели к новой. В </a:t>
            </a:r>
            <a:r>
              <a:rPr lang="ru-RU" sz="2000" dirty="0" err="1" smtClean="0"/>
              <a:t>Ровеньском</a:t>
            </a:r>
            <a:r>
              <a:rPr lang="ru-RU" sz="2000" dirty="0" smtClean="0"/>
              <a:t> районе большое количество молодых семей. Зачастую молодая семья не в силах противостоять негативному влиянию общества, мало информирована о реальности бытовой жизни. Первые годы семейной жизни – это исток семьи, который непосредственно влияет на будущее государства в целом. Именно поэтому ей необходима поддержка и защита на пути становления. 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44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71538" y="571480"/>
            <a:ext cx="700092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Описание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71472" y="1357298"/>
            <a:ext cx="814393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Проект «Создание клуба «Молодая семья» направлен на формирование положительного микроклимата в семьях в первые годы совместной жизни. Согласно статистике, именно в первые трёх пяти лет супружеской жизни совершается большее количество разводов и конфликтов. Проект предполагает разностороннюю поддержку института семьи: популяризацию регистрации семейных отношений среди молодежи, психолого-консультативную поддержку молодым супругам, создание условий для творческой самореализации, а так же искоренение одиночества и депрессии у молодых мам, через расширение среды общения между женщинами и семьями в целом, связанных едиными темами, беседами, проблемами и радостными моментами в жизни каждой семьи. В ходе реализации проекта планируется создание комфортного пространства для взаимодействия молодых супругов, как между собой, так и друг с другом.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9"/>
            <a:ext cx="9144000" cy="688489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1071546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В настоящее время в </a:t>
            </a:r>
            <a:r>
              <a:rPr lang="ru-RU" sz="2000" dirty="0" err="1" smtClean="0"/>
              <a:t>Ровеньском</a:t>
            </a:r>
            <a:r>
              <a:rPr lang="ru-RU" sz="2000" dirty="0" smtClean="0"/>
              <a:t> районе не достаточно организаций, занимающиеся проблемами семьи. В МКУ «ЦМИ </a:t>
            </a:r>
            <a:r>
              <a:rPr lang="ru-RU" sz="2000" dirty="0" err="1" smtClean="0"/>
              <a:t>Ровеньского</a:t>
            </a:r>
            <a:r>
              <a:rPr lang="ru-RU" sz="2000" dirty="0" smtClean="0"/>
              <a:t> района» организуются мероприятия с семьями, но в основном данная работа ведется с детьми, а семья как ячейка общества отходит на второй план. В п.Ровеньки с каждым годом увеличивается число неполных семей, где детей воспитывает одна мать в связи с работой отца вахтовым методом. Большинству молодых семей не хватает знаний, умений и навыков в организации семейного уклада и досуга. В связи с этим встает вопрос о необходимости создания условий для взаимодействия и самовыражения членов семьи, возможности общения молодых семей друг с другом, организация досуга и поиск решений проблем семей. Клуб «Молодая семья» должен стать средой не только для общения, воспитания, но и местом организации досуга, базой для организации проведения мероприятий по работе с семьей, детьми и молодежью.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7"/>
            <a:ext cx="9126141" cy="687144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5" y="571480"/>
            <a:ext cx="778674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Основные целевые группы: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571613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Молодые семьи </a:t>
            </a:r>
            <a:r>
              <a:rPr lang="ru-RU" sz="2400" dirty="0" err="1" smtClean="0"/>
              <a:t>Ровеньского</a:t>
            </a:r>
            <a:r>
              <a:rPr lang="ru-RU" sz="2400" dirty="0" smtClean="0"/>
              <a:t> района возрасте от 18 до 35 </a:t>
            </a:r>
            <a:r>
              <a:rPr lang="ru-RU" sz="2400" dirty="0" smtClean="0"/>
              <a:t>лет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Дихнова\Мои документы\Загрузки\Фон  белый с солнечко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448"/>
            <a:ext cx="9126140" cy="68714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61554" y="285729"/>
            <a:ext cx="52822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Цель проекта: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14282" y="1071546"/>
            <a:ext cx="85725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Поддержка молодых семей, укрепление и пропаганда базовых культурных ценностей, здорового образа жизни.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Задачи проекта: </a:t>
            </a:r>
            <a:endParaRPr kumimoji="0" lang="ru-RU" sz="200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Организация семейного досуга;</a:t>
            </a:r>
            <a:endParaRPr lang="ru-RU" sz="2000" dirty="0" smtClean="0"/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2) Формирование активной жизненной позиции;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3) Изучение потребностей и интересов молодых семей с целью корректировки форм занятий;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4) Расширение знаний членов клуба о их возможностях самореализации на территории </a:t>
            </a:r>
            <a:r>
              <a:rPr lang="ru-RU" sz="2000" dirty="0" smtClean="0"/>
              <a:t>поселка</a:t>
            </a:r>
            <a:r>
              <a:rPr lang="ru-RU" sz="2000" dirty="0" smtClean="0"/>
              <a:t>; </a:t>
            </a:r>
          </a:p>
          <a:p>
            <a:pPr algn="just"/>
            <a:r>
              <a:rPr lang="ru-RU" sz="2000" dirty="0" smtClean="0"/>
              <a:t>5) Содействие в повышении уровня самооценки, самостоятельности  у молодых семей; </a:t>
            </a:r>
          </a:p>
          <a:p>
            <a:pPr algn="just"/>
            <a:r>
              <a:rPr lang="ru-RU" sz="2000" dirty="0" smtClean="0"/>
              <a:t>6) Помощь в разрешении проблемных ситуаций в бытовой сфере, воспитании детей; </a:t>
            </a:r>
          </a:p>
          <a:p>
            <a:pPr algn="just"/>
            <a:r>
              <a:rPr lang="ru-RU" sz="2000" dirty="0" smtClean="0"/>
              <a:t>7) Консультационная поддержка по следующим направлениям: -психолого-педагогическая; -социальное; -культурное; -правовое; -экономическое; -медицинское; </a:t>
            </a:r>
          </a:p>
          <a:p>
            <a:pPr algn="just"/>
            <a:r>
              <a:rPr lang="ru-RU" sz="2000" dirty="0" smtClean="0"/>
              <a:t>8) Профилактика раннего развода.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1211</Words>
  <PresentationFormat>Экран (4:3)</PresentationFormat>
  <Paragraphs>177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Дихнова</cp:lastModifiedBy>
  <cp:revision>10</cp:revision>
  <dcterms:modified xsi:type="dcterms:W3CDTF">2021-04-29T06:58:09Z</dcterms:modified>
</cp:coreProperties>
</file>