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306" r:id="rId4"/>
    <p:sldId id="282" r:id="rId5"/>
    <p:sldId id="259" r:id="rId6"/>
    <p:sldId id="285" r:id="rId7"/>
    <p:sldId id="268" r:id="rId8"/>
    <p:sldId id="270" r:id="rId9"/>
    <p:sldId id="275" r:id="rId10"/>
    <p:sldId id="277" r:id="rId11"/>
    <p:sldId id="290" r:id="rId12"/>
    <p:sldId id="291" r:id="rId13"/>
    <p:sldId id="296" r:id="rId14"/>
    <p:sldId id="295" r:id="rId15"/>
    <p:sldId id="302" r:id="rId16"/>
    <p:sldId id="294" r:id="rId17"/>
    <p:sldId id="301" r:id="rId18"/>
    <p:sldId id="304" r:id="rId19"/>
    <p:sldId id="303" r:id="rId20"/>
    <p:sldId id="293" r:id="rId21"/>
    <p:sldId id="292" r:id="rId22"/>
    <p:sldId id="297" r:id="rId23"/>
    <p:sldId id="299" r:id="rId24"/>
    <p:sldId id="300" r:id="rId25"/>
    <p:sldId id="298" r:id="rId26"/>
    <p:sldId id="287" r:id="rId27"/>
    <p:sldId id="305" r:id="rId28"/>
    <p:sldId id="30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5050"/>
    <a:srgbClr val="F5B33D"/>
    <a:srgbClr val="F1CA7B"/>
    <a:srgbClr val="E0DC30"/>
    <a:srgbClr val="286119"/>
    <a:srgbClr val="205A3C"/>
    <a:srgbClr val="2D4D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215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28943-4FBB-4992-BD22-AC182D69AC4D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B9BC2-6457-4B9E-9020-D4965F6FB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B9BC2-6457-4B9E-9020-D4965F6FBF5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3810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152400" y="4572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152400" y="5486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867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971800" y="609600"/>
            <a:ext cx="4419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Новоржевский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муниципальный округ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работе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молодёжью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1000" y="1828800"/>
            <a:ext cx="8001000" cy="1295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993300"/>
                </a:solidFill>
                <a:latin typeface="Arial Black" pitchFamily="34" charset="0"/>
                <a:cs typeface="Times New Roman" pitchFamily="18" charset="0"/>
              </a:rPr>
              <a:t>Презентация </a:t>
            </a:r>
          </a:p>
          <a:p>
            <a:pPr algn="ctr"/>
            <a:r>
              <a:rPr lang="ru-RU" sz="3600" dirty="0" smtClean="0">
                <a:solidFill>
                  <a:srgbClr val="993300"/>
                </a:solidFill>
                <a:latin typeface="Arial Black" pitchFamily="34" charset="0"/>
                <a:cs typeface="Times New Roman" pitchFamily="18" charset="0"/>
              </a:rPr>
              <a:t>МБУК «</a:t>
            </a:r>
            <a:r>
              <a:rPr lang="ru-RU" sz="3600" dirty="0" err="1" smtClean="0">
                <a:solidFill>
                  <a:srgbClr val="993300"/>
                </a:solidFill>
                <a:latin typeface="Arial Black" pitchFamily="34" charset="0"/>
                <a:cs typeface="Times New Roman" pitchFamily="18" charset="0"/>
              </a:rPr>
              <a:t>Новоржевский</a:t>
            </a:r>
            <a:r>
              <a:rPr lang="ru-RU" sz="3600" dirty="0" smtClean="0">
                <a:solidFill>
                  <a:srgbClr val="993300"/>
                </a:solidFill>
                <a:latin typeface="Arial Black" pitchFamily="34" charset="0"/>
                <a:cs typeface="Times New Roman" pitchFamily="18" charset="0"/>
              </a:rPr>
              <a:t> РКСК»</a:t>
            </a:r>
            <a:endParaRPr lang="ru-RU" sz="3600" dirty="0">
              <a:solidFill>
                <a:srgbClr val="9933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 descr="1586e3adbfca455d64170a74306fe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810000"/>
            <a:ext cx="5334000" cy="3048000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47800" y="838200"/>
            <a:ext cx="6781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93300"/>
                </a:solidFill>
                <a:latin typeface="Arial Black" pitchFamily="34" charset="0"/>
              </a:rPr>
              <a:t>Спортивное направление</a:t>
            </a:r>
            <a:endParaRPr lang="ru-RU" sz="28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90600" y="1752600"/>
            <a:ext cx="4800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 в проведении спортивных соревнований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90600" y="2133600"/>
            <a:ext cx="51054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спортивных праздников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228600" cy="293723"/>
          </a:xfrm>
          <a:prstGeom prst="rect">
            <a:avLst/>
          </a:prstGeom>
          <a:noFill/>
        </p:spPr>
      </p:pic>
      <p:pic>
        <p:nvPicPr>
          <p:cNvPr id="3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228600" cy="293723"/>
          </a:xfrm>
          <a:prstGeom prst="rect">
            <a:avLst/>
          </a:prstGeom>
          <a:noFill/>
        </p:spPr>
      </p:pic>
      <p:pic>
        <p:nvPicPr>
          <p:cNvPr id="2355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220877" cy="28380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990600" y="2667000"/>
            <a:ext cx="47244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по формированию здорового образа жизни детей и взрослых.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62600" y="5257800"/>
            <a:ext cx="2438400" cy="838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Всероссийская акция "10000 шагов к жизни"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2200" y="5562600"/>
            <a:ext cx="2895600" cy="762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Антинаркотическая акция «Жизнь дана на добрые дела»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10000 шаг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3200400"/>
            <a:ext cx="2554224" cy="2225040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7" name="Рисунок 26" descr="жизнь дана на добрые дел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3429000"/>
            <a:ext cx="2371344" cy="2241703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Акция «Окна единства» </a:t>
            </a:r>
          </a:p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ко Дню народного единства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6" descr="https://sun9-28.userapi.com/impg/EVsluMz7_BRNJGRmP3lIdqtUozfEPtsclGCoyA/3_-mfHKA1v0.jpg?size=1620x2160&amp;quality=95&amp;sign=7402665db83e4ffd1bbddef88efba3e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2514600" cy="3352801"/>
          </a:xfrm>
          <a:prstGeom prst="rect">
            <a:avLst/>
          </a:prstGeom>
          <a:noFill/>
        </p:spPr>
      </p:pic>
      <p:pic>
        <p:nvPicPr>
          <p:cNvPr id="20" name="Picture 8" descr="https://sun9-60.userapi.com/impg/2UA6W_u5Yneo4DMg8wPgn7X5cM196NVZcyqvpQ/yF3oR2_QzxE.jpg?size=1024x662&amp;quality=95&amp;sign=5a96109494b3cef8f4da0b847887b97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895600"/>
            <a:ext cx="4685265" cy="302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Участие в Х Молодёжном форуме волонтерского </a:t>
            </a:r>
            <a:r>
              <a:rPr lang="ru-RU" sz="2400" dirty="0" err="1" smtClean="0">
                <a:solidFill>
                  <a:srgbClr val="993300"/>
                </a:solidFill>
                <a:latin typeface="Arial Black" pitchFamily="34" charset="0"/>
              </a:rPr>
              <a:t>антинаркотического</a:t>
            </a:r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 движения Псковской области "Доброволье.60" 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sun9-33.userapi.com/impg/50ligdrN4gFNRYgfIb5jcgKSVcI0mM4McTsJPw/zYGjCesUhn0.jpg?size=2560x1706&amp;quality=95&amp;sign=d2a7b08ad4950ef5fb57b1201d5acf1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14600"/>
            <a:ext cx="5257800" cy="3503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9906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Акция «</a:t>
            </a:r>
            <a:r>
              <a:rPr lang="ru-RU" sz="2400" dirty="0" err="1" smtClean="0">
                <a:solidFill>
                  <a:srgbClr val="993300"/>
                </a:solidFill>
                <a:latin typeface="Arial Black" pitchFamily="34" charset="0"/>
              </a:rPr>
              <a:t>Электросбор</a:t>
            </a:r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 2024»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 descr="https://sun9-12.userapi.com/impg/6r__YARpAuUaTGONKfLItd05Uldn2MZATNIBsw/a44Al7FPum8.jpg?size=2560x1920&amp;quality=95&amp;sign=7f8ddf3cd8b08f266f4612bf91875bc1&amp;type=album"/>
          <p:cNvPicPr>
            <a:picLocks noChangeAspect="1" noChangeArrowheads="1"/>
          </p:cNvPicPr>
          <p:nvPr/>
        </p:nvPicPr>
        <p:blipFill>
          <a:blip r:embed="rId3" cstate="print"/>
          <a:srcRect t="7874"/>
          <a:stretch>
            <a:fillRect/>
          </a:stretch>
        </p:blipFill>
        <p:spPr bwMode="auto">
          <a:xfrm>
            <a:off x="457200" y="2057400"/>
            <a:ext cx="3809614" cy="2632261"/>
          </a:xfrm>
          <a:prstGeom prst="rect">
            <a:avLst/>
          </a:prstGeom>
          <a:noFill/>
        </p:spPr>
      </p:pic>
      <p:pic>
        <p:nvPicPr>
          <p:cNvPr id="18" name="Picture 2" descr="https://sun9-65.userapi.com/impg/Ct4ip59AK4hWlAvey1BBJQMY1MhA19B08xXbog/pzFiWZ07Akw.jpg?size=1620x2160&amp;quality=95&amp;sign=1f90cb96b7f17932e7e64ba75c55d02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3200399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Организован сбор гуманитарной помощи для жителей Курска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956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6220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Организован сбор гуманитарной помощи для приюта-передержки «Хочу жить» в     г. Опочка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658" name="Picture 2" descr="https://sun9-20.userapi.com/impg/VVVxfAM8Zh3fO8Qpc3brwuvbskLbb1e87z-__Q/xd_-C46e4LM.jpg?size=1280x960&amp;quality=95&amp;sign=13b3f4daf0531b50f58d108d8563981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3860800" cy="2895600"/>
          </a:xfrm>
          <a:prstGeom prst="rect">
            <a:avLst/>
          </a:prstGeom>
          <a:noFill/>
        </p:spPr>
      </p:pic>
      <p:pic>
        <p:nvPicPr>
          <p:cNvPr id="70660" name="Picture 4" descr="https://sun9-33.userapi.com/impg/_Nc9GTU7s0zGvknb0aiL7RlvaGrIs0y5gk3abQ/KNeuXDNhhCw.jpg?size=960x1280&amp;quality=95&amp;sign=ffb216f2ed1d4ecd0d939c06e30a31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76800" y="2362200"/>
            <a:ext cx="280035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Фестиваль здорового образа жизни «Вкус жизни» г. Опочка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https://sun9-77.userapi.com/impg/wsr9AOjoRTWuw_gT_hYTzn_CmXzOcv2rdi_G8g/vsvjLi1_auw.jpg?size=1280x960&amp;quality=96&amp;sign=399f868d14e39546bb756014fca6f38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09800"/>
            <a:ext cx="5207000" cy="390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Открытие корпуса «Волонтёры Победы»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610" name="Picture 2" descr="https://sun9-40.userapi.com/impg/gx4u2032qmDZg8dw_9c-P0hoqsBSJzJkYJkbBQ/VlKN0EbcV7w.jpg?size=1600x1208&amp;quality=95&amp;sign=3fb01778d3c8d31d24cb35f7773941e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5288162" cy="399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Социальный марафон «Моя семья – моя радость»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754" name="Picture 2" descr="https://sun9-42.userapi.com/impg/lyQMeycjXipcGirCokk69KH1IxakGQc4aHTSbw/M0XUPwMNUxc.jpg?size=2560x1707&amp;quality=96&amp;sign=d2005fa8e8f3548b46c76a9127524e57&amp;type=album"/>
          <p:cNvPicPr>
            <a:picLocks noChangeAspect="1" noChangeArrowheads="1"/>
          </p:cNvPicPr>
          <p:nvPr/>
        </p:nvPicPr>
        <p:blipFill>
          <a:blip r:embed="rId3" cstate="print"/>
          <a:srcRect b="15990"/>
          <a:stretch>
            <a:fillRect/>
          </a:stretch>
        </p:blipFill>
        <p:spPr bwMode="auto">
          <a:xfrm>
            <a:off x="1600200" y="2286000"/>
            <a:ext cx="5985294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Концерт, посвященный Дню Добровольца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706" name="Picture 2" descr="https://sun9-3.userapi.com/impg/3sXYAOQ6sxrD8_MIE5dx8VOijHB7cYUbnC1F7Q/0NW3OmKwwT0.jpg?size=2560x1696&amp;quality=95&amp;sign=9f75868d5d5b9805231cb20408d2f80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362199"/>
            <a:ext cx="5334000" cy="353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11430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bLxFXAxPz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762000"/>
            <a:ext cx="2386012" cy="23860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38200" y="2895600"/>
            <a:ext cx="5562600" cy="198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Arial Black" pitchFamily="34" charset="0"/>
              </a:rPr>
              <a:t>Молодёжь </a:t>
            </a:r>
            <a:r>
              <a:rPr lang="ru-RU" sz="2400" b="1" dirty="0" err="1" smtClean="0">
                <a:solidFill>
                  <a:srgbClr val="993300"/>
                </a:solidFill>
                <a:latin typeface="Arial Black" pitchFamily="34" charset="0"/>
              </a:rPr>
              <a:t>Новоржевского</a:t>
            </a:r>
            <a:r>
              <a:rPr lang="ru-RU" sz="2400" b="1" dirty="0" smtClean="0">
                <a:solidFill>
                  <a:srgbClr val="993300"/>
                </a:solidFill>
                <a:latin typeface="Arial Black" pitchFamily="34" charset="0"/>
              </a:rPr>
              <a:t> муниципального округа</a:t>
            </a:r>
          </a:p>
          <a:p>
            <a:pPr algn="ctr"/>
            <a:endParaRPr lang="ru-RU" sz="2400" b="1" dirty="0" smtClean="0">
              <a:solidFill>
                <a:srgbClr val="993300"/>
              </a:solidFill>
              <a:latin typeface="Arial Black" pitchFamily="34" charset="0"/>
            </a:endParaRPr>
          </a:p>
          <a:p>
            <a:pPr fontAlgn="base"/>
            <a:r>
              <a:rPr lang="ru-RU" dirty="0" smtClean="0">
                <a:latin typeface="Arial Black" pitchFamily="34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 по работе с молодежью занимается организацией досуга, развитием творческих способностей и социальной активностью молодых жителей Новоржева. </a:t>
            </a:r>
          </a:p>
          <a:p>
            <a:pPr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За последние два года произошли изменения в структуре подчиненности: ранее отдел был закреплен в МБУДО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Новоржевский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ДДТ", однако с лета 2024 года передан в ведение МБУК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Новоржевский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РКСК". </a:t>
            </a:r>
          </a:p>
          <a:p>
            <a:pPr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После долгого периода вакансии осенью 2024 года должность специалиста была заполнена новыми сотрудниками.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atin typeface="Arial Black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572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5800" y="9144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«Вечеринка 90-х»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s://sun9-56.userapi.com/impg/9PxtMarAyB6aL2e4NENbPpuZl9EeYjILNVRYYQ/hHmboIweTqE.jpg?size=2560x1920&amp;quality=95&amp;sign=bc6c154c48f269d6e916d041340ba3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3657601" cy="2743201"/>
          </a:xfrm>
          <a:prstGeom prst="rect">
            <a:avLst/>
          </a:prstGeom>
          <a:noFill/>
        </p:spPr>
      </p:pic>
      <p:pic>
        <p:nvPicPr>
          <p:cNvPr id="19" name="Picture 4" descr="https://sun9-1.userapi.com/impg/c29OINM21sLBCDmMuetY_qXBu6c2Dbebv3E4ew/5FM9k_JZ0YQ.jpg?size=1280x960&amp;quality=95&amp;sign=2d5bbc6e3c66f067264737a3083fbbe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48000"/>
            <a:ext cx="386080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Серия мастер-классов по созданию открыток своими руками ко Дню Матери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0" descr="https://sun9-16.userapi.com/impg/Q1PcgirUXyZzfBDkd_yuPuHE9MfSbJH0apdQKQ/QpKbXlbRSwg.jpg?size=1620x2160&amp;quality=95&amp;sign=55622dd04efbb7d72adaad0c6d5d266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38400"/>
            <a:ext cx="2571749" cy="3429000"/>
          </a:xfrm>
          <a:prstGeom prst="rect">
            <a:avLst/>
          </a:prstGeom>
          <a:noFill/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/>
          <a:srcRect t="16364" b="10000"/>
          <a:stretch>
            <a:fillRect/>
          </a:stretch>
        </p:blipFill>
        <p:spPr bwMode="auto">
          <a:xfrm>
            <a:off x="4724400" y="2362200"/>
            <a:ext cx="218863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Всероссийский субботник «Мы за чистоту»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49.userapi.com/impg/dRjShGhu7K8QQ4T8LbrA-LKxA8Iiky4ns7km1w/iBJoJN9z0rs.jpg?size=960x1280&amp;quality=95&amp;sign=5e5ee3b547a74caea3d1c9861f1c41a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362200"/>
            <a:ext cx="2400300" cy="3200400"/>
          </a:xfrm>
          <a:prstGeom prst="rect">
            <a:avLst/>
          </a:prstGeom>
          <a:noFill/>
        </p:spPr>
      </p:pic>
      <p:pic>
        <p:nvPicPr>
          <p:cNvPr id="2052" name="Picture 4" descr="https://sun9-62.userapi.com/impg/exaZxILVapSxS6HBI3s-UBdGvBFTA2riCdX1Yg/ox8ZUvKqD6Q.jpg?size=1280x960&amp;quality=95&amp;sign=ffe61abd8aa8ee6a8186779d1bf2499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3200" y="2743200"/>
            <a:ext cx="35560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Всероссийский субботник 2025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514" name="Picture 2" descr="https://sun9-17.userapi.com/impg/bCctPdC7J4HdTQVqo_zVYWFOLbrtxvxEv5KlxQ/iFjseGHrV-s.jpg?size=2560x1920&amp;quality=95&amp;sign=63fc48cf9e06798ac6342842c793e30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3556000" cy="2667000"/>
          </a:xfrm>
          <a:prstGeom prst="rect">
            <a:avLst/>
          </a:prstGeom>
          <a:noFill/>
        </p:spPr>
      </p:pic>
      <p:pic>
        <p:nvPicPr>
          <p:cNvPr id="64516" name="Picture 4" descr="https://sun9-46.userapi.com/impg/k-Ie8Uo6F7xwDtCzG2UfcZ_DcJpzjPhRVqCj7Q/ewJVVVbYFWQ.jpg?size=960x1280&amp;quality=95&amp;sign=048e11bad4fa693361471b26f088f98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133600"/>
            <a:ext cx="3017044" cy="402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Международный день освобождения узников нацистских концлагерей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562" name="Picture 2" descr="https://sun9-74.userapi.com/impg/GsUGJwv5SukUspXZXixGyVvMghwa21-j6ECpBQ/idjGC9v6-PM.jpg?size=2560x1920&amp;quality=95&amp;sign=acca021f082a2354f0e2e14eada60d1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09800"/>
            <a:ext cx="4978399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219200"/>
            <a:ext cx="7696200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993300"/>
                </a:solidFill>
                <a:latin typeface="Arial Black" pitchFamily="34" charset="0"/>
              </a:rPr>
              <a:t>Пасха красная – пора прекрасная</a:t>
            </a:r>
            <a:endParaRPr lang="ru-RU" sz="24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153400" y="533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4478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466" name="Picture 2" descr="https://sun9-41.userapi.com/impg/4IDNRslHFpUoZWL_R5K9IJkdmO_ykfrHTIhDZg/9oKge24RTd8.jpg?size=2560x1696&amp;quality=96&amp;sign=743e669fb14f1a690368ec856455585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362200"/>
            <a:ext cx="414068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143000" y="4572000"/>
            <a:ext cx="3505200" cy="1295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Марчук Екатерина Евгеньевна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Начальник отдела по молодёжной политике, культуре, спорту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838200"/>
            <a:ext cx="73152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Наша команда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00600" y="4419600"/>
            <a:ext cx="3505200" cy="1447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Андреева Светлана Федоровна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Директор МБУК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Новоржевский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РКСК»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sun9-18.userapi.com/impg/Yw-wJxFq9BkfUVTbB-fkDBmnV-MuGQZPMysORQ/X6VV-vJU_M8.jpg?size=1169x1546&amp;quality=96&amp;sign=84ecc7bbf38092088f67901d411e890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52600"/>
            <a:ext cx="2053802" cy="2716149"/>
          </a:xfrm>
          <a:prstGeom prst="rect">
            <a:avLst/>
          </a:prstGeom>
          <a:noFill/>
        </p:spPr>
      </p:pic>
      <p:pic>
        <p:nvPicPr>
          <p:cNvPr id="24580" name="Picture 4" descr="https://sun9-66.userapi.com/impg/LK_G45spGBU__ZpFQSbFmohNwaZKcwWWrZKfGw/yuDPb1pK82k.jpg?size=960x1280&amp;quality=95&amp;sign=d2ec593956a0c69e9a7c7809a2c4fa2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143000" y="4572000"/>
            <a:ext cx="3505200" cy="1295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Воробьёва Юлия Валерьевна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Старший специалист по работе с молодёжью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838200"/>
            <a:ext cx="73152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Наша команда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00600" y="4419600"/>
            <a:ext cx="3505200" cy="1447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Абрамова Лариса Владимировна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 по работе с молодёжью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 l="19040" r="14319"/>
          <a:stretch>
            <a:fillRect/>
          </a:stretch>
        </p:blipFill>
        <p:spPr bwMode="auto">
          <a:xfrm>
            <a:off x="914400" y="15240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https://sun9-51.userapi.com/impg/G8cmKmoIxgYHmDy9mT0lj0UTko0tYhCDZVF7Hw/auT_3fIm22g.jpg?size=1620x2160&amp;quality=95&amp;sign=f4bb8ad6560c8906622d92b2a99ec110&amp;type=album"/>
          <p:cNvPicPr>
            <a:picLocks noChangeAspect="1" noChangeArrowheads="1"/>
          </p:cNvPicPr>
          <p:nvPr/>
        </p:nvPicPr>
        <p:blipFill>
          <a:blip r:embed="rId4" cstate="print"/>
          <a:srcRect l="9615" t="12981" r="15385" b="10577"/>
          <a:stretch>
            <a:fillRect/>
          </a:stretch>
        </p:blipFill>
        <p:spPr bwMode="auto">
          <a:xfrm>
            <a:off x="5105400" y="1676400"/>
            <a:ext cx="229894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838200"/>
            <a:ext cx="73152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Наши волонтёры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8.userapi.com/impg/kfBXsTJ5I6EO-uDlq2O_cVlgdP0MTaSzCWeBgQ/lNvPg3u0Hqc.jpg?size=2560x1707&amp;quality=95&amp;sign=a827a24d541d9a037aa6502e1c802e4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47800"/>
            <a:ext cx="3242630" cy="2162176"/>
          </a:xfrm>
          <a:prstGeom prst="rect">
            <a:avLst/>
          </a:prstGeom>
          <a:noFill/>
        </p:spPr>
      </p:pic>
      <p:pic>
        <p:nvPicPr>
          <p:cNvPr id="2052" name="Picture 4" descr="https://sun9-43.userapi.com/impg/0ehMqsoG_lFdOgtvRjohWDMaUDRZjgzm-evehw/0WgjBPY4lCc.jpg?size=2560x1707&amp;quality=95&amp;sign=903485d7f1a5d06676fefadc3795e9f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585464" cy="2390776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810000"/>
            <a:ext cx="3273116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838200"/>
            <a:ext cx="73152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Наши социальные сети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pic>
        <p:nvPicPr>
          <p:cNvPr id="20" name="Рисунок 19" descr="qr-co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3200400"/>
            <a:ext cx="1752600" cy="1752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bLxFXAxPz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2667000" cy="2667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990600" y="1752600"/>
            <a:ext cx="4343400" cy="15240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Сообщество: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«Молодёжь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Новоржевского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муниципального округа»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https://vk.com/molodezhnovorzhev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11430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bLxFXAxPz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5029200"/>
            <a:ext cx="1243012" cy="1243012"/>
          </a:xfrm>
          <a:prstGeom prst="rect">
            <a:avLst/>
          </a:prstGeom>
        </p:spPr>
      </p:pic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200" y="2743200"/>
            <a:ext cx="7543800" cy="198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Arial Black" pitchFamily="34" charset="0"/>
              </a:rPr>
              <a:t>Молодёжь </a:t>
            </a:r>
            <a:r>
              <a:rPr lang="ru-RU" sz="2400" b="1" dirty="0" err="1" smtClean="0">
                <a:solidFill>
                  <a:srgbClr val="993300"/>
                </a:solidFill>
                <a:latin typeface="Arial Black" pitchFamily="34" charset="0"/>
              </a:rPr>
              <a:t>Новоржевского</a:t>
            </a:r>
            <a:r>
              <a:rPr lang="ru-RU" sz="2400" b="1" dirty="0" smtClean="0">
                <a:solidFill>
                  <a:srgbClr val="993300"/>
                </a:solidFill>
                <a:latin typeface="Arial Black" pitchFamily="34" charset="0"/>
              </a:rPr>
              <a:t> муниципального округа</a:t>
            </a:r>
          </a:p>
          <a:p>
            <a:pPr algn="ctr"/>
            <a:endParaRPr lang="ru-RU" sz="2400" b="1" dirty="0" smtClean="0">
              <a:solidFill>
                <a:srgbClr val="993300"/>
              </a:solidFill>
              <a:latin typeface="Arial Black" pitchFamily="34" charset="0"/>
            </a:endParaRPr>
          </a:p>
          <a:p>
            <a:pPr algn="just" fontAlgn="base"/>
            <a:r>
              <a:rPr lang="ru-RU" dirty="0" smtClean="0">
                <a:latin typeface="Arial Black" pitchFamily="34" charset="0"/>
              </a:rPr>
              <a:t>	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Даже после возобновления деятельности отдела по работе с молодёжью восстановление доступа к платформе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заняло немало времени. Причиной стало изменение руководства — предыдущий директор покинул организацию и уехал, вследствие чего доступ к личному кабинету оказался утраченным.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обстоятельство значительно замедлило процесс восстановления взаимодействия с платформой, ведь прежний руководитель обладал всеми необходимыми полномочиями и паролями для входа. Таким образом, даже после официального возвращения подразделения потребовалось длительное время на решение организационных вопросов и урегулирование технических аспектов для полноценного функционирования платформы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atin typeface="Arial Black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3810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228600" y="5486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11430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2000" y="762000"/>
            <a:ext cx="76962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93300"/>
                </a:solidFill>
                <a:latin typeface="Arial Black" pitchFamily="34" charset="0"/>
              </a:rPr>
              <a:t>Принципы нашей деятельности</a:t>
            </a:r>
            <a:endParaRPr lang="ru-RU" sz="28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66800" y="2971800"/>
            <a:ext cx="21336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Ответственность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76400" y="4648200"/>
            <a:ext cx="1524000" cy="609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Равенство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10200" y="4572000"/>
            <a:ext cx="182880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Уважение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15000" y="2209800"/>
            <a:ext cx="2743200" cy="838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Здоровый образ жизни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86400" y="3886200"/>
            <a:ext cx="228600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Нравственнось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152400" y="4572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4b26fb56412b7726dcc7fe727f5385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057400"/>
            <a:ext cx="2532232" cy="38862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3733800"/>
            <a:ext cx="2590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Добровольность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91200" y="31242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Безвозмездность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9600" y="2057400"/>
            <a:ext cx="27432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Самосовершенствование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15240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www.clipartkey.com/mpngs/m/103-1035519_take-responsible-food-related-choices-and-actions-t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1449894" cy="1524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524000" y="914400"/>
            <a:ext cx="6781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rgbClr val="993300"/>
                </a:solidFill>
                <a:latin typeface="Arial Black" pitchFamily="34" charset="0"/>
              </a:rPr>
              <a:t>В каких направлениях мы работаем?</a:t>
            </a:r>
            <a:endParaRPr lang="ru-RU" sz="2600" dirty="0">
              <a:solidFill>
                <a:srgbClr val="993300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s://st-dou26.ru/bezopasn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1524000" cy="190534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2" name="Picture 14" descr="https://gym25.arkh-edu.ru/do/0765d69e5b6f81d1c40d45c5f9991b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962400"/>
            <a:ext cx="1905000" cy="1505140"/>
          </a:xfrm>
          <a:prstGeom prst="rect">
            <a:avLst/>
          </a:prstGeom>
          <a:noFill/>
        </p:spPr>
      </p:pic>
      <p:pic>
        <p:nvPicPr>
          <p:cNvPr id="2064" name="Picture 16" descr="https://api.rbsmi.ru/attachments/a3c098c8b36083d5c6bc89112f9c6fc43f09d88d/store/crop/0/0/920/761/800/0/0/3361aa5c9c3034676c26fb3e6cd7d82f0a4c7d946f0eefa5ff683ebb2e90/1789db81a83ba5166fb22b2b847bb7f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828800"/>
            <a:ext cx="1910756" cy="1581151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143000" y="3200400"/>
            <a:ext cx="19050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Экологическое направление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1400" y="3581400"/>
            <a:ext cx="22098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Культурное (событийное) направление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53200" y="3352800"/>
            <a:ext cx="14478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Социальное направление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29200" y="5638800"/>
            <a:ext cx="2133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Патриотическое направление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33600" y="5486400"/>
            <a:ext cx="19050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Спортивное направление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6" name="Picture 18" descr="https://phonoteka.org/uploads/posts/2021-05/1620990343_13-phonoteka_org-p-nravstvenno-patrioticheskoe-vospitanie-fon-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3962400"/>
            <a:ext cx="1904673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66800" y="762000"/>
            <a:ext cx="7543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Культурное (событийное) направление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90600" y="2286000"/>
            <a:ext cx="2857500" cy="304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Спортивных;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90600" y="2590800"/>
            <a:ext cx="2895600" cy="304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Культурных;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90600" y="2895600"/>
            <a:ext cx="3048000" cy="6096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Фестивалях, праздниках и др. мероприятиях.</a:t>
            </a:r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62000" y="1676400"/>
            <a:ext cx="48768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2700" marR="165735" indent="360000" algn="just">
              <a:spcBef>
                <a:spcPts val="1335"/>
              </a:spcBef>
            </a:pPr>
            <a:r>
              <a:rPr lang="ru-RU" b="1" spc="145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b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45" dirty="0" smtClean="0">
                <a:latin typeface="Times New Roman" pitchFamily="18" charset="0"/>
                <a:cs typeface="Times New Roman" pitchFamily="18" charset="0"/>
              </a:rPr>
              <a:t>волонтеров</a:t>
            </a:r>
            <a:r>
              <a:rPr lang="ru-RU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45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b="1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spc="110" dirty="0" smtClean="0">
                <a:latin typeface="Times New Roman" pitchFamily="18" charset="0"/>
                <a:cs typeface="Times New Roman" pitchFamily="18" charset="0"/>
              </a:rPr>
              <a:t>масштабных</a:t>
            </a:r>
            <a:r>
              <a:rPr lang="ru-RU" b="1" i="1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spc="120" dirty="0" smtClean="0">
                <a:latin typeface="Times New Roman" pitchFamily="18" charset="0"/>
                <a:cs typeface="Times New Roman" pitchFamily="18" charset="0"/>
              </a:rPr>
              <a:t>мероприятиях</a:t>
            </a:r>
            <a:r>
              <a:rPr lang="ru-RU" b="1" spc="12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124200"/>
            <a:ext cx="228600" cy="293723"/>
          </a:xfrm>
          <a:prstGeom prst="rect">
            <a:avLst/>
          </a:prstGeom>
          <a:noFill/>
        </p:spPr>
      </p:pic>
      <p:pic>
        <p:nvPicPr>
          <p:cNvPr id="3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743200"/>
            <a:ext cx="228600" cy="293723"/>
          </a:xfrm>
          <a:prstGeom prst="rect">
            <a:avLst/>
          </a:prstGeom>
          <a:noFill/>
        </p:spPr>
      </p:pic>
      <p:pic>
        <p:nvPicPr>
          <p:cNvPr id="2355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228600" cy="2937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876800" y="5562600"/>
            <a:ext cx="29718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«Пасха красная – пора прекрасная»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sun9-66.userapi.com/impg/pG7IZb4HNAcMbGJB6CHFOJFNzRk7YV8Feje82g/yxTDxzBnaqo.jpg?size=2560x1696&amp;quality=96&amp;sign=915c2daee810b89378964acb26bda94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24200"/>
            <a:ext cx="3368615" cy="223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524000" y="685800"/>
            <a:ext cx="6781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93300"/>
                </a:solidFill>
                <a:latin typeface="Arial Black" pitchFamily="34" charset="0"/>
              </a:rPr>
              <a:t>Социальное направление</a:t>
            </a:r>
            <a:endParaRPr lang="ru-RU" sz="28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28700" y="2362200"/>
            <a:ext cx="3657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Детям , оставшимся без попечения родителей;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28700" y="2819400"/>
            <a:ext cx="41148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Людям с ограниченными возможностями;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66800" y="3276600"/>
            <a:ext cx="1905000" cy="3810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Больным людям;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66800" y="3733800"/>
            <a:ext cx="1600200" cy="304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Ветеранам;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66800" y="4114800"/>
            <a:ext cx="1752600" cy="304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Пожилым людям.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9600" y="1524000"/>
            <a:ext cx="5715000" cy="685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2700" marR="165735" indent="360000" algn="just">
              <a:spcBef>
                <a:spcPts val="1335"/>
              </a:spcBef>
            </a:pPr>
            <a:r>
              <a:rPr lang="ru-RU" b="1" spc="155" dirty="0" smtClean="0"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lang="ru-RU" b="1" spc="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40" dirty="0" smtClean="0">
                <a:latin typeface="Times New Roman" pitchFamily="18" charset="0"/>
                <a:cs typeface="Times New Roman" pitchFamily="18" charset="0"/>
              </a:rPr>
              <a:t>социально</a:t>
            </a:r>
            <a:r>
              <a:rPr lang="ru-RU" b="1" spc="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55" dirty="0" smtClean="0">
                <a:latin typeface="Times New Roman" pitchFamily="18" charset="0"/>
                <a:cs typeface="Times New Roman" pitchFamily="18" charset="0"/>
              </a:rPr>
              <a:t>незащищенным</a:t>
            </a:r>
            <a:r>
              <a:rPr lang="ru-RU" b="1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10" dirty="0" smtClean="0">
                <a:latin typeface="Times New Roman" pitchFamily="18" charset="0"/>
                <a:cs typeface="Times New Roman" pitchFamily="18" charset="0"/>
              </a:rPr>
              <a:t>людям,</a:t>
            </a:r>
            <a:r>
              <a:rPr lang="ru-RU" b="1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50" dirty="0" smtClean="0">
                <a:latin typeface="Times New Roman" pitchFamily="18" charset="0"/>
                <a:cs typeface="Times New Roman" pitchFamily="18" charset="0"/>
              </a:rPr>
              <a:t>нуждающимся</a:t>
            </a:r>
            <a:r>
              <a:rPr lang="ru-RU" b="1" spc="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5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spc="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spc="180" dirty="0" smtClean="0">
                <a:latin typeface="Times New Roman" pitchFamily="18" charset="0"/>
                <a:cs typeface="Times New Roman" pitchFamily="18" charset="0"/>
              </a:rPr>
              <a:t>особой  </a:t>
            </a:r>
            <a:r>
              <a:rPr lang="ru-RU" b="1" i="1" spc="150" dirty="0" smtClean="0">
                <a:latin typeface="Times New Roman" pitchFamily="18" charset="0"/>
                <a:cs typeface="Times New Roman" pitchFamily="18" charset="0"/>
              </a:rPr>
              <a:t>поддержке</a:t>
            </a:r>
            <a:r>
              <a:rPr lang="ru-RU" b="1" spc="15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76600"/>
            <a:ext cx="280182" cy="360000"/>
          </a:xfrm>
          <a:prstGeom prst="rect">
            <a:avLst/>
          </a:prstGeom>
          <a:noFill/>
        </p:spPr>
      </p:pic>
      <p:pic>
        <p:nvPicPr>
          <p:cNvPr id="38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733800"/>
            <a:ext cx="280182" cy="360000"/>
          </a:xfrm>
          <a:prstGeom prst="rect">
            <a:avLst/>
          </a:prstGeom>
          <a:noFill/>
        </p:spPr>
      </p:pic>
      <p:pic>
        <p:nvPicPr>
          <p:cNvPr id="3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280182" cy="360000"/>
          </a:xfrm>
          <a:prstGeom prst="rect">
            <a:avLst/>
          </a:prstGeom>
          <a:noFill/>
        </p:spPr>
      </p:pic>
      <p:pic>
        <p:nvPicPr>
          <p:cNvPr id="39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280182" cy="360000"/>
          </a:xfrm>
          <a:prstGeom prst="rect">
            <a:avLst/>
          </a:prstGeom>
          <a:noFill/>
        </p:spPr>
      </p:pic>
      <p:pic>
        <p:nvPicPr>
          <p:cNvPr id="2355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280182" cy="36000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6172200" y="4953000"/>
            <a:ext cx="23622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«Новогодний подарок детям»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новогодний подар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2209800"/>
            <a:ext cx="1849470" cy="2596896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4" name="Рисунок 33" descr="адресные поздравл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3276600"/>
            <a:ext cx="2179247" cy="2301240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5" name="Прямоугольник 34"/>
          <p:cNvSpPr/>
          <p:nvPr/>
        </p:nvSpPr>
        <p:spPr>
          <a:xfrm>
            <a:off x="3505200" y="5715000"/>
            <a:ext cx="28194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«Адресные поздравления ветеранов»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3048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66800" y="762000"/>
            <a:ext cx="7543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rgbClr val="993300"/>
                </a:solidFill>
                <a:latin typeface="Arial Black" pitchFamily="34" charset="0"/>
              </a:rPr>
              <a:t>Экологическое направление</a:t>
            </a:r>
            <a:endParaRPr lang="ru-RU" sz="27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14400" y="1524000"/>
            <a:ext cx="6705600" cy="9906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indent="360000" algn="just"/>
            <a:r>
              <a:rPr lang="ru-RU" sz="1600" b="1" i="1" spc="110" dirty="0" smtClean="0">
                <a:latin typeface="Times New Roman" pitchFamily="18" charset="0"/>
                <a:cs typeface="Times New Roman" pitchFamily="18" charset="0"/>
              </a:rPr>
              <a:t>Просветительская</a:t>
            </a:r>
            <a:r>
              <a:rPr lang="ru-RU" sz="1600" b="1" i="1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85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1600" b="1" i="1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5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600" spc="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вопросам</a:t>
            </a:r>
            <a:r>
              <a:rPr lang="ru-RU" sz="1600" spc="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25" dirty="0" smtClean="0">
                <a:latin typeface="Times New Roman" pitchFamily="18" charset="0"/>
                <a:cs typeface="Times New Roman" pitchFamily="18" charset="0"/>
              </a:rPr>
              <a:t>экологии.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65" dirty="0" smtClean="0">
                <a:latin typeface="Times New Roman" pitchFamily="18" charset="0"/>
                <a:cs typeface="Times New Roman" pitchFamily="18" charset="0"/>
              </a:rPr>
              <a:t>Лекции</a:t>
            </a:r>
            <a:r>
              <a:rPr lang="ru-RU" sz="16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30" dirty="0" smtClean="0"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раздельном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сборе </a:t>
            </a:r>
            <a:r>
              <a:rPr lang="ru-RU" sz="1600" spc="114" dirty="0" smtClean="0">
                <a:latin typeface="Times New Roman" pitchFamily="18" charset="0"/>
                <a:cs typeface="Times New Roman" pitchFamily="18" charset="0"/>
              </a:rPr>
              <a:t>мусора, </a:t>
            </a:r>
            <a:r>
              <a:rPr lang="ru-RU" sz="1600" spc="135" dirty="0" smtClean="0">
                <a:latin typeface="Times New Roman" pitchFamily="18" charset="0"/>
                <a:cs typeface="Times New Roman" pitchFamily="18" charset="0"/>
              </a:rPr>
              <a:t>раздача </a:t>
            </a:r>
            <a:r>
              <a:rPr lang="ru-RU" sz="1600" spc="120" dirty="0" smtClean="0">
                <a:latin typeface="Times New Roman" pitchFamily="18" charset="0"/>
                <a:cs typeface="Times New Roman" pitchFamily="18" charset="0"/>
              </a:rPr>
              <a:t>листовок, </a:t>
            </a:r>
            <a:r>
              <a:rPr lang="ru-RU" sz="1600" spc="155" dirty="0" smtClean="0">
                <a:latin typeface="Times New Roman" pitchFamily="18" charset="0"/>
                <a:cs typeface="Times New Roman" pitchFamily="18" charset="0"/>
              </a:rPr>
              <a:t>распространение  </a:t>
            </a:r>
            <a:r>
              <a:rPr lang="ru-RU" sz="1600" spc="160" dirty="0" smtClean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ru-RU" sz="1600" spc="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3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spc="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5" dirty="0" smtClean="0">
                <a:latin typeface="Times New Roman" pitchFamily="18" charset="0"/>
                <a:cs typeface="Times New Roman" pitchFamily="18" charset="0"/>
              </a:rPr>
              <a:t>загрязнении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окружающей</a:t>
            </a:r>
            <a:r>
              <a:rPr lang="ru-RU" sz="1600" spc="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ru-RU" sz="16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280182" cy="360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280182" cy="360000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990600" y="2590800"/>
            <a:ext cx="6324600" cy="6858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2700" indent="360000" algn="just">
              <a:spcBef>
                <a:spcPts val="840"/>
              </a:spcBef>
            </a:pPr>
            <a:r>
              <a:rPr lang="ru-RU" sz="1600" b="1" i="1" spc="155" dirty="0" smtClean="0">
                <a:latin typeface="Times New Roman" pitchFamily="18" charset="0"/>
                <a:cs typeface="Times New Roman" pitchFamily="18" charset="0"/>
              </a:rPr>
              <a:t>Прямая</a:t>
            </a:r>
            <a:r>
              <a:rPr lang="ru-RU" sz="1600" b="1" i="1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150" dirty="0" smtClean="0"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lang="ru-RU" sz="1600" b="1" i="1" spc="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сохранении</a:t>
            </a:r>
            <a:r>
              <a:rPr lang="ru-RU" sz="1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30" dirty="0" smtClean="0">
                <a:latin typeface="Times New Roman" pitchFamily="18" charset="0"/>
                <a:cs typeface="Times New Roman" pitchFamily="18" charset="0"/>
              </a:rPr>
              <a:t>природы:</a:t>
            </a:r>
            <a:r>
              <a:rPr lang="ru-RU" sz="1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25" dirty="0" smtClean="0">
                <a:latin typeface="Times New Roman" pitchFamily="18" charset="0"/>
                <a:cs typeface="Times New Roman" pitchFamily="18" charset="0"/>
              </a:rPr>
              <a:t>субботники,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посадка</a:t>
            </a:r>
            <a:r>
              <a:rPr lang="ru-RU" sz="16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05" dirty="0" smtClean="0">
                <a:latin typeface="Times New Roman" pitchFamily="18" charset="0"/>
                <a:cs typeface="Times New Roman" pitchFamily="18" charset="0"/>
              </a:rPr>
              <a:t>леса,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сортировка</a:t>
            </a:r>
            <a:r>
              <a:rPr lang="ru-RU" sz="1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мусора.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7800" y="5562600"/>
            <a:ext cx="2895600" cy="5334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Экологический субботник</a:t>
            </a:r>
          </a:p>
        </p:txBody>
      </p:sp>
      <p:pic>
        <p:nvPicPr>
          <p:cNvPr id="27" name="Рисунок 26" descr="зеленая вес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3200400"/>
            <a:ext cx="2057400" cy="2308578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457200"/>
            <a:ext cx="8153400" cy="58674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20400422">
            <a:off x="2427323" y="114440"/>
            <a:ext cx="736537" cy="380719"/>
          </a:xfrm>
          <a:prstGeom prst="triangle">
            <a:avLst/>
          </a:prstGeom>
          <a:solidFill>
            <a:srgbClr val="2861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62000" y="304800"/>
            <a:ext cx="762000" cy="2286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52400" y="55626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0600" y="5994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47800" y="838200"/>
            <a:ext cx="67818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93300"/>
                </a:solidFill>
                <a:latin typeface="Arial Black" pitchFamily="34" charset="0"/>
              </a:rPr>
              <a:t>Патриотическое направление</a:t>
            </a:r>
            <a:endParaRPr lang="ru-RU" sz="2800" dirty="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35748">
            <a:off x="1016270" y="512675"/>
            <a:ext cx="421130" cy="67208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297529">
            <a:off x="196156" y="-244355"/>
            <a:ext cx="434736" cy="3578279"/>
          </a:xfrm>
          <a:prstGeom prst="rect">
            <a:avLst/>
          </a:prstGeom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7519022">
            <a:off x="1546470" y="-78194"/>
            <a:ext cx="564663" cy="1086847"/>
          </a:xfrm>
          <a:prstGeom prst="rect">
            <a:avLst/>
          </a:prstGeom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7391400" y="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244000" y="3810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077200" y="12954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66800" y="1524000"/>
            <a:ext cx="3657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Помощь ветеранам;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66800" y="1981200"/>
            <a:ext cx="48006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ru-RU" sz="1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военных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памятников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7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захоронений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66800" y="2514600"/>
            <a:ext cx="4724400" cy="5334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spc="160" dirty="0" smtClean="0">
                <a:latin typeface="Times New Roman" pitchFamily="18" charset="0"/>
                <a:cs typeface="Times New Roman" pitchFamily="18" charset="0"/>
              </a:rPr>
              <a:t>Организацию</a:t>
            </a:r>
            <a:r>
              <a:rPr lang="ru-RU" sz="1600" spc="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60" dirty="0" smtClean="0">
                <a:latin typeface="Times New Roman" pitchFamily="18" charset="0"/>
                <a:cs typeface="Times New Roman" pitchFamily="18" charset="0"/>
              </a:rPr>
              <a:t>Всероссийских</a:t>
            </a:r>
            <a:r>
              <a:rPr lang="ru-RU" sz="1600" spc="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35" dirty="0" smtClean="0">
                <a:latin typeface="Times New Roman" pitchFamily="18" charset="0"/>
                <a:cs typeface="Times New Roman" pitchFamily="18" charset="0"/>
              </a:rPr>
              <a:t>молодежных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5" dirty="0" smtClean="0">
                <a:latin typeface="Times New Roman" pitchFamily="18" charset="0"/>
                <a:cs typeface="Times New Roman" pitchFamily="18" charset="0"/>
              </a:rPr>
              <a:t>исторических</a:t>
            </a:r>
            <a:r>
              <a:rPr lang="ru-RU" sz="1600" spc="1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sz="16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7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6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акций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66800" y="3124200"/>
            <a:ext cx="4114800" cy="45720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spc="155" dirty="0" smtClean="0"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lang="ru-RU" sz="1600" spc="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1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40" dirty="0" smtClean="0">
                <a:latin typeface="Times New Roman" pitchFamily="18" charset="0"/>
                <a:cs typeface="Times New Roman" pitchFamily="18" charset="0"/>
              </a:rPr>
              <a:t>парадов</a:t>
            </a:r>
            <a:r>
              <a:rPr lang="ru-RU" sz="16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50" dirty="0" smtClean="0"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0" y="4648200"/>
            <a:ext cx="900000" cy="864000"/>
          </a:xfrm>
          <a:prstGeom prst="ellipse">
            <a:avLst/>
          </a:prstGeom>
          <a:solidFill>
            <a:srgbClr val="F5B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90800"/>
            <a:ext cx="220877" cy="283800"/>
          </a:xfrm>
          <a:prstGeom prst="rect">
            <a:avLst/>
          </a:prstGeom>
          <a:noFill/>
        </p:spPr>
      </p:pic>
      <p:pic>
        <p:nvPicPr>
          <p:cNvPr id="38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00400"/>
            <a:ext cx="203981" cy="283800"/>
          </a:xfrm>
          <a:prstGeom prst="rect">
            <a:avLst/>
          </a:prstGeom>
          <a:noFill/>
        </p:spPr>
      </p:pic>
      <p:pic>
        <p:nvPicPr>
          <p:cNvPr id="3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057400"/>
            <a:ext cx="228600" cy="293723"/>
          </a:xfrm>
          <a:prstGeom prst="rect">
            <a:avLst/>
          </a:prstGeom>
          <a:noFill/>
        </p:spPr>
      </p:pic>
      <p:pic>
        <p:nvPicPr>
          <p:cNvPr id="23556" name="Picture 4" descr="https://www.kindpng.com/picc/m/217-2173676_computer-icons-check-mark-red-desktop-wallpaper-cl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228600" cy="29372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895600" y="5715000"/>
            <a:ext cx="2743200" cy="5334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«Сад Памяти»</a:t>
            </a:r>
          </a:p>
        </p:txBody>
      </p:sp>
      <p:pic>
        <p:nvPicPr>
          <p:cNvPr id="27" name="Рисунок 26" descr="свеча памя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2362200"/>
            <a:ext cx="2371344" cy="2377859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6096000" y="4800600"/>
            <a:ext cx="2362200" cy="9144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sun9-40.userapi.com/impg/BWccrf_cQINYKnFPdBbIHKvO5IeI_0r5B4EWlw/fnd6ru-nSWI.jpg?size=2560x1920&amp;quality=95&amp;sign=10b4c349f13a64ca7f7f8042d38bf94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505200"/>
            <a:ext cx="3124200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445</Words>
  <Application>Microsoft Office PowerPoint</Application>
  <PresentationFormat>Экран (4:3)</PresentationFormat>
  <Paragraphs>124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Молодежная политика</dc:creator>
  <cp:lastModifiedBy>Молодежная политика</cp:lastModifiedBy>
  <cp:revision>147</cp:revision>
  <dcterms:created xsi:type="dcterms:W3CDTF">2022-08-04T06:24:27Z</dcterms:created>
  <dcterms:modified xsi:type="dcterms:W3CDTF">2025-04-24T09:00:11Z</dcterms:modified>
</cp:coreProperties>
</file>