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16" r:id="rId2"/>
    <p:sldId id="281" r:id="rId3"/>
    <p:sldId id="319" r:id="rId4"/>
    <p:sldId id="306" r:id="rId5"/>
    <p:sldId id="272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3300"/>
    <a:srgbClr val="009900"/>
    <a:srgbClr val="33CC33"/>
    <a:srgbClr val="003300"/>
    <a:srgbClr val="00FF00"/>
    <a:srgbClr val="FF9900"/>
    <a:srgbClr val="99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5843E-DC86-4430-97B6-E433C30BF746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17B77-9409-4FF7-A1F9-1753DB88D5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105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17B77-9409-4FF7-A1F9-1753DB88D5C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66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библиотека\Проект по экологии в работе\проект экология\nejno-zelenii-fon1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33698" y="-387424"/>
            <a:ext cx="9177697" cy="7306339"/>
          </a:xfrm>
          <a:prstGeom prst="rect">
            <a:avLst/>
          </a:prstGeom>
          <a:noFill/>
        </p:spPr>
      </p:pic>
      <p:sp>
        <p:nvSpPr>
          <p:cNvPr id="4" name="Подзаголовок 4"/>
          <p:cNvSpPr>
            <a:spLocks noGrp="1"/>
          </p:cNvSpPr>
          <p:nvPr>
            <p:ph type="subTitle" idx="4294967295"/>
          </p:nvPr>
        </p:nvSpPr>
        <p:spPr>
          <a:xfrm>
            <a:off x="1907704" y="454024"/>
            <a:ext cx="6982296" cy="1174775"/>
          </a:xfrm>
        </p:spPr>
        <p:txBody>
          <a:bodyPr anchor="b">
            <a:no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Управление культуры администрации</a:t>
            </a:r>
            <a:b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Вейделевского района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МКУ «Районный организационно - методический центр»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18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827584" y="1798699"/>
            <a:ext cx="7920880" cy="611222"/>
          </a:xfrm>
        </p:spPr>
        <p:txBody>
          <a:bodyPr anchor="t">
            <a:normAutofit fontScale="90000"/>
          </a:bodyPr>
          <a:lstStyle/>
          <a:p>
            <a:r>
              <a:rPr lang="ru-RU" sz="3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Проект</a:t>
            </a:r>
            <a:br>
              <a:rPr lang="ru-RU" sz="3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</a:br>
            <a:r>
              <a:rPr lang="ru-RU" sz="2700" b="1" dirty="0" smtClean="0">
                <a:latin typeface="Times New Roman"/>
                <a:ea typeface="Calibri"/>
              </a:rPr>
              <a:t>«Возрождение </a:t>
            </a:r>
            <a:r>
              <a:rPr lang="ru-RU" sz="2700" b="1" dirty="0">
                <a:latin typeface="Times New Roman"/>
                <a:ea typeface="Calibri"/>
              </a:rPr>
              <a:t>и популяризация дворовых </a:t>
            </a:r>
            <a:r>
              <a:rPr lang="ru-RU" sz="2700" b="1" dirty="0" smtClean="0">
                <a:latin typeface="Times New Roman"/>
                <a:ea typeface="Calibri"/>
              </a:rPr>
              <a:t>игр в Вейделевском районе </a:t>
            </a:r>
            <a:r>
              <a:rPr lang="ru-RU" sz="2700" b="1" dirty="0">
                <a:latin typeface="Times New Roman"/>
                <a:ea typeface="Times New Roman"/>
              </a:rPr>
              <a:t/>
            </a:r>
            <a:br>
              <a:rPr lang="ru-RU" sz="2700" b="1" dirty="0">
                <a:latin typeface="Times New Roman"/>
                <a:ea typeface="Times New Roman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«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</a:rPr>
              <a:t>Двор 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Calibri"/>
              </a:rPr>
              <a:t>встречает детвору 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</a:rPr>
              <a:t>–</a:t>
            </a:r>
            <a:b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Calibri"/>
              </a:rPr>
              <a:t>вовлекает всех в игру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</a:rPr>
              <a:t>!»</a:t>
            </a:r>
            <a:r>
              <a:rPr lang="ru-RU" sz="3600" b="1" dirty="0">
                <a:latin typeface="Times New Roman"/>
                <a:ea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</a:rPr>
            </a:br>
            <a:endParaRPr lang="ru-RU" sz="3600" b="1" dirty="0" smtClean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312665" y="4869160"/>
            <a:ext cx="57277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РУКОВОДИТЕЛЬ ПРОЕКТА: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Ведущий методист МКУ «Районный организационно- методический центр»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Шинкарь Дарья Александровна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323851" y="6357958"/>
            <a:ext cx="24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Вейделевка,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pic>
        <p:nvPicPr>
          <p:cNvPr id="11" name="Picture 2" descr="Герб Вейделевского района Геральдика.ру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29" y="111019"/>
            <a:ext cx="1357322" cy="167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F2C9B9B-751C-4E58-A89E-43CB37FA64D0}" type="slidenum">
              <a:rPr lang="ru-RU">
                <a:solidFill>
                  <a:srgbClr val="C00000"/>
                </a:solidFill>
              </a:rPr>
              <a:pPr>
                <a:defRPr/>
              </a:pPr>
              <a:t>1</a:t>
            </a:fld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D:\библиотека\Проект по экологии в работе\проект экология\nejno-zelenii-fon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8549" y="-25768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6" name="AutoShape 4" descr="https://img3.goodfon.ru/wallpaper/big/c/88/devochka-deti-zemlya-po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https://img3.goodfon.ru/wallpaper/big/c/88/devochka-deti-zemlya-po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AutoShape 8" descr="https://img3.goodfon.ru/wallpaper/big/c/88/devochka-deti-zemlya-po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2" name="AutoShape 10" descr="https://img3.goodfon.ru/wallpaper/big/c/88/devochka-deti-zemlya-po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61" name="AutoShape 29" descr="https://thumbs.dreamstime.com/z/green-nature-globe-earth-2044943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347864" y="620688"/>
            <a:ext cx="53285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300" b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Дети </a:t>
            </a:r>
            <a:r>
              <a:rPr lang="ru-RU" sz="2300" b="1" dirty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разного возраста разобщены, дворовое и соседское общение становится </a:t>
            </a:r>
            <a:r>
              <a:rPr lang="ru-RU" sz="2300" b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редкостью;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300" b="1" dirty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Основная игровая деятельность детей сосредоточена в виртуальном </a:t>
            </a:r>
            <a:r>
              <a:rPr lang="ru-RU" sz="2300" b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пространстве.</a:t>
            </a:r>
            <a:endParaRPr kumimoji="0" lang="ru-RU" sz="2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50099" y="486771"/>
            <a:ext cx="30277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Проблемы: </a:t>
            </a:r>
            <a:endParaRPr lang="ru-RU" sz="3200" dirty="0">
              <a:latin typeface="Cambria" pitchFamily="18" charset="0"/>
            </a:endParaRPr>
          </a:p>
        </p:txBody>
      </p:sp>
      <p:pic>
        <p:nvPicPr>
          <p:cNvPr id="14" name="Picture 19" descr="Emergency Магазин приложений+игр для Windows Phone (Россия)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750" r="27499"/>
          <a:stretch>
            <a:fillRect/>
          </a:stretch>
        </p:blipFill>
        <p:spPr bwMode="auto">
          <a:xfrm>
            <a:off x="242257" y="779158"/>
            <a:ext cx="664379" cy="1714512"/>
          </a:xfrm>
          <a:prstGeom prst="rect">
            <a:avLst/>
          </a:prstGeom>
          <a:noFill/>
        </p:spPr>
      </p:pic>
      <p:sp>
        <p:nvSpPr>
          <p:cNvPr id="3081" name="AutoShape 9" descr="https://profdekor.ru/files/descr_img216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5" name="AutoShape 13" descr="https://k-yoga.ru/wp-content/uploads/2016/09/knigi-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C:\Users\Сергей\Desktop\sc_svitok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0" y="2224432"/>
            <a:ext cx="3649354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admin\Desktop\проект17\1000x62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98344"/>
            <a:ext cx="5544616" cy="28865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F2C9B9B-751C-4E58-A89E-43CB37FA64D0}" type="slidenum">
              <a:rPr lang="ru-RU">
                <a:solidFill>
                  <a:srgbClr val="C00000"/>
                </a:solidFill>
              </a:rPr>
              <a:pPr>
                <a:defRPr/>
              </a:pPr>
              <a:t>2</a:t>
            </a:fld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библиотека\Проект по экологии в работе\проект экология\nejno-zelenii-fon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82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7504" y="116632"/>
            <a:ext cx="9036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i="1" dirty="0">
                <a:solidFill>
                  <a:srgbClr val="C00000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сентябрю 2023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обучить не менее 2000 детей и подростков района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дворовым  играм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конца XX века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158354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F2C9B9B-751C-4E58-A89E-43CB37FA64D0}" type="slidenum">
              <a:rPr lang="ru-RU">
                <a:solidFill>
                  <a:srgbClr val="C00000"/>
                </a:solidFill>
              </a:rPr>
              <a:pPr>
                <a:defRPr/>
              </a:pPr>
              <a:t>3</a:t>
            </a:fld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169235"/>
              </p:ext>
            </p:extLst>
          </p:nvPr>
        </p:nvGraphicFramePr>
        <p:xfrm>
          <a:off x="107504" y="1039962"/>
          <a:ext cx="9036496" cy="5190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/>
                <a:gridCol w="3096344"/>
                <a:gridCol w="4572000"/>
              </a:tblGrid>
              <a:tr h="232990">
                <a:tc rowSpan="3">
                  <a:txBody>
                    <a:bodyPr/>
                    <a:lstStyle/>
                    <a:p>
                      <a:pPr marL="180340"/>
                      <a:r>
                        <a:rPr lang="ru-RU" sz="1400" b="1" i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проекта:</a:t>
                      </a:r>
                    </a:p>
                  </a:txBody>
                  <a:tcPr marL="44786" marR="4696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Результат: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</a:tr>
              <a:tr h="599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Создана электронная база данных дворовых игр XX века, проведена Олимпиада дворовых игр.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Создана электронная база данных дворовых игр XX века, проведена Олимпиада дворовых игр.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</a:tr>
              <a:tr h="203346">
                <a:tc rowSpan="8">
                  <a:txBody>
                    <a:bodyPr/>
                    <a:lstStyle/>
                    <a:p>
                      <a:pPr marL="180340"/>
                      <a:r>
                        <a:rPr lang="ru-RU" sz="1400" b="1" i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результату проекта:</a:t>
                      </a:r>
                    </a:p>
                    <a:p>
                      <a:pPr marL="180340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180340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4786" marR="4696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Требование: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</a:tr>
              <a:tr h="748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Создать электронную базу дворовых игр по трем видам: 	активные, посиделочные, интеллектуальные.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Создана  электронная база  дворовых игр по трем видам: 	активные,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посиделочные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интеллектуальные.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</a:tr>
              <a:tr h="748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Издать электронную брошюру о дворовых играх «Игры старого двора», тиражом не менее 30 экземпляров;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Издана электронная  брошюра о дворовых играх «Игры старого двора», тиражом  100 экземпляров;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</a:tr>
              <a:tr h="299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Провести обучение не менее 30 молодежных аниматоров;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Проведено  обучение 30 молодежных аниматоров;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</a:tr>
              <a:tr h="8986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Разработать, издать и распространить не менее 100 рекламных листовок  «Играй сам – научи друга» с описанием дворовых игр;  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Разработаны, изданы и распространены  2000 рекламных листовок  «Играй сам – научи друга» с описанием дворовых игр;  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</a:tr>
              <a:tr h="748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Провести районную Олимпиаду дворовых игр с общим количеством участников и зрителей не менее 2000 человек.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Проведена  районная  Олимпиада дворовых игр с общим количеством участников и зрителей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</a:tr>
              <a:tr h="206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786" marR="46960" marT="0" marB="0"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42067" y="5934154"/>
            <a:ext cx="9036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i="1" dirty="0">
                <a:solidFill>
                  <a:srgbClr val="C00000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Пользователь результатом проекта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Жители и гости Вейделевского района категории дети, подростки, молодёжь</a:t>
            </a:r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726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библиотека\Проект по экологии в работе\проект экология\nejno-zelenii-fon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4645" y="15841"/>
            <a:ext cx="9144000" cy="6858000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96109" y="15841"/>
            <a:ext cx="8172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Введение в предметную область</a:t>
            </a:r>
            <a:b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(описание ситуации </a:t>
            </a: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«КАК БУДЕТ»)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Создана электронная база дворовых игр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67544" y="1844824"/>
            <a:ext cx="2376264" cy="15565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Подвижные игры - </a:t>
            </a:r>
            <a:r>
              <a:rPr lang="ru-RU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444208" y="1387624"/>
            <a:ext cx="2448272" cy="12024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Посиделочные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игры-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" name="Овал 5"/>
          <p:cNvSpPr/>
          <p:nvPr/>
        </p:nvSpPr>
        <p:spPr>
          <a:xfrm>
            <a:off x="3188740" y="5085184"/>
            <a:ext cx="3024336" cy="10801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Интеллектуальные игры - 8</a:t>
            </a:r>
            <a:r>
              <a:rPr lang="ru-RU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502524" y="4313439"/>
            <a:ext cx="484632" cy="6277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9734615">
            <a:off x="5966667" y="2244553"/>
            <a:ext cx="5999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106438" flipH="1">
            <a:off x="2838411" y="2667445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440768" y="2155074"/>
            <a:ext cx="2715408" cy="199400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Электронная база дворовых игр-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F2C9B9B-751C-4E58-A89E-43CB37FA64D0}" type="slidenum">
              <a:rPr lang="ru-RU">
                <a:solidFill>
                  <a:srgbClr val="C00000"/>
                </a:solidFill>
              </a:rPr>
              <a:pPr>
                <a:defRPr/>
              </a:pPr>
              <a:t>4</a:t>
            </a:fld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62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библиотека\Проект по экологии в работе\проект экология\nejno-zelenii-fon1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48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14612" y="40273"/>
            <a:ext cx="30059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Команда проекта</a:t>
            </a:r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661581"/>
              </p:ext>
            </p:extLst>
          </p:nvPr>
        </p:nvGraphicFramePr>
        <p:xfrm>
          <a:off x="251520" y="620689"/>
          <a:ext cx="8784977" cy="4865511"/>
        </p:xfrm>
        <a:graphic>
          <a:graphicData uri="http://schemas.openxmlformats.org/drawingml/2006/table">
            <a:tbl>
              <a:tblPr/>
              <a:tblGrid>
                <a:gridCol w="512456"/>
                <a:gridCol w="2367864"/>
                <a:gridCol w="2244249"/>
                <a:gridCol w="3660408"/>
              </a:tblGrid>
              <a:tr h="7965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91434" marR="91434" marT="45701" marB="45701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Роль в проекте</a:t>
                      </a:r>
                    </a:p>
                  </a:txBody>
                  <a:tcPr marL="91434" marR="91434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</a:p>
                  </a:txBody>
                  <a:tcPr marL="91434" marR="91434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Должность</a:t>
                      </a:r>
                    </a:p>
                  </a:txBody>
                  <a:tcPr marL="91434" marR="91434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441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Куратор проекта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Мироненко Наталья Ивановна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 МКУ «Районный организационно – методический центр»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491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проекта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206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Шинкарь Дарья Александровна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ведущий методист МКУ «Районный организационно-методический центр»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09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 рабочей группы 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Черепашенко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Марина Сергеевна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ведущий методист МКУ «Районный организационно-методический центр»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08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Член рабочей группы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Филоненко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Татьяна Викторовна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ведущий методист МКУ «Районный организационно-методический центр»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195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Член рабочей группы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Живов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Михаил Александрович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ведущий методист МКУ «Районный организационно-методический центр» 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08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Администратор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проекта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Харымова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Ксения Алексеевна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ведущий методист по проектной деятельности МКУ «Районный организационно-методический центр»</a:t>
                      </a:r>
                    </a:p>
                  </a:txBody>
                  <a:tcPr marL="91434" marR="91434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F2C9B9B-751C-4E58-A89E-43CB37FA64D0}" type="slidenum">
              <a:rPr lang="ru-RU">
                <a:solidFill>
                  <a:srgbClr val="C00000"/>
                </a:solidFill>
              </a:rPr>
              <a:pPr>
                <a:defRPr/>
              </a:pPr>
              <a:t>5</a:t>
            </a:fld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13474" y="333959"/>
            <a:ext cx="51170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Контактные данные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6" name="Объект 2"/>
          <p:cNvSpPr>
            <a:spLocks/>
          </p:cNvSpPr>
          <p:nvPr/>
        </p:nvSpPr>
        <p:spPr bwMode="auto">
          <a:xfrm>
            <a:off x="1035030" y="1052736"/>
            <a:ext cx="792088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136525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ru-RU" sz="24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pPr marL="136525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ru-RU" sz="2400" b="1" dirty="0">
              <a:solidFill>
                <a:srgbClr val="C00000"/>
              </a:solidFill>
              <a:latin typeface="Cambria" pitchFamily="18" charset="0"/>
            </a:endParaRPr>
          </a:p>
          <a:p>
            <a:pPr marL="136525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ru-RU" sz="24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pPr marL="136525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ru-RU" sz="2400" b="1" dirty="0">
              <a:solidFill>
                <a:srgbClr val="C00000"/>
              </a:solidFill>
              <a:latin typeface="Cambria" pitchFamily="18" charset="0"/>
            </a:endParaRPr>
          </a:p>
          <a:p>
            <a:pPr marL="136525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ru-RU" sz="2400" b="1" dirty="0" smtClean="0">
              <a:solidFill>
                <a:srgbClr val="C00000"/>
              </a:solidFill>
              <a:latin typeface="Cambria" pitchFamily="18" charset="0"/>
            </a:endParaRPr>
          </a:p>
          <a:p>
            <a:pPr marL="136525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ru-RU" sz="2400" b="1" dirty="0">
              <a:solidFill>
                <a:srgbClr val="C00000"/>
              </a:solidFill>
              <a:latin typeface="Cambria" pitchFamily="18" charset="0"/>
            </a:endParaRPr>
          </a:p>
          <a:p>
            <a:pPr marL="136525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ru-RU" b="1" dirty="0">
              <a:latin typeface="Cambria" pitchFamily="18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DF2C9B9B-751C-4E58-A89E-43CB37FA64D0}" type="slidenum">
              <a:rPr lang="ru-RU">
                <a:solidFill>
                  <a:srgbClr val="C00000"/>
                </a:solidFill>
              </a:rPr>
              <a:pPr>
                <a:defRPr/>
              </a:pPr>
              <a:t>6</a:t>
            </a:fld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81063"/>
            <a:ext cx="6480719" cy="485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4745</TotalTime>
  <Words>355</Words>
  <Application>Microsoft Office PowerPoint</Application>
  <PresentationFormat>Экран (4:3)</PresentationFormat>
  <Paragraphs>92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Проект «Возрождение и популяризация дворовых игр в Вейделевском районе  «Двор встречает детвору –  вовлекает всех в игру!»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ElenaMix</dc:creator>
  <cp:lastModifiedBy>Пользователь Windows</cp:lastModifiedBy>
  <cp:revision>331</cp:revision>
  <dcterms:modified xsi:type="dcterms:W3CDTF">2023-05-25T12:01:10Z</dcterms:modified>
</cp:coreProperties>
</file>