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5143500" type="screen16x9"/>
  <p:notesSz cx="9144000" cy="514350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603FDC-E32A-4AB5-989C-0864C3EAD2B8}">
  <a:tblStyle styleId="{18603FDC-E32A-4AB5-989C-0864C3EAD2B8}" styleName="Стиль из темы 2 - акцент 2">
    <a:tblBg>
      <a:fillRef idx="3">
        <a:schemeClr val="accent2"/>
      </a:fillRef>
    </a:tblBg>
    <a:wholeTbl>
      <a:tcTxStyle>
        <a:fontRef idx="minor">
          <a:srgbClr val="00000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  <a:fill>
          <a:solidFill>
            <a:schemeClr val="lt1">
              <a:alpha val="20000"/>
            </a:schemeClr>
          </a:solidFill>
        </a:fill>
      </a:tcStyle>
    </a:band2V>
    <a:lastCol>
      <a:tcStyle>
        <a:tcBdr>
          <a:left>
            <a:lnRef idx="2">
              <a:schemeClr val="lt1"/>
            </a:lnRef>
          </a:left>
        </a:tcBdr>
      </a:tcStyle>
    </a:lastCol>
    <a:firstCol>
      <a:tcStyle>
        <a:tcBdr>
          <a:right>
            <a:lnRef idx="2">
              <a:schemeClr val="lt1"/>
            </a:lnRef>
          </a:right>
        </a:tcBdr>
      </a:tcStyle>
    </a:firstCol>
    <a:lastRow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 w="12700">
              <a:noFill/>
            </a:ln>
          </a:left>
          <a:top>
            <a:ln w="12700">
              <a:noFill/>
            </a:ln>
          </a:top>
        </a:tcBdr>
      </a:tcStyle>
    </a:seCell>
    <a:swCell>
      <a:tcStyle>
        <a:tcBdr>
          <a:right>
            <a:ln w="12700">
              <a:noFill/>
            </a:ln>
          </a:right>
          <a:top>
            <a:ln w="12700">
              <a:noFill/>
            </a:ln>
          </a:top>
        </a:tcBdr>
      </a:tcStyle>
    </a:swCell>
    <a:firstRow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 w="12700">
              <a:noFill/>
            </a:ln>
          </a:bottom>
        </a:tcBdr>
      </a:tcStyle>
    </a:neCell>
    <a:nwCell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lastCol>
    <a:firstCol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firstCol>
    <a:lastRow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2" autoAdjust="0"/>
    <p:restoredTop sz="94660"/>
  </p:normalViewPr>
  <p:slideViewPr>
    <p:cSldViewPr>
      <p:cViewPr varScale="1">
        <p:scale>
          <a:sx n="110" d="100"/>
          <a:sy n="110" d="100"/>
        </p:scale>
        <p:origin x="902" y="6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 extrusionOk="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B126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773379" y="1850263"/>
            <a:ext cx="7597241" cy="1342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100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  <a:defRPr/>
            </a:pPr>
            <a:fld id="{81D60167-4931-47E6-BA6A-407CBD079E47}" type="slidenum">
              <a:rPr spc="-25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Euclid Circular B Medium"/>
                <a:cs typeface="Euclid Circular B Medium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100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  <a:defRPr/>
            </a:pPr>
            <a:fld id="{81D60167-4931-47E6-BA6A-407CBD079E47}" type="slidenum">
              <a:rPr spc="-25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100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  <a:defRPr/>
            </a:pPr>
            <a:fld id="{81D60167-4931-47E6-BA6A-407CBD079E47}" type="slidenum">
              <a:rPr spc="-25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100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  <a:defRPr/>
            </a:pPr>
            <a:fld id="{81D60167-4931-47E6-BA6A-407CBD079E47}" type="slidenum">
              <a:rPr spc="-25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/>
        </p:blipFill>
        <p:spPr bwMode="auto">
          <a:xfrm>
            <a:off x="7261859" y="214884"/>
            <a:ext cx="1746503" cy="174497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 bwMode="auto">
          <a:xfrm>
            <a:off x="0" y="4165091"/>
            <a:ext cx="9144000" cy="978535"/>
          </a:xfrm>
          <a:custGeom>
            <a:avLst/>
            <a:gdLst/>
            <a:ahLst/>
            <a:cxnLst/>
            <a:rect l="l" t="t" r="r" b="b"/>
            <a:pathLst>
              <a:path w="9144000" h="978535" extrusionOk="0">
                <a:moveTo>
                  <a:pt x="9144000" y="0"/>
                </a:moveTo>
                <a:lnTo>
                  <a:pt x="0" y="0"/>
                </a:lnTo>
                <a:lnTo>
                  <a:pt x="0" y="978408"/>
                </a:lnTo>
                <a:lnTo>
                  <a:pt x="9144000" y="978408"/>
                </a:lnTo>
                <a:lnTo>
                  <a:pt x="9144000" y="0"/>
                </a:lnTo>
                <a:close/>
              </a:path>
            </a:pathLst>
          </a:custGeom>
          <a:solidFill>
            <a:srgbClr val="2B126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/>
          <a:stretch/>
        </p:blipFill>
        <p:spPr bwMode="auto">
          <a:xfrm>
            <a:off x="7248143" y="2136648"/>
            <a:ext cx="1744979" cy="17449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100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  <a:defRPr/>
            </a:pPr>
            <a:fld id="{81D60167-4931-47E6-BA6A-407CBD079E47}" type="slidenum">
              <a:rPr spc="-25"/>
              <a:t>‹#›</a:t>
            </a:fld>
            <a:endParaRPr spc="-2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280822" y="138811"/>
            <a:ext cx="544258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Euclid Circular B SemiBold"/>
                <a:cs typeface="Euclid Circular B SemiBold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548131" y="2401316"/>
            <a:ext cx="7760970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Euclid Circular B Medium"/>
                <a:cs typeface="Euclid Circular B Medium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8846819" y="4843983"/>
            <a:ext cx="254634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2B1262"/>
                </a:solidFill>
                <a:latin typeface="Euclid Circular B"/>
                <a:cs typeface="Euclid Circular B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  <a:defRPr/>
            </a:pPr>
            <a:fld id="{81D60167-4931-47E6-BA6A-407CBD079E47}" type="slidenum">
              <a:rPr spc="-25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perovoclub" TargetMode="External"/><Relationship Id="rId2" Type="http://schemas.openxmlformats.org/officeDocument/2006/relationships/hyperlink" Target="https://vk.com/clubperov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obro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maps/org/roo_tsskrsim_perovo/74491617792/panorama/?ll=37.773744%2C55.759025&amp;panorama%5Bdirection%5D=120.786339%2C-4.894403&amp;panorama%5Bfull%5D=true&amp;panorama%5Bid%5D=1299069242_673168900_23_1649502794&amp;panorama%5Bpoint%5D=37.773452%2C55.759041&amp;panorama%5Bspan%5D=22.777713%2C38.379006&amp;tab=panorama&amp;z=1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540575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43112" y="1123949"/>
            <a:ext cx="5043288" cy="3779223"/>
          </a:xfrm>
          <a:prstGeom prst="roundRect">
            <a:avLst>
              <a:gd name="adj" fmla="val 5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43112" y="1292170"/>
            <a:ext cx="4811084" cy="394514"/>
          </a:xfrm>
          <a:prstGeom prst="roundRect">
            <a:avLst>
              <a:gd name="adj" fmla="val 50000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2" name="object 2"/>
          <p:cNvSpPr txBox="1"/>
          <p:nvPr/>
        </p:nvSpPr>
        <p:spPr bwMode="auto">
          <a:xfrm>
            <a:off x="443112" y="217796"/>
            <a:ext cx="6186288" cy="7237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80000"/>
              </a:lnSpc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2800" b="1" spc="-20">
                <a:solidFill>
                  <a:srgbClr val="FFFFFF"/>
                </a:solidFill>
                <a:latin typeface="Gogh"/>
                <a:cs typeface="Euclid Circular B SemiBold"/>
              </a:rPr>
              <a:t>Основная информация об организации</a:t>
            </a:r>
            <a:endParaRPr sz="2800">
              <a:latin typeface="Gogh"/>
              <a:cs typeface="Euclid Circular B SemiBold"/>
            </a:endParaRPr>
          </a:p>
        </p:txBody>
      </p:sp>
      <p:sp>
        <p:nvSpPr>
          <p:cNvPr id="14" name="object 8"/>
          <p:cNvSpPr txBox="1"/>
          <p:nvPr/>
        </p:nvSpPr>
        <p:spPr bwMode="auto">
          <a:xfrm>
            <a:off x="609600" y="1283278"/>
            <a:ext cx="4343400" cy="34554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>
                <a:solidFill>
                  <a:schemeClr val="bg1"/>
                </a:solidFill>
                <a:latin typeface="Gogh"/>
                <a:cs typeface="Euclid Circular B SemiBold"/>
              </a:rPr>
              <a:t>Полное наименование </a:t>
            </a:r>
            <a:r>
              <a:rPr lang="ru-RU" sz="1050" b="1" dirty="0" smtClean="0">
                <a:solidFill>
                  <a:schemeClr val="bg1"/>
                </a:solidFill>
                <a:latin typeface="Gogh"/>
                <a:cs typeface="Euclid Circular B SemiBold"/>
              </a:rPr>
              <a:t>организации: </a:t>
            </a:r>
            <a:r>
              <a:rPr lang="ru-RU" sz="1050" b="1" dirty="0" smtClean="0">
                <a:solidFill>
                  <a:schemeClr val="bg1"/>
                </a:solidFill>
                <a:latin typeface="Gogh"/>
              </a:rPr>
              <a:t>РОО </a:t>
            </a:r>
            <a:r>
              <a:rPr lang="ru-RU" sz="1050" b="1" dirty="0">
                <a:solidFill>
                  <a:schemeClr val="bg1"/>
                </a:solidFill>
                <a:latin typeface="Gogh"/>
              </a:rPr>
              <a:t>ЦЕНТР СОЦИАЛЬНО-КУЛЬТУРНОГО РАЗВИТИЯ СЕМЬИ И МОЛОДЕЖИ ПЕРОВО</a:t>
            </a:r>
            <a:endParaRPr sz="1050" dirty="0">
              <a:solidFill>
                <a:schemeClr val="bg1"/>
              </a:solidFill>
              <a:latin typeface="Gogh"/>
            </a:endParaRPr>
          </a:p>
          <a:p>
            <a:pPr marL="184150" indent="-17145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buFont typeface="Arial"/>
              <a:buChar char="•"/>
              <a:defRPr/>
            </a:pPr>
            <a:endParaRPr lang="ru-RU" sz="1050" b="1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2700" marR="0" lvl="0" defTabSz="91440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FF6614"/>
              </a:buClr>
              <a:buSzTx/>
              <a:defRPr/>
            </a:pPr>
            <a:r>
              <a:rPr lang="ru-RU" sz="1050" b="1" dirty="0">
                <a:solidFill>
                  <a:srgbClr val="540575"/>
                </a:solidFill>
                <a:latin typeface="Gogh"/>
                <a:cs typeface="Euclid Circular B SemiBold"/>
              </a:rPr>
              <a:t>Деятельность вашей организации</a:t>
            </a:r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Gogh"/>
                <a:cs typeface="Euclid Circular B SemiBold"/>
              </a:rPr>
              <a:t>: основная деятельность организации – помощь и поддержка семей разного социального статуса (многодетные, семьи с детьми инвалидами, семьи СВО, одинокие матери, т.е. семьи, попавшие в трудную жизненную ситуацию)</a:t>
            </a:r>
          </a:p>
          <a:p>
            <a:pPr marL="12700" marR="0" lvl="0" defTabSz="914400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FF6614"/>
              </a:buClr>
              <a:buSzTx/>
              <a:defRPr/>
            </a:pPr>
            <a:endParaRPr lang="ru-RU" sz="1050" b="1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Gogh"/>
                <a:cs typeface="Euclid Circular B SemiBold"/>
              </a:rPr>
              <a:t>Фактический адрес организации</a:t>
            </a: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: 111123, г. </a:t>
            </a:r>
            <a:r>
              <a:rPr lang="ru-RU" sz="1050" b="1" dirty="0">
                <a:solidFill>
                  <a:srgbClr val="540575"/>
                </a:solidFill>
                <a:latin typeface="Gogh"/>
                <a:cs typeface="Euclid Circular B SemiBold"/>
              </a:rPr>
              <a:t>М</a:t>
            </a: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осква,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 ул. 1-я Владимирская, д. 8</a:t>
            </a:r>
            <a:endParaRPr dirty="0"/>
          </a:p>
          <a:p>
            <a:pPr marL="1270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defRPr/>
            </a:pPr>
            <a:endParaRPr lang="ru-RU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Социальные </a:t>
            </a:r>
            <a:r>
              <a:rPr lang="ru-RU" sz="1050" b="1" dirty="0">
                <a:solidFill>
                  <a:srgbClr val="540575"/>
                </a:solidFill>
                <a:latin typeface="Gogh"/>
                <a:cs typeface="Euclid Circular B SemiBold"/>
              </a:rPr>
              <a:t>сети организации</a:t>
            </a: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: </a:t>
            </a:r>
            <a:r>
              <a:rPr lang="en-US" sz="1050" b="1" dirty="0">
                <a:solidFill>
                  <a:srgbClr val="540575"/>
                </a:solidFill>
                <a:latin typeface="Gogh"/>
                <a:cs typeface="Euclid Circular B SemiBold"/>
                <a:hlinkClick r:id="rId2"/>
              </a:rPr>
              <a:t>https://</a:t>
            </a:r>
            <a:r>
              <a:rPr lang="en-US" sz="1050" b="1" dirty="0" smtClean="0">
                <a:solidFill>
                  <a:srgbClr val="540575"/>
                </a:solidFill>
                <a:latin typeface="Gogh"/>
                <a:cs typeface="Euclid Circular B SemiBold"/>
                <a:hlinkClick r:id="rId2"/>
              </a:rPr>
              <a:t>vk.com/clubperovo</a:t>
            </a: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, </a:t>
            </a:r>
            <a:r>
              <a:rPr lang="en-US" sz="1050" b="1" dirty="0">
                <a:solidFill>
                  <a:srgbClr val="540575"/>
                </a:solidFill>
                <a:latin typeface="Gogh"/>
                <a:cs typeface="Euclid Circular B SemiBold"/>
                <a:hlinkClick r:id="rId3"/>
              </a:rPr>
              <a:t>https://</a:t>
            </a:r>
            <a:r>
              <a:rPr lang="en-US" sz="1050" b="1" dirty="0" smtClean="0">
                <a:solidFill>
                  <a:srgbClr val="540575"/>
                </a:solidFill>
                <a:latin typeface="Gogh"/>
                <a:cs typeface="Euclid Circular B SemiBold"/>
                <a:hlinkClick r:id="rId3"/>
              </a:rPr>
              <a:t>t.me/perovoclub</a:t>
            </a:r>
            <a:endParaRPr lang="ru-RU" sz="1050" b="1" dirty="0" smtClean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endParaRPr lang="ru-RU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Площадь </a:t>
            </a:r>
            <a:r>
              <a:rPr lang="ru-RU" sz="1050" b="1" dirty="0">
                <a:solidFill>
                  <a:srgbClr val="540575"/>
                </a:solidFill>
                <a:latin typeface="Gogh"/>
                <a:cs typeface="Euclid Circular B SemiBold"/>
              </a:rPr>
              <a:t>помещения</a:t>
            </a: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: 146,4</a:t>
            </a:r>
            <a:endParaRPr dirty="0">
              <a:solidFill>
                <a:srgbClr val="540575"/>
              </a:solidFill>
              <a:latin typeface="Gogh"/>
            </a:endParaRPr>
          </a:p>
          <a:p>
            <a:pPr marL="184150" indent="-17145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buFont typeface="Arial"/>
              <a:buChar char="•"/>
              <a:defRPr/>
            </a:pPr>
            <a:endParaRPr lang="ru-RU" sz="1050" b="1" dirty="0">
              <a:solidFill>
                <a:srgbClr val="540575"/>
              </a:solidFill>
              <a:latin typeface="Gogh"/>
              <a:cs typeface="Euclid Circular B SemiBold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Gogh"/>
                <a:cs typeface="Euclid Circular B SemiBold"/>
              </a:rPr>
              <a:t>Количество сотрудников, которые будут заниматься развитием франшизы </a:t>
            </a:r>
            <a:r>
              <a:rPr lang="ru-RU" sz="1050" b="1" dirty="0" err="1">
                <a:solidFill>
                  <a:srgbClr val="540575"/>
                </a:solidFill>
                <a:latin typeface="Gogh"/>
                <a:cs typeface="Euclid Circular B SemiBold"/>
              </a:rPr>
              <a:t>Добро.Центр</a:t>
            </a:r>
            <a:r>
              <a:rPr lang="ru-RU" sz="1050" b="1" dirty="0" smtClean="0">
                <a:solidFill>
                  <a:srgbClr val="540575"/>
                </a:solidFill>
                <a:latin typeface="Gogh"/>
                <a:cs typeface="Euclid Circular B SemiBold"/>
              </a:rPr>
              <a:t>:  4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4" name="Скругленный прямоугольник 9"/>
          <p:cNvSpPr/>
          <p:nvPr/>
        </p:nvSpPr>
        <p:spPr bwMode="auto">
          <a:xfrm>
            <a:off x="6255561" y="1123950"/>
            <a:ext cx="2659839" cy="3808204"/>
          </a:xfrm>
          <a:prstGeom prst="roundRect">
            <a:avLst>
              <a:gd name="adj" fmla="val 5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latin typeface="Gogh"/>
            </a:endParaRPr>
          </a:p>
        </p:txBody>
      </p:sp>
      <p:sp>
        <p:nvSpPr>
          <p:cNvPr id="5" name="Скругленный прямоугольник 20"/>
          <p:cNvSpPr/>
          <p:nvPr/>
        </p:nvSpPr>
        <p:spPr bwMode="auto">
          <a:xfrm>
            <a:off x="6325559" y="1237424"/>
            <a:ext cx="2519842" cy="299692"/>
          </a:xfrm>
          <a:prstGeom prst="roundRect">
            <a:avLst>
              <a:gd name="adj" fmla="val 50000"/>
            </a:avLst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325559" y="1259619"/>
            <a:ext cx="2589841" cy="353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>
                <a:solidFill>
                  <a:schemeClr val="bg1"/>
                </a:solidFill>
                <a:latin typeface="Gogh"/>
              </a:rPr>
              <a:t>Расскажите о себе</a:t>
            </a:r>
            <a:r>
              <a:rPr lang="ru-RU" sz="1050" b="1" dirty="0" smtClean="0">
                <a:solidFill>
                  <a:schemeClr val="bg1"/>
                </a:solidFill>
                <a:latin typeface="Gogh"/>
              </a:rPr>
              <a:t>:</a:t>
            </a:r>
          </a:p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endParaRPr lang="ru-RU" sz="1050" b="1" dirty="0" smtClean="0">
              <a:solidFill>
                <a:schemeClr val="accent2">
                  <a:lumMod val="75000"/>
                </a:schemeClr>
              </a:solidFill>
              <a:latin typeface="Gogh"/>
            </a:endParaRPr>
          </a:p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Gogh"/>
              </a:rPr>
              <a:t>РОО Центр </a:t>
            </a:r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Gogh"/>
              </a:rPr>
              <a:t>социально-культурного развития семьи и молодежи "Перово". Деятельность центра направлена на укрепление семейных ценностей, сохранение отечественных традиций, профилактику социального сиротства, пропаганду здорового образа жизни, воспитание у детей гражданского самосознания и патриотизма.    </a:t>
            </a:r>
          </a:p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Gogh"/>
              </a:rPr>
              <a:t>За </a:t>
            </a:r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Gogh"/>
              </a:rPr>
              <a:t>15 лет общественной работы реализовано множество социально-значимых проектов.</a:t>
            </a:r>
          </a:p>
          <a:p>
            <a:pPr marL="12700">
              <a:spcBef>
                <a:spcPts val="105"/>
              </a:spcBef>
              <a:buClr>
                <a:srgbClr val="FF6614"/>
              </a:buClr>
              <a:defRPr/>
            </a:pPr>
            <a:r>
              <a:rPr lang="ru-RU" sz="1050" b="1" dirty="0" smtClean="0">
                <a:solidFill>
                  <a:schemeClr val="accent2">
                    <a:lumMod val="75000"/>
                  </a:schemeClr>
                </a:solidFill>
                <a:latin typeface="Gogh"/>
              </a:rPr>
              <a:t>РОО </a:t>
            </a:r>
            <a:r>
              <a:rPr lang="ru-RU" sz="1050" b="1" dirty="0">
                <a:solidFill>
                  <a:schemeClr val="accent2">
                    <a:lumMod val="75000"/>
                  </a:schemeClr>
                </a:solidFill>
                <a:latin typeface="Gogh"/>
              </a:rPr>
              <a:t>Центр социально-культурного развития семьи и молодежи "Перово" является неоднократным победителем конкурса грантов Мэра Москвы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24" y="841649"/>
            <a:ext cx="3226576" cy="4302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403" y="805281"/>
            <a:ext cx="3232878" cy="43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99" y="867334"/>
            <a:ext cx="3198701" cy="4300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816" y="864805"/>
            <a:ext cx="3221595" cy="429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29" y="896648"/>
            <a:ext cx="3346816" cy="4293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881062"/>
            <a:ext cx="3205701" cy="42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99" y="852230"/>
            <a:ext cx="3179618" cy="4291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032" y="868091"/>
            <a:ext cx="3212144" cy="4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87042"/>
            <a:ext cx="4419600" cy="3322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43" y="744172"/>
            <a:ext cx="4574257" cy="342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3840"/>
            <a:ext cx="3200400" cy="4328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298" y="841400"/>
            <a:ext cx="3221804" cy="42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object 2"/>
          <p:cNvSpPr txBox="1"/>
          <p:nvPr/>
        </p:nvSpPr>
        <p:spPr bwMode="auto">
          <a:xfrm>
            <a:off x="484733" y="314357"/>
            <a:ext cx="1725067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rgbClr val="540575"/>
                </a:solidFill>
                <a:latin typeface="Gogh"/>
                <a:cs typeface="Euclid Circular B SemiBold"/>
              </a:rPr>
              <a:t>Команда</a:t>
            </a:r>
            <a:endParaRPr sz="3000">
              <a:solidFill>
                <a:srgbClr val="540575"/>
              </a:solidFill>
              <a:latin typeface="Gogh"/>
              <a:cs typeface="Euclid Circular B SemiBold"/>
            </a:endParaRPr>
          </a:p>
        </p:txBody>
      </p:sp>
      <p:sp>
        <p:nvSpPr>
          <p:cNvPr id="51" name="object 8"/>
          <p:cNvSpPr txBox="1"/>
          <p:nvPr/>
        </p:nvSpPr>
        <p:spPr bwMode="auto">
          <a:xfrm>
            <a:off x="560933" y="910804"/>
            <a:ext cx="4419599" cy="3725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rgbClr val="540575"/>
                </a:solidFill>
                <a:latin typeface="Gogh"/>
                <a:cs typeface="Euclid Circular B SemiBold"/>
              </a:rPr>
              <a:t>Перечислите членов вашей команды и опишите роли, функции и закрепленные сервисы за конкретным человеком.</a:t>
            </a:r>
            <a:endParaRPr>
              <a:solidFill>
                <a:srgbClr val="540575"/>
              </a:solidFill>
              <a:latin typeface="Gogh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484733" y="859829"/>
            <a:ext cx="4572000" cy="47448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540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540575"/>
              </a:solidFill>
            </a:endParaRP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992561"/>
              </p:ext>
            </p:extLst>
          </p:nvPr>
        </p:nvGraphicFramePr>
        <p:xfrm>
          <a:off x="484733" y="1380097"/>
          <a:ext cx="8049666" cy="36525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83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3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3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1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lt1"/>
                          </a:solidFill>
                          <a:latin typeface="Gogh"/>
                        </a:rPr>
                        <a:t>ФИО</a:t>
                      </a:r>
                      <a:endParaRPr lang="ru-RU" sz="1200" dirty="0">
                        <a:latin typeface="Gogh"/>
                        <a:ea typeface="Euclid Circular B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>
                          <a:solidFill>
                            <a:schemeClr val="lt1"/>
                          </a:solidFill>
                          <a:latin typeface="Gogh"/>
                        </a:rPr>
                        <a:t>Должность</a:t>
                      </a:r>
                      <a:endParaRPr lang="ru-RU" sz="1200">
                        <a:latin typeface="Gogh"/>
                        <a:ea typeface="Euclid Circular B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>
                          <a:solidFill>
                            <a:schemeClr val="lt1"/>
                          </a:solidFill>
                          <a:latin typeface="Gogh"/>
                        </a:rPr>
                        <a:t>Выполняемые задачи, за какие сервисы человек ответственен</a:t>
                      </a:r>
                      <a:endParaRPr lang="ru-RU" sz="1200">
                        <a:latin typeface="Gogh"/>
                        <a:ea typeface="Euclid Circular B Medium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9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Яковлева</a:t>
                      </a:r>
                      <a:r>
                        <a:rPr lang="ru-RU" sz="105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 Татьяна Владимировна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Председатель</a:t>
                      </a:r>
                      <a:endParaRPr lang="ru-RU" sz="11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i="0" u="none" strike="noStrike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  <a:ea typeface="+mn-ea"/>
                          <a:cs typeface="+mn-cs"/>
                        </a:rPr>
                        <a:t>Организация процесса работы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5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Шульц Гульшат Мигдятовна</a:t>
                      </a:r>
                    </a:p>
                    <a:p>
                      <a:pPr algn="ctr">
                        <a:defRPr/>
                      </a:pPr>
                      <a:endParaRPr lang="ru-RU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Технический </a:t>
                      </a: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специалист - волонтер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050" b="0" i="0" u="none" strike="noStrike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50" b="0" i="0" u="none" strike="noStrike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  <a:ea typeface="+mn-ea"/>
                          <a:cs typeface="+mn-cs"/>
                        </a:rPr>
                        <a:t>Работа с платформой</a:t>
                      </a:r>
                    </a:p>
                    <a:p>
                      <a:pPr algn="ctr"/>
                      <a:r>
                        <a:rPr lang="ru-RU" sz="1050" b="0" i="0" u="none" strike="noStrike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  <a:ea typeface="+mn-ea"/>
                          <a:cs typeface="+mn-cs"/>
                        </a:rPr>
                        <a:t>ДОБРО.РФ</a:t>
                      </a:r>
                      <a:endParaRPr lang="ru-RU" sz="105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  <a:p>
                      <a:pPr algn="ctr">
                        <a:defRPr/>
                      </a:pP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Терновых</a:t>
                      </a:r>
                      <a:r>
                        <a:rPr lang="ru-RU" sz="105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 Светлана Алексеевна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Заместитель руководителя организации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Информирование граждан и организаций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Кулиш Ольга</a:t>
                      </a:r>
                      <a:r>
                        <a:rPr lang="ru-RU" sz="105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 Олеговна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Специалист</a:t>
                      </a:r>
                      <a:r>
                        <a:rPr lang="ru-RU" sz="105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 по работе с общественностью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Консультирование граждан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Богак</a:t>
                      </a:r>
                      <a:r>
                        <a:rPr lang="ru-RU" sz="105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 Светлана Анатольевна</a:t>
                      </a:r>
                      <a:endParaRPr lang="ru-RU" sz="105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  <a:p>
                      <a:pPr algn="ctr">
                        <a:defRPr/>
                      </a:pPr>
                      <a:endParaRPr lang="ru-RU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Специалист по взаимодействию с волонтерами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ogh"/>
                        </a:rPr>
                        <a:t>Обучение волонтеров</a:t>
                      </a:r>
                      <a:endParaRPr lang="ru-RU" sz="105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 descr="Изображение выглядит как Графика, Шрифт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29400" y="344139"/>
            <a:ext cx="2133600" cy="32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144000" cy="5145261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441870" y="693018"/>
            <a:ext cx="5120730" cy="626888"/>
          </a:xfrm>
          <a:prstGeom prst="roundRect">
            <a:avLst>
              <a:gd name="adj" fmla="val 16667"/>
            </a:avLst>
          </a:prstGeom>
          <a:solidFill>
            <a:srgbClr val="FF661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object 2"/>
          <p:cNvSpPr txBox="1"/>
          <p:nvPr/>
        </p:nvSpPr>
        <p:spPr bwMode="auto">
          <a:xfrm>
            <a:off x="441870" y="172087"/>
            <a:ext cx="39623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2800" b="1" spc="-20">
                <a:solidFill>
                  <a:schemeClr val="bg1"/>
                </a:solidFill>
                <a:latin typeface="Gogh"/>
                <a:cs typeface="Euclid Circular B SemiBold"/>
              </a:rPr>
              <a:t>Целевая аудитория</a:t>
            </a:r>
            <a:endParaRPr sz="28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sp>
        <p:nvSpPr>
          <p:cNvPr id="32" name="object 8"/>
          <p:cNvSpPr txBox="1"/>
          <p:nvPr/>
        </p:nvSpPr>
        <p:spPr bwMode="auto">
          <a:xfrm>
            <a:off x="594270" y="806625"/>
            <a:ext cx="4968330" cy="368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chemeClr val="bg1"/>
                </a:solidFill>
                <a:latin typeface="Gogh"/>
                <a:cs typeface="Euclid Circular B SemiBold"/>
              </a:rPr>
              <a:t>Перечислите целевые группы, на которых направлена деятельность Добро.Центра, опишите их социально-психологический портрет</a:t>
            </a:r>
            <a:endParaRPr>
              <a:latin typeface="Gogh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123463"/>
              </p:ext>
            </p:extLst>
          </p:nvPr>
        </p:nvGraphicFramePr>
        <p:xfrm>
          <a:off x="484734" y="1733549"/>
          <a:ext cx="8335416" cy="336600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7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8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1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 dirty="0">
                          <a:solidFill>
                            <a:schemeClr val="lt1"/>
                          </a:solidFill>
                          <a:latin typeface="Gogh"/>
                        </a:rPr>
                        <a:t>Целевая группа</a:t>
                      </a:r>
                      <a:endParaRPr lang="ru-RU" sz="1200" dirty="0">
                        <a:latin typeface="Gogh"/>
                        <a:ea typeface="Euclid Circular B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>
                          <a:solidFill>
                            <a:schemeClr val="lt1"/>
                          </a:solidFill>
                          <a:latin typeface="Gogh"/>
                        </a:rPr>
                        <a:t>Ее портрет (возраст, образование, увлечения)</a:t>
                      </a:r>
                      <a:endParaRPr lang="ru-RU" sz="1200">
                        <a:latin typeface="Gogh"/>
                        <a:ea typeface="Euclid Circular B Medium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>
                          <a:solidFill>
                            <a:schemeClr val="lt1"/>
                          </a:solidFill>
                          <a:latin typeface="Gogh"/>
                        </a:rPr>
                        <a:t>Инструменты по работе</a:t>
                      </a:r>
                      <a:endParaRPr>
                        <a:latin typeface="Gogh"/>
                      </a:endParaRPr>
                    </a:p>
                    <a:p>
                      <a:pPr algn="ctr">
                        <a:defRPr/>
                      </a:pPr>
                      <a:r>
                        <a:rPr lang="ru-RU" sz="1200" b="0" u="none" strike="noStrike">
                          <a:solidFill>
                            <a:schemeClr val="lt1"/>
                          </a:solidFill>
                          <a:latin typeface="Gogh"/>
                        </a:rPr>
                        <a:t>с данной целевой группой</a:t>
                      </a:r>
                      <a:endParaRPr lang="ru-RU" sz="1200">
                        <a:latin typeface="Gogh"/>
                        <a:ea typeface="Euclid Circular B Medium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Многодетный семьи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0+</a:t>
                      </a:r>
                    </a:p>
                    <a:p>
                      <a:pPr algn="ctr">
                        <a:defRPr/>
                      </a:pP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Оказание</a:t>
                      </a:r>
                      <a:r>
                        <a:rPr lang="ru-RU" sz="1050" baseline="0" dirty="0" smtClean="0">
                          <a:latin typeface="Gogh"/>
                        </a:rPr>
                        <a:t> гуманитарной помощи, психологическая и юр. поддержка, организация социально-значимых мероприятий</a:t>
                      </a:r>
                      <a:endParaRPr lang="ru-RU" sz="1050" dirty="0" smtClean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3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Семьи с детьми инвалидами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0+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Оказание</a:t>
                      </a:r>
                      <a:r>
                        <a:rPr lang="ru-RU" sz="1050" baseline="0" dirty="0" smtClean="0">
                          <a:latin typeface="Gogh"/>
                        </a:rPr>
                        <a:t> гуманитарной помощи, психологическая и юр. поддержка, организация культурно-досуговых мероприятий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71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Молодёжь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14+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Поддержка молодежный инициатив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998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Семьи попавшие в трудную</a:t>
                      </a:r>
                      <a:r>
                        <a:rPr lang="ru-RU" sz="1050" baseline="0" dirty="0" smtClean="0">
                          <a:latin typeface="Gogh"/>
                        </a:rPr>
                        <a:t> жизненную ситуацию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0+</a:t>
                      </a: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50" dirty="0" smtClean="0">
                          <a:latin typeface="Gogh"/>
                        </a:rPr>
                        <a:t>Оказание гуманитарной помощи, психологическая и юр. поддержка, организация культурно-досуговых мероприятий</a:t>
                      </a:r>
                    </a:p>
                    <a:p>
                      <a:pPr algn="ctr">
                        <a:defRPr/>
                      </a:pPr>
                      <a:endParaRPr lang="ru-RU" sz="105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3" name="Скругленный прямоугольник 32"/>
          <p:cNvSpPr/>
          <p:nvPr/>
        </p:nvSpPr>
        <p:spPr bwMode="auto">
          <a:xfrm>
            <a:off x="5867399" y="736998"/>
            <a:ext cx="3212781" cy="920352"/>
          </a:xfrm>
          <a:prstGeom prst="roundRect">
            <a:avLst>
              <a:gd name="adj" fmla="val 16667"/>
            </a:avLst>
          </a:prstGeom>
          <a:solidFill>
            <a:srgbClr val="FF661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5935934" y="779837"/>
            <a:ext cx="3144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  <a:latin typeface="Gogh"/>
              </a:rPr>
              <a:t>При заполнении презентации использовать шрифты которые можно скачать из папки с шаблоном презентации</a:t>
            </a:r>
            <a:endParaRPr lang="ru-RU" sz="1200"/>
          </a:p>
        </p:txBody>
      </p:sp>
      <p:sp>
        <p:nvSpPr>
          <p:cNvPr id="961327670" name=" 961327669"/>
          <p:cNvSpPr/>
          <p:nvPr/>
        </p:nvSpPr>
        <p:spPr bwMode="auto">
          <a:xfrm>
            <a:off x="441870" y="1382670"/>
            <a:ext cx="5646964" cy="2746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200" b="1" i="0" u="none">
                <a:solidFill>
                  <a:srgbClr val="FFFFFF"/>
                </a:solidFill>
                <a:latin typeface="Liberation Sans"/>
                <a:ea typeface="Liberation Sans"/>
                <a:cs typeface="Liberation Sans"/>
              </a:rPr>
              <a:t>*Нет ограничений по количеству указанных целевых групп </a:t>
            </a:r>
            <a:endParaRPr sz="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144000" cy="5145261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/>
              <a:t>cvv</a:t>
            </a:r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00392" y="690671"/>
            <a:ext cx="5038382" cy="640767"/>
          </a:xfrm>
          <a:prstGeom prst="roundRect">
            <a:avLst>
              <a:gd name="adj" fmla="val 16667"/>
            </a:avLst>
          </a:prstGeom>
          <a:solidFill>
            <a:srgbClr val="FF661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object 2"/>
          <p:cNvSpPr txBox="1"/>
          <p:nvPr/>
        </p:nvSpPr>
        <p:spPr bwMode="auto">
          <a:xfrm>
            <a:off x="228600" y="110045"/>
            <a:ext cx="663858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200" b="1" spc="-20">
                <a:solidFill>
                  <a:schemeClr val="bg1"/>
                </a:solidFill>
                <a:latin typeface="Gogh"/>
                <a:cs typeface="Euclid Circular B SemiBold"/>
              </a:rPr>
              <a:t>Взаимодействие</a:t>
            </a:r>
            <a:r>
              <a:rPr lang="en-US" sz="3200" b="1" spc="-20">
                <a:solidFill>
                  <a:schemeClr val="bg1"/>
                </a:solidFill>
                <a:latin typeface="Gogh"/>
                <a:cs typeface="Euclid Circular B SemiBold"/>
              </a:rPr>
              <a:t> </a:t>
            </a:r>
            <a:r>
              <a:rPr lang="ru-RU" sz="3200" b="1" spc="-20">
                <a:solidFill>
                  <a:schemeClr val="bg1"/>
                </a:solidFill>
                <a:latin typeface="Gogh"/>
                <a:cs typeface="Euclid Circular B SemiBold"/>
              </a:rPr>
              <a:t>с партнерами</a:t>
            </a:r>
            <a:endParaRPr sz="32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sp>
        <p:nvSpPr>
          <p:cNvPr id="55" name="object 8"/>
          <p:cNvSpPr txBox="1"/>
          <p:nvPr/>
        </p:nvSpPr>
        <p:spPr bwMode="auto">
          <a:xfrm>
            <a:off x="519275" y="825777"/>
            <a:ext cx="4800615" cy="368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chemeClr val="bg1"/>
                </a:solidFill>
                <a:latin typeface="Gogh"/>
                <a:cs typeface="Euclid Circular B SemiBold"/>
              </a:rPr>
              <a:t>Пропишите потенциальных партнеров, совместные проекты, а также условия, на которых у вас выстроена работа</a:t>
            </a:r>
            <a:endParaRPr>
              <a:latin typeface="Gogh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47437"/>
              </p:ext>
            </p:extLst>
          </p:nvPr>
        </p:nvGraphicFramePr>
        <p:xfrm>
          <a:off x="152399" y="1596193"/>
          <a:ext cx="8991602" cy="358867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63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957">
                <a:tc>
                  <a:txBody>
                    <a:bodyPr/>
                    <a:lstStyle/>
                    <a:p>
                      <a:pPr marL="0" algn="ctr">
                        <a:defRPr/>
                      </a:pPr>
                      <a:r>
                        <a:rPr lang="ru-RU" sz="1200" b="1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Партнер</a:t>
                      </a:r>
                      <a:r>
                        <a:rPr lang="en-US" sz="1200" b="1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/</a:t>
                      </a:r>
                      <a:r>
                        <a:rPr lang="ru-RU" sz="1200" b="1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местные сообщества</a:t>
                      </a:r>
                      <a:endParaRPr lang="ru-RU" sz="1200" b="1">
                        <a:solidFill>
                          <a:schemeClr val="lt1"/>
                        </a:solidFill>
                        <a:latin typeface="Gogh"/>
                        <a:ea typeface="Euclid Circular B Medium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>
                          <a:solidFill>
                            <a:schemeClr val="lt1"/>
                          </a:solidFill>
                          <a:latin typeface="Gogh"/>
                          <a:ea typeface="Euclid Circular B Medium"/>
                          <a:cs typeface="+mn-cs"/>
                        </a:rPr>
                        <a:t>Условия, на которых выстроена работа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Gogh"/>
                          <a:ea typeface="Euclid Circular B Medium"/>
                        </a:rPr>
                        <a:t>Совместные проекты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Gogh"/>
                          <a:ea typeface="Euclid Circular B Medium"/>
                        </a:rPr>
                        <a:t>Социальный эффект совместной деятельности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Комитет общественных связей г. Москвы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Проект</a:t>
                      </a:r>
                      <a:r>
                        <a:rPr lang="ru-RU" sz="700" baseline="0" dirty="0" smtClean="0">
                          <a:latin typeface="Gogh"/>
                        </a:rPr>
                        <a:t> победитель «</a:t>
                      </a:r>
                      <a:r>
                        <a:rPr lang="ru-RU" sz="700" baseline="0" dirty="0" err="1" smtClean="0">
                          <a:latin typeface="Gogh"/>
                        </a:rPr>
                        <a:t>Медиашкола</a:t>
                      </a:r>
                      <a:r>
                        <a:rPr lang="ru-RU" sz="700" baseline="0" dirty="0" smtClean="0">
                          <a:latin typeface="Gogh"/>
                        </a:rPr>
                        <a:t> Новое поколение»</a:t>
                      </a:r>
                    </a:p>
                    <a:p>
                      <a:pPr algn="ctr">
                        <a:defRPr/>
                      </a:pPr>
                      <a:r>
                        <a:rPr lang="ru-RU" sz="700" baseline="0" dirty="0" smtClean="0">
                          <a:latin typeface="Gogh"/>
                        </a:rPr>
                        <a:t>Проект «Счастливое детство для всех», акция «Елка желаний»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Повышение цифровой грамотности подростков в области </a:t>
                      </a:r>
                      <a:r>
                        <a:rPr lang="ru-RU" sz="700" dirty="0" err="1" smtClean="0">
                          <a:latin typeface="Gogh"/>
                        </a:rPr>
                        <a:t>медиаиндустрии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err="1" smtClean="0">
                          <a:latin typeface="Gogh"/>
                        </a:rPr>
                        <a:t>Мосволонтер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Благотворительные</a:t>
                      </a:r>
                      <a:r>
                        <a:rPr lang="ru-RU" sz="700" baseline="0" dirty="0" smtClean="0">
                          <a:latin typeface="Gogh"/>
                        </a:rPr>
                        <a:t> акции (ярмарки-продажи, выставки) проект «Время добра»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Вовлечение неравнодушных</a:t>
                      </a:r>
                      <a:r>
                        <a:rPr lang="ru-RU" sz="700" baseline="0" dirty="0" smtClean="0">
                          <a:latin typeface="Gogh"/>
                        </a:rPr>
                        <a:t> людей в волонтерскую деятельность, повышение качества и скорости решения социально-значимых проблем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РОО Общество многодетных семей г. Москвы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Совместное</a:t>
                      </a:r>
                      <a:r>
                        <a:rPr lang="ru-RU" sz="700" baseline="0" dirty="0" smtClean="0">
                          <a:latin typeface="Gogh"/>
                        </a:rPr>
                        <a:t> проведение социально-значимых мероприятий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Повышение уровня жизни многодетных семей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9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b="0" i="0" dirty="0" smtClean="0">
                          <a:solidFill>
                            <a:schemeClr val="dk1"/>
                          </a:solidFill>
                          <a:effectLst/>
                          <a:latin typeface="Gogh"/>
                          <a:ea typeface="+mn-ea"/>
                          <a:cs typeface="+mn-cs"/>
                        </a:rPr>
                        <a:t> БФ</a:t>
                      </a:r>
                      <a:r>
                        <a:rPr lang="ru-RU" sz="700" b="0" i="0" baseline="0" dirty="0" smtClean="0">
                          <a:solidFill>
                            <a:schemeClr val="dk1"/>
                          </a:solidFill>
                          <a:effectLst/>
                          <a:latin typeface="Gogh"/>
                          <a:ea typeface="+mn-ea"/>
                          <a:cs typeface="+mn-cs"/>
                        </a:rPr>
                        <a:t> Детский мир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Благотворительная акция «Участвуйте», Благотворительные показы театр кукол «Детский мир»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Повышение уровня жизни </a:t>
                      </a:r>
                      <a:r>
                        <a:rPr lang="ru-RU" sz="700" dirty="0" err="1" smtClean="0">
                          <a:latin typeface="Gogh"/>
                        </a:rPr>
                        <a:t>благополучателей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3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КЦ</a:t>
                      </a:r>
                      <a:r>
                        <a:rPr lang="ru-RU" sz="700" baseline="0" dirty="0" smtClean="0">
                          <a:latin typeface="Gogh"/>
                        </a:rPr>
                        <a:t> Интеграция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партнерское</a:t>
                      </a:r>
                      <a:r>
                        <a:rPr lang="ru-RU" sz="700" baseline="0" dirty="0" smtClean="0">
                          <a:latin typeface="Gogh"/>
                        </a:rPr>
                        <a:t> соглашение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Проект «Фестиваль</a:t>
                      </a:r>
                      <a:r>
                        <a:rPr lang="ru-RU" sz="700" baseline="0" dirty="0" smtClean="0">
                          <a:latin typeface="Gogh"/>
                        </a:rPr>
                        <a:t> Семейных традиций»</a:t>
                      </a:r>
                      <a:endParaRPr lang="ru-RU" sz="700" dirty="0" smtClean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Укрепление семейных ценностей и традиций через участие в спортивных,</a:t>
                      </a:r>
                      <a:r>
                        <a:rPr lang="ru-RU" sz="700" baseline="0" dirty="0" smtClean="0">
                          <a:latin typeface="Gogh"/>
                        </a:rPr>
                        <a:t> творческих и интеллектуальных соревнованиях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31847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1017678"/>
            <a:ext cx="2266950" cy="352297"/>
          </a:xfrm>
          <a:prstGeom prst="rect">
            <a:avLst/>
          </a:prstGeom>
        </p:spPr>
      </p:pic>
      <p:sp>
        <p:nvSpPr>
          <p:cNvPr id="1437098621" name=" 1437098620"/>
          <p:cNvSpPr/>
          <p:nvPr/>
        </p:nvSpPr>
        <p:spPr bwMode="auto">
          <a:xfrm>
            <a:off x="400392" y="1369974"/>
            <a:ext cx="5476214" cy="2746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200" b="1" i="0" u="none">
                <a:solidFill>
                  <a:srgbClr val="FFFFFF"/>
                </a:solidFill>
                <a:latin typeface="Liberation Sans"/>
                <a:ea typeface="Liberation Sans"/>
                <a:cs typeface="Liberation Sans"/>
              </a:rPr>
              <a:t>*Указать не менее 5 партнеров/местных сообществ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144000" cy="5145261"/>
          </a:xfrm>
          <a:prstGeom prst="rect">
            <a:avLst/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/>
              <a:t>cvv</a:t>
            </a:r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 bwMode="auto">
          <a:xfrm>
            <a:off x="400392" y="690671"/>
            <a:ext cx="5038382" cy="640767"/>
          </a:xfrm>
          <a:prstGeom prst="roundRect">
            <a:avLst>
              <a:gd name="adj" fmla="val 16667"/>
            </a:avLst>
          </a:prstGeom>
          <a:solidFill>
            <a:srgbClr val="FF661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object 2"/>
          <p:cNvSpPr txBox="1"/>
          <p:nvPr/>
        </p:nvSpPr>
        <p:spPr bwMode="auto">
          <a:xfrm>
            <a:off x="228600" y="110045"/>
            <a:ext cx="663858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200" b="1" spc="-20">
                <a:solidFill>
                  <a:schemeClr val="bg1"/>
                </a:solidFill>
                <a:latin typeface="Gogh"/>
                <a:cs typeface="Euclid Circular B SemiBold"/>
              </a:rPr>
              <a:t>Взаимодействие</a:t>
            </a:r>
            <a:r>
              <a:rPr lang="en-US" sz="3200" b="1" spc="-20">
                <a:solidFill>
                  <a:schemeClr val="bg1"/>
                </a:solidFill>
                <a:latin typeface="Gogh"/>
                <a:cs typeface="Euclid Circular B SemiBold"/>
              </a:rPr>
              <a:t> </a:t>
            </a:r>
            <a:r>
              <a:rPr lang="ru-RU" sz="3200" b="1" spc="-20">
                <a:solidFill>
                  <a:schemeClr val="bg1"/>
                </a:solidFill>
                <a:latin typeface="Gogh"/>
                <a:cs typeface="Euclid Circular B SemiBold"/>
              </a:rPr>
              <a:t>с партнерами</a:t>
            </a:r>
            <a:endParaRPr sz="32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sp>
        <p:nvSpPr>
          <p:cNvPr id="55" name="object 8"/>
          <p:cNvSpPr txBox="1"/>
          <p:nvPr/>
        </p:nvSpPr>
        <p:spPr bwMode="auto">
          <a:xfrm>
            <a:off x="519275" y="825777"/>
            <a:ext cx="4800615" cy="3680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chemeClr val="bg1"/>
                </a:solidFill>
                <a:latin typeface="Gogh"/>
                <a:cs typeface="Euclid Circular B SemiBold"/>
              </a:rPr>
              <a:t>Пропишите потенциальных партнеров, совместные проекты, а также условия, на которых у вас выстроена работа</a:t>
            </a:r>
            <a:endParaRPr>
              <a:latin typeface="Gogh"/>
            </a:endParaRPr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12261"/>
              </p:ext>
            </p:extLst>
          </p:nvPr>
        </p:nvGraphicFramePr>
        <p:xfrm>
          <a:off x="152399" y="1596193"/>
          <a:ext cx="8991602" cy="358867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63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6957">
                <a:tc>
                  <a:txBody>
                    <a:bodyPr/>
                    <a:lstStyle/>
                    <a:p>
                      <a:pPr marL="0" algn="ctr">
                        <a:defRPr/>
                      </a:pPr>
                      <a:r>
                        <a:rPr lang="ru-RU" sz="1200" b="1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Партнер</a:t>
                      </a:r>
                      <a:r>
                        <a:rPr lang="en-US" sz="1200" b="1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/</a:t>
                      </a:r>
                      <a:r>
                        <a:rPr lang="ru-RU" sz="1200" b="1">
                          <a:solidFill>
                            <a:schemeClr val="lt1"/>
                          </a:solidFill>
                          <a:latin typeface="Gogh"/>
                          <a:cs typeface="+mn-cs"/>
                        </a:rPr>
                        <a:t>местные сообщества</a:t>
                      </a:r>
                      <a:endParaRPr lang="ru-RU" sz="1200" b="1">
                        <a:solidFill>
                          <a:schemeClr val="lt1"/>
                        </a:solidFill>
                        <a:latin typeface="Gogh"/>
                        <a:ea typeface="Euclid Circular B Medium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>
                          <a:solidFill>
                            <a:schemeClr val="lt1"/>
                          </a:solidFill>
                          <a:latin typeface="Gogh"/>
                          <a:ea typeface="Euclid Circular B Medium"/>
                          <a:cs typeface="+mn-cs"/>
                        </a:rPr>
                        <a:t>Условия, на которых выстроена работа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Gogh"/>
                          <a:ea typeface="Euclid Circular B Medium"/>
                        </a:rPr>
                        <a:t>Совместные проекты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>
                          <a:latin typeface="Gogh"/>
                          <a:ea typeface="Euclid Circular B Medium"/>
                        </a:rPr>
                        <a:t>Социальный эффект совместной деятельности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27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АО «Редакция газеты «Вечерняя Москва»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Совместный проект </a:t>
                      </a:r>
                      <a:r>
                        <a:rPr lang="ru-RU" sz="700" dirty="0" err="1" smtClean="0">
                          <a:latin typeface="Gogh"/>
                        </a:rPr>
                        <a:t>Медиашкола</a:t>
                      </a:r>
                      <a:r>
                        <a:rPr lang="ru-RU" sz="700" dirty="0" smtClean="0">
                          <a:latin typeface="Gogh"/>
                        </a:rPr>
                        <a:t> «Новые московские медиа»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В результате проекта создается образовательная</a:t>
                      </a:r>
                      <a:r>
                        <a:rPr lang="ru-RU" sz="700" baseline="0" dirty="0" smtClean="0">
                          <a:latin typeface="Gogh"/>
                        </a:rPr>
                        <a:t> программа, которая будет </a:t>
                      </a:r>
                      <a:r>
                        <a:rPr lang="ru-RU" sz="700" baseline="0" dirty="0" err="1" smtClean="0">
                          <a:latin typeface="Gogh"/>
                        </a:rPr>
                        <a:t>профориентировать</a:t>
                      </a:r>
                      <a:r>
                        <a:rPr lang="ru-RU" sz="700" baseline="0" dirty="0" smtClean="0">
                          <a:latin typeface="Gogh"/>
                        </a:rPr>
                        <a:t> будущих специалистов «новых, городских медиа»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Департамент труда и соц. защиты населения г. Москвы (Московское долголетие)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Гранд «Москва- добрый город»</a:t>
                      </a:r>
                    </a:p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Школа танцев для серебряных волонтеров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Улучшение качества жизни людей</a:t>
                      </a:r>
                      <a:r>
                        <a:rPr lang="ru-RU" sz="700" baseline="0" dirty="0" smtClean="0">
                          <a:latin typeface="Gogh"/>
                        </a:rPr>
                        <a:t> серебряного возраста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5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Префектура ВАО г. Москвы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партнерские</a:t>
                      </a:r>
                      <a:r>
                        <a:rPr lang="ru-RU" sz="700" baseline="0" dirty="0" smtClean="0">
                          <a:latin typeface="Gogh"/>
                        </a:rPr>
                        <a:t> соглашения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Организация и проведение социально значимых мероприятий Восточного округа города Москвы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800" b="0" i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объединение граждан для социально-культурного развития семьи и молодёжи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979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Управа района Перово</a:t>
                      </a:r>
                    </a:p>
                    <a:p>
                      <a:pPr algn="ctr">
                        <a:defRPr/>
                      </a:pP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договор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Организация и проведение социально значимых мероприятий района Перова города Москвы</a:t>
                      </a:r>
                      <a:endParaRPr lang="ru-RU" sz="700" dirty="0" smtClean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800" b="0" i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активное вовлечение молодёжи и подростков в общественную жизнь, посредством участия в правовых, общественно-политических и иных проектах и программах</a:t>
                      </a:r>
                      <a:endParaRPr lang="ru-RU" sz="8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3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Муниципальное образование Перово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партнерское</a:t>
                      </a:r>
                      <a:r>
                        <a:rPr lang="ru-RU" sz="700" baseline="0" dirty="0" smtClean="0">
                          <a:latin typeface="Gogh"/>
                        </a:rPr>
                        <a:t> соглашение</a:t>
                      </a:r>
                      <a:endParaRPr lang="ru-RU" sz="7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latin typeface="Gogh"/>
                        </a:rPr>
                        <a:t>Организация и проведение социально значимых мероприятий района Перова города Москвы</a:t>
                      </a:r>
                      <a:endParaRPr lang="ru-RU" sz="700" dirty="0" smtClean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800" b="0" i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</a:t>
                      </a:r>
                      <a:r>
                        <a:rPr lang="ru-RU" sz="800" b="0" i="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0" i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культуры, повышение интеллектуального и профессионального уровня жителей района Перово</a:t>
                      </a:r>
                      <a:endParaRPr lang="ru-RU" sz="700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31847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1017678"/>
            <a:ext cx="2266950" cy="352297"/>
          </a:xfrm>
          <a:prstGeom prst="rect">
            <a:avLst/>
          </a:prstGeom>
        </p:spPr>
      </p:pic>
      <p:sp>
        <p:nvSpPr>
          <p:cNvPr id="1437098621" name=" 1437098620"/>
          <p:cNvSpPr/>
          <p:nvPr/>
        </p:nvSpPr>
        <p:spPr bwMode="auto">
          <a:xfrm>
            <a:off x="400392" y="1369974"/>
            <a:ext cx="5476214" cy="2746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200" b="1" i="0" u="none">
                <a:solidFill>
                  <a:srgbClr val="FFFFFF"/>
                </a:solidFill>
                <a:latin typeface="Liberation Sans"/>
                <a:ea typeface="Liberation Sans"/>
                <a:cs typeface="Liberation Sans"/>
              </a:rPr>
              <a:t>*Указать не менее 5 партнеров/местных сообществ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3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457199" y="1674427"/>
            <a:ext cx="8157243" cy="6882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2B1262"/>
              </a:solidFill>
            </a:endParaRPr>
          </a:p>
        </p:txBody>
      </p:sp>
      <p:sp>
        <p:nvSpPr>
          <p:cNvPr id="63" name="object 2"/>
          <p:cNvSpPr txBox="1"/>
          <p:nvPr/>
        </p:nvSpPr>
        <p:spPr bwMode="auto">
          <a:xfrm>
            <a:off x="381000" y="249781"/>
            <a:ext cx="5943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2400" b="1" spc="-20">
                <a:solidFill>
                  <a:schemeClr val="bg1"/>
                </a:solidFill>
                <a:latin typeface="Gogh"/>
                <a:cs typeface="Euclid Circular B SemiBold"/>
              </a:rPr>
              <a:t>Финансирование и организационная модель Добро.Центра</a:t>
            </a:r>
            <a:endParaRPr sz="24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sp>
        <p:nvSpPr>
          <p:cNvPr id="64" name="object 8"/>
          <p:cNvSpPr txBox="1"/>
          <p:nvPr/>
        </p:nvSpPr>
        <p:spPr bwMode="auto">
          <a:xfrm>
            <a:off x="681959" y="1809750"/>
            <a:ext cx="7848600" cy="3725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rgbClr val="540575"/>
                </a:solidFill>
                <a:latin typeface="Gogh"/>
                <a:cs typeface="Euclid Circular B SemiBold"/>
              </a:rPr>
              <a:t>Опишите основные источники для получения финансирования, какие потребности они могут закрыть, опишите пошаговый план, чтобы получить это финансирование</a:t>
            </a:r>
            <a:endParaRPr>
              <a:solidFill>
                <a:srgbClr val="540575"/>
              </a:solidFill>
              <a:latin typeface="Gogh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356235"/>
              </p:ext>
            </p:extLst>
          </p:nvPr>
        </p:nvGraphicFramePr>
        <p:xfrm>
          <a:off x="499960" y="2426995"/>
          <a:ext cx="8157243" cy="18948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71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9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0" u="none" strike="noStrike">
                          <a:solidFill>
                            <a:schemeClr val="lt1"/>
                          </a:solidFill>
                          <a:latin typeface="Gogh"/>
                        </a:rPr>
                        <a:t>Источник финансирования</a:t>
                      </a:r>
                      <a:endParaRPr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u="none" strike="noStrike" cap="none" spc="0">
                          <a:ln>
                            <a:noFill/>
                          </a:ln>
                          <a:solidFill>
                            <a:prstClr val="white"/>
                          </a:solidFill>
                          <a:latin typeface="Gogh"/>
                        </a:rPr>
                        <a:t>Для чего обращаемся</a:t>
                      </a:r>
                      <a:endParaRPr>
                        <a:latin typeface="Gogh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u="none" strike="noStrike" cap="none" spc="0">
                          <a:ln>
                            <a:noFill/>
                          </a:ln>
                          <a:solidFill>
                            <a:prstClr val="white"/>
                          </a:solidFill>
                          <a:latin typeface="Gogh"/>
                        </a:rPr>
                        <a:t>к этому источнику</a:t>
                      </a:r>
                      <a:endParaRPr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u="none" strike="noStrike" cap="none" spc="0">
                          <a:ln>
                            <a:noFill/>
                          </a:ln>
                          <a:solidFill>
                            <a:prstClr val="white"/>
                          </a:solidFill>
                          <a:latin typeface="Gogh"/>
                        </a:rPr>
                        <a:t>Что нужно сделать, чтобы получить финансирование?</a:t>
                      </a:r>
                      <a:endParaRPr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latin typeface="Gogh"/>
                        </a:rPr>
                        <a:t>Участие в грантах </a:t>
                      </a:r>
                      <a:endParaRPr lang="ru-RU" sz="10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latin typeface="Gogh"/>
                        </a:rPr>
                        <a:t>Для</a:t>
                      </a:r>
                      <a:r>
                        <a:rPr lang="ru-RU" sz="1000" baseline="0" dirty="0" smtClean="0">
                          <a:latin typeface="Gogh"/>
                        </a:rPr>
                        <a:t> реализации проектов организации</a:t>
                      </a:r>
                      <a:endParaRPr lang="ru-RU" sz="10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latin typeface="Gogh"/>
                        </a:rPr>
                        <a:t>Написать проект</a:t>
                      </a:r>
                      <a:endParaRPr lang="ru-RU" sz="10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latin typeface="Gogh"/>
                        </a:rPr>
                        <a:t> Благотворители и благотворительные</a:t>
                      </a:r>
                      <a:r>
                        <a:rPr lang="ru-RU" sz="1000" baseline="0" dirty="0" smtClean="0">
                          <a:latin typeface="Gogh"/>
                        </a:rPr>
                        <a:t> фонды</a:t>
                      </a:r>
                      <a:endParaRPr lang="ru-RU" sz="1000" dirty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Gogh"/>
                        </a:rPr>
                        <a:t>Для</a:t>
                      </a:r>
                      <a:r>
                        <a:rPr lang="ru-RU" sz="1000" baseline="0" dirty="0" smtClean="0">
                          <a:latin typeface="Gogh"/>
                        </a:rPr>
                        <a:t> реализации проектов организации, адресная помощь и поддержка </a:t>
                      </a:r>
                      <a:r>
                        <a:rPr lang="ru-RU" sz="1000" baseline="0" dirty="0" err="1" smtClean="0">
                          <a:latin typeface="Gogh"/>
                        </a:rPr>
                        <a:t>благополучателей</a:t>
                      </a:r>
                      <a:endParaRPr lang="ru-RU" sz="1000" dirty="0" smtClean="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000" dirty="0" smtClean="0">
                          <a:latin typeface="Gogh"/>
                        </a:rPr>
                        <a:t>Заинтересовать</a:t>
                      </a:r>
                      <a:r>
                        <a:rPr lang="ru-RU" sz="1000" baseline="0" dirty="0" smtClean="0">
                          <a:latin typeface="Gogh"/>
                        </a:rPr>
                        <a:t> и р</a:t>
                      </a:r>
                      <a:r>
                        <a:rPr lang="ru-RU" sz="1000" dirty="0" smtClean="0">
                          <a:latin typeface="Gogh"/>
                        </a:rPr>
                        <a:t>ассказать</a:t>
                      </a:r>
                      <a:r>
                        <a:rPr lang="ru-RU" sz="1000" baseline="0" dirty="0" smtClean="0">
                          <a:latin typeface="Gogh"/>
                        </a:rPr>
                        <a:t> о своей деятельности, озвучить проблему. </a:t>
                      </a:r>
                      <a:r>
                        <a:rPr lang="ru-RU" sz="1000" dirty="0" smtClean="0">
                          <a:latin typeface="Gogh"/>
                        </a:rPr>
                        <a:t> </a:t>
                      </a:r>
                      <a:endParaRPr lang="ru-RU" sz="10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>
                        <a:latin typeface="Gogh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000" dirty="0">
                        <a:latin typeface="Gogh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 bwMode="auto">
          <a:xfrm>
            <a:off x="447328" y="1123950"/>
            <a:ext cx="8167114" cy="4861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2B1262"/>
              </a:solidFill>
            </a:endParaRPr>
          </a:p>
        </p:txBody>
      </p:sp>
      <p:sp>
        <p:nvSpPr>
          <p:cNvPr id="9" name="object 8"/>
          <p:cNvSpPr txBox="1"/>
          <p:nvPr/>
        </p:nvSpPr>
        <p:spPr bwMode="auto">
          <a:xfrm>
            <a:off x="667671" y="1270521"/>
            <a:ext cx="6248400" cy="1930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rgbClr val="540575"/>
                </a:solidFill>
                <a:latin typeface="Gogh"/>
                <a:cs typeface="Euclid Circular B SemiBold"/>
              </a:rPr>
              <a:t>Укажите, </a:t>
            </a:r>
            <a:r>
              <a:rPr lang="ru-RU" sz="1050" b="1">
                <a:solidFill>
                  <a:srgbClr val="FF0000"/>
                </a:solidFill>
                <a:latin typeface="Gogh"/>
                <a:cs typeface="Euclid Circular B SemiBold"/>
              </a:rPr>
              <a:t>какая организация </a:t>
            </a:r>
            <a:r>
              <a:rPr lang="ru-RU" sz="1050" b="1">
                <a:solidFill>
                  <a:srgbClr val="540575"/>
                </a:solidFill>
                <a:latin typeface="Gogh"/>
                <a:cs typeface="Euclid Circular B SemiBold"/>
              </a:rPr>
              <a:t>является учредителем Добро.Центра:</a:t>
            </a:r>
            <a:endParaRPr>
              <a:solidFill>
                <a:srgbClr val="540575"/>
              </a:solidFill>
              <a:latin typeface="Gogh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57199" y="4282028"/>
            <a:ext cx="8167114" cy="61169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endParaRPr lang="ru-RU" sz="1050" b="1">
              <a:solidFill>
                <a:srgbClr val="2B1262"/>
              </a:solidFill>
              <a:latin typeface="Euclid Circular B SemiBold"/>
              <a:cs typeface="Euclid Circular B SemiBold"/>
            </a:endParaRPr>
          </a:p>
        </p:txBody>
      </p:sp>
      <p:sp>
        <p:nvSpPr>
          <p:cNvPr id="11" name="object 8"/>
          <p:cNvSpPr txBox="1"/>
          <p:nvPr/>
        </p:nvSpPr>
        <p:spPr bwMode="auto">
          <a:xfrm>
            <a:off x="609599" y="4381876"/>
            <a:ext cx="7920959" cy="3725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400"/>
              </a:lnSpc>
              <a:buClr>
                <a:schemeClr val="accent6"/>
              </a:buClr>
              <a:defRPr/>
            </a:pPr>
            <a:r>
              <a:rPr lang="ru-RU" sz="1050" b="1">
                <a:solidFill>
                  <a:srgbClr val="540575"/>
                </a:solidFill>
                <a:latin typeface="Gogh"/>
                <a:cs typeface="Euclid Circular B SemiBold"/>
              </a:rPr>
              <a:t>Каким образом вы можете сделать Добро.Центр финансово стабильной организацией (участие в грантах, коммерческая деятельности и тп)?</a:t>
            </a:r>
            <a:endParaRPr>
              <a:solidFill>
                <a:srgbClr val="540575"/>
              </a:solidFill>
              <a:latin typeface="Gogh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object 2"/>
          <p:cNvSpPr txBox="1"/>
          <p:nvPr/>
        </p:nvSpPr>
        <p:spPr bwMode="auto">
          <a:xfrm>
            <a:off x="314627" y="195676"/>
            <a:ext cx="67818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2400" b="1" spc="-20">
                <a:solidFill>
                  <a:schemeClr val="bg1"/>
                </a:solidFill>
                <a:latin typeface="Gogh"/>
                <a:cs typeface="Euclid Circular B SemiBold"/>
              </a:rPr>
              <a:t>Выберите пакет «Стандарт» </a:t>
            </a:r>
            <a:br>
              <a:rPr lang="ru-RU" sz="2400" b="1" spc="-20">
                <a:solidFill>
                  <a:schemeClr val="bg1"/>
                </a:solidFill>
                <a:latin typeface="Gogh"/>
                <a:cs typeface="Euclid Circular B SemiBold"/>
              </a:rPr>
            </a:br>
            <a:r>
              <a:rPr lang="ru-RU" sz="2400" b="1" spc="-20">
                <a:solidFill>
                  <a:schemeClr val="bg1"/>
                </a:solidFill>
                <a:latin typeface="Gogh"/>
                <a:cs typeface="Euclid Circular B SemiBold"/>
              </a:rPr>
              <a:t>или «Мастер»</a:t>
            </a:r>
            <a:endParaRPr sz="24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14627" y="1142842"/>
            <a:ext cx="4343399" cy="1584775"/>
          </a:xfrm>
          <a:prstGeom prst="roundRect">
            <a:avLst>
              <a:gd name="adj" fmla="val 5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object 8"/>
          <p:cNvSpPr txBox="1"/>
          <p:nvPr/>
        </p:nvSpPr>
        <p:spPr bwMode="auto">
          <a:xfrm>
            <a:off x="504225" y="1257345"/>
            <a:ext cx="4020349" cy="12788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buClr>
                <a:schemeClr val="accent6"/>
              </a:buClr>
              <a:defRPr/>
            </a:pPr>
            <a:r>
              <a:rPr lang="ru-RU" sz="1400" b="1" dirty="0">
                <a:solidFill>
                  <a:srgbClr val="FF6614"/>
                </a:solidFill>
                <a:latin typeface="Montserrat"/>
                <a:cs typeface="Euclid Circular B SemiBold"/>
              </a:rPr>
              <a:t>Базовые сервисы:</a:t>
            </a:r>
            <a:endParaRPr lang="ru-RU" sz="140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lnSpc>
                <a:spcPct val="150000"/>
              </a:lnSpc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1. Информирование граждан и организаций</a:t>
            </a:r>
            <a:endParaRPr dirty="0">
              <a:solidFill>
                <a:srgbClr val="540575"/>
              </a:solidFill>
              <a:latin typeface="Montserrat"/>
            </a:endParaRPr>
          </a:p>
          <a:p>
            <a:pPr marL="12700">
              <a:lnSpc>
                <a:spcPct val="150000"/>
              </a:lnSpc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2. Работа с платформой </a:t>
            </a:r>
            <a:r>
              <a:rPr lang="ru-RU" sz="1050" b="1" u="sng" dirty="0" err="1">
                <a:solidFill>
                  <a:srgbClr val="540575"/>
                </a:solidFill>
                <a:latin typeface="Montserrat"/>
                <a:cs typeface="Euclid Circular B SemiBold"/>
                <a:hlinkClick r:id="rId2" tooltip="https://dobro.ru/"/>
              </a:rPr>
              <a:t>Добро.рф</a:t>
            </a: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lnSpc>
                <a:spcPct val="150000"/>
              </a:lnSpc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3. Консультирование граждан</a:t>
            </a:r>
            <a:endParaRPr dirty="0"/>
          </a:p>
          <a:p>
            <a:pPr marL="12700">
              <a:lnSpc>
                <a:spcPct val="150000"/>
              </a:lnSpc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</a:rPr>
              <a:t>4. Работа «</a:t>
            </a:r>
            <a:r>
              <a:rPr lang="ru-RU" sz="1050" b="1" dirty="0" err="1">
                <a:solidFill>
                  <a:srgbClr val="540575"/>
                </a:solidFill>
                <a:latin typeface="Montserrat"/>
              </a:rPr>
              <a:t>Добро.Взаимно</a:t>
            </a:r>
            <a:r>
              <a:rPr lang="ru-RU" sz="1050" b="1" dirty="0">
                <a:solidFill>
                  <a:srgbClr val="540575"/>
                </a:solidFill>
                <a:latin typeface="Montserrat"/>
              </a:rPr>
              <a:t>»</a:t>
            </a:r>
            <a:endParaRPr dirty="0">
              <a:solidFill>
                <a:srgbClr val="540575"/>
              </a:solidFill>
              <a:latin typeface="Montserrat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14627" y="2923295"/>
            <a:ext cx="4338239" cy="639056"/>
          </a:xfrm>
          <a:prstGeom prst="roundRect">
            <a:avLst>
              <a:gd name="adj" fmla="val 9594"/>
            </a:avLst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object 8"/>
          <p:cNvSpPr txBox="1"/>
          <p:nvPr/>
        </p:nvSpPr>
        <p:spPr bwMode="auto">
          <a:xfrm>
            <a:off x="452040" y="3027683"/>
            <a:ext cx="3963346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00"/>
              </a:lnSpc>
              <a:buClr>
                <a:schemeClr val="accent6"/>
              </a:buClr>
              <a:defRPr/>
            </a:pPr>
            <a:r>
              <a:rPr lang="ru-RU" sz="1400" b="1" dirty="0">
                <a:solidFill>
                  <a:srgbClr val="FF6614"/>
                </a:solidFill>
                <a:latin typeface="Montserrat"/>
                <a:cs typeface="Euclid Circular B SemiBold"/>
              </a:rPr>
              <a:t>При выборе пакета «Стандарт» </a:t>
            </a:r>
            <a:r>
              <a:rPr lang="ru-RU" sz="1400" b="1" dirty="0">
                <a:solidFill>
                  <a:schemeClr val="bg1"/>
                </a:solidFill>
                <a:latin typeface="Montserrat"/>
                <a:cs typeface="Euclid Circular B SemiBold"/>
              </a:rPr>
              <a:t>Выберите минимум 6 сервисов</a:t>
            </a:r>
            <a:endParaRPr lang="ru-RU" sz="1050" b="1" dirty="0">
              <a:solidFill>
                <a:schemeClr val="bg1"/>
              </a:solidFill>
              <a:latin typeface="Montserrat"/>
              <a:cs typeface="Euclid Circular B SemiBold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314628" y="3714750"/>
            <a:ext cx="4338238" cy="1120907"/>
          </a:xfrm>
          <a:prstGeom prst="roundRect">
            <a:avLst>
              <a:gd name="adj" fmla="val 9594"/>
            </a:avLst>
          </a:prstGeom>
          <a:solidFill>
            <a:srgbClr val="540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object 8"/>
          <p:cNvSpPr txBox="1"/>
          <p:nvPr/>
        </p:nvSpPr>
        <p:spPr bwMode="auto">
          <a:xfrm>
            <a:off x="458557" y="3851409"/>
            <a:ext cx="3808644" cy="8342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00"/>
              </a:lnSpc>
              <a:buClr>
                <a:schemeClr val="accent6"/>
              </a:buClr>
              <a:defRPr/>
            </a:pPr>
            <a:r>
              <a:rPr lang="ru-RU" sz="1400" b="1">
                <a:solidFill>
                  <a:srgbClr val="FF6614"/>
                </a:solidFill>
                <a:latin typeface="Montserrat"/>
                <a:cs typeface="Euclid Circular B SemiBold"/>
              </a:rPr>
              <a:t>При выборе пакета «Мастер»</a:t>
            </a:r>
            <a:endParaRPr>
              <a:solidFill>
                <a:srgbClr val="FF6614"/>
              </a:solidFill>
              <a:latin typeface="Montserrat"/>
            </a:endParaRPr>
          </a:p>
          <a:p>
            <a:pPr marL="12700">
              <a:lnSpc>
                <a:spcPts val="1600"/>
              </a:lnSpc>
              <a:buClr>
                <a:schemeClr val="accent6"/>
              </a:buClr>
              <a:defRPr/>
            </a:pPr>
            <a:r>
              <a:rPr lang="ru-RU" sz="1400" b="1">
                <a:solidFill>
                  <a:schemeClr val="bg1"/>
                </a:solidFill>
                <a:latin typeface="Montserrat"/>
                <a:cs typeface="Euclid Circular B SemiBold"/>
              </a:rPr>
              <a:t>Выберите минимум 6 сервисов</a:t>
            </a:r>
            <a:endParaRPr/>
          </a:p>
          <a:p>
            <a:pPr marL="12700">
              <a:lnSpc>
                <a:spcPts val="1600"/>
              </a:lnSpc>
              <a:buClr>
                <a:schemeClr val="accent6"/>
              </a:buClr>
              <a:defRPr/>
            </a:pPr>
            <a:r>
              <a:rPr lang="ru-RU" sz="1400" b="1">
                <a:solidFill>
                  <a:schemeClr val="bg1"/>
                </a:solidFill>
                <a:latin typeface="Montserrat"/>
                <a:cs typeface="Euclid Circular B SemiBold"/>
              </a:rPr>
              <a:t>из пакета «Стандарт», 3 сервиса</a:t>
            </a:r>
            <a:endParaRPr lang="ru-RU">
              <a:latin typeface="Montserrat"/>
              <a:cs typeface="Euclid Circular B SemiBold"/>
            </a:endParaRPr>
          </a:p>
          <a:p>
            <a:pPr marL="12700">
              <a:lnSpc>
                <a:spcPts val="1600"/>
              </a:lnSpc>
              <a:buClr>
                <a:schemeClr val="accent6"/>
              </a:buClr>
              <a:defRPr/>
            </a:pPr>
            <a:r>
              <a:rPr lang="ru-RU" sz="1400" b="1">
                <a:solidFill>
                  <a:schemeClr val="bg1"/>
                </a:solidFill>
                <a:latin typeface="Montserrat"/>
                <a:cs typeface="Euclid Circular B SemiBold"/>
              </a:rPr>
              <a:t>из пакета «Мастер»</a:t>
            </a:r>
            <a:endParaRPr lang="ru-RU" sz="1050" b="1">
              <a:solidFill>
                <a:schemeClr val="bg1"/>
              </a:solidFill>
              <a:latin typeface="Montserrat"/>
              <a:cs typeface="Euclid Circular B SemiBold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901458" y="1142842"/>
            <a:ext cx="3962400" cy="3692815"/>
          </a:xfrm>
          <a:prstGeom prst="roundRect">
            <a:avLst>
              <a:gd name="adj" fmla="val 18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object 8"/>
          <p:cNvSpPr txBox="1"/>
          <p:nvPr/>
        </p:nvSpPr>
        <p:spPr bwMode="auto">
          <a:xfrm>
            <a:off x="5021274" y="1210666"/>
            <a:ext cx="3760776" cy="3568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buClr>
                <a:schemeClr val="accent6"/>
              </a:buClr>
              <a:defRPr/>
            </a:pPr>
            <a:r>
              <a:rPr lang="ru-RU" sz="1400" b="1" dirty="0">
                <a:solidFill>
                  <a:srgbClr val="FF6614"/>
                </a:solidFill>
                <a:latin typeface="Montserrat"/>
                <a:cs typeface="Euclid Circular B SemiBold"/>
              </a:rPr>
              <a:t>Укажите сервисы, которые вы будете реализовывать в рамках франшизы:</a:t>
            </a:r>
            <a:endParaRPr dirty="0"/>
          </a:p>
          <a:p>
            <a:pPr marL="12700">
              <a:buClr>
                <a:schemeClr val="accent6"/>
              </a:buClr>
              <a:defRPr/>
            </a:pPr>
            <a:endParaRPr lang="ru-RU" sz="1400" b="1" dirty="0" smtClean="0">
              <a:solidFill>
                <a:srgbClr val="2B1262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1</a:t>
            </a: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. </a:t>
            </a: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Подбор экспертов</a:t>
            </a:r>
            <a:endParaRPr dirty="0" smtClean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 smtClean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2</a:t>
            </a: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. </a:t>
            </a: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Участие в деятельности Движения Первых</a:t>
            </a:r>
            <a:endParaRPr dirty="0" smtClean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3. </a:t>
            </a: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Социальное </a:t>
            </a:r>
            <a:r>
              <a:rPr lang="ru-RU" sz="1050" b="1" dirty="0" err="1" smtClean="0">
                <a:solidFill>
                  <a:srgbClr val="540575"/>
                </a:solidFill>
                <a:latin typeface="Montserrat"/>
                <a:cs typeface="Euclid Circular B SemiBold"/>
              </a:rPr>
              <a:t>волонтерство</a:t>
            </a:r>
            <a:endParaRPr dirty="0" smtClean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4. </a:t>
            </a:r>
            <a:r>
              <a:rPr lang="ru-RU" sz="1050" b="1" dirty="0" err="1" smtClean="0">
                <a:solidFill>
                  <a:srgbClr val="540575"/>
                </a:solidFill>
                <a:latin typeface="Montserrat"/>
                <a:cs typeface="Euclid Circular B SemiBold"/>
              </a:rPr>
              <a:t>Эковолонтерство</a:t>
            </a:r>
            <a:endParaRPr dirty="0" smtClean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5. </a:t>
            </a: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Социальное проектирование</a:t>
            </a:r>
            <a:endParaRPr dirty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6</a:t>
            </a: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. Курсы первой помощи</a:t>
            </a:r>
            <a:endParaRPr dirty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7.Обучение служением</a:t>
            </a:r>
            <a:endParaRPr dirty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8. «Вовлечение участников СВО и членов их</a:t>
            </a: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семей в общественные инициативы»</a:t>
            </a:r>
            <a:endParaRPr dirty="0" smtClean="0">
              <a:solidFill>
                <a:srgbClr val="540575"/>
              </a:solidFill>
              <a:latin typeface="Montserrat"/>
            </a:endParaRPr>
          </a:p>
          <a:p>
            <a:pPr marL="12700">
              <a:buClr>
                <a:schemeClr val="accent6"/>
              </a:buClr>
              <a:defRPr/>
            </a:pPr>
            <a:endParaRPr lang="ru-RU" sz="1050" b="1" dirty="0">
              <a:solidFill>
                <a:srgbClr val="540575"/>
              </a:solidFill>
              <a:latin typeface="Montserrat"/>
              <a:cs typeface="Euclid Circular B SemiBold"/>
            </a:endParaRPr>
          </a:p>
          <a:p>
            <a:pPr marL="12700">
              <a:buClr>
                <a:schemeClr val="accent6"/>
              </a:buClr>
              <a:defRPr/>
            </a:pPr>
            <a:r>
              <a:rPr lang="ru-RU" sz="1050" b="1" dirty="0">
                <a:solidFill>
                  <a:srgbClr val="540575"/>
                </a:solidFill>
                <a:latin typeface="Montserrat"/>
                <a:cs typeface="Euclid Circular B SemiBold"/>
              </a:rPr>
              <a:t>9</a:t>
            </a:r>
            <a:r>
              <a:rPr lang="ru-RU" sz="1050" b="1" dirty="0" smtClean="0">
                <a:solidFill>
                  <a:srgbClr val="540575"/>
                </a:solidFill>
                <a:latin typeface="Montserrat"/>
                <a:cs typeface="Euclid Circular B SemiBold"/>
              </a:rPr>
              <a:t>. Серебряный наставник</a:t>
            </a:r>
            <a:endParaRPr dirty="0">
              <a:solidFill>
                <a:srgbClr val="540575"/>
              </a:solidFill>
              <a:latin typeface="Montserra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08495"/>
            <a:ext cx="6781800" cy="4301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7322127" y="789695"/>
            <a:ext cx="1904999" cy="4320628"/>
          </a:xfrm>
          <a:prstGeom prst="roundRect">
            <a:avLst>
              <a:gd name="adj" fmla="val 54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object 8"/>
          <p:cNvSpPr txBox="1"/>
          <p:nvPr/>
        </p:nvSpPr>
        <p:spPr bwMode="auto">
          <a:xfrm>
            <a:off x="7523017" y="1149843"/>
            <a:ext cx="1600201" cy="36191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buClr>
                <a:schemeClr val="accent6"/>
              </a:buClr>
              <a:defRPr/>
            </a:pPr>
            <a:r>
              <a:rPr lang="en-US" sz="1050" u="sng" dirty="0">
                <a:hlinkClick r:id="rId4"/>
              </a:rPr>
              <a:t>https://yandex.ru/maps/org/roo_tsskrsim_perovo/74491617792/panorama/?ll=37.773744%2C55.759025&amp;panorama%5Bdirection%5D=120.786339%2C-4.894403&amp;panorama%5Bfull%5D=true&amp;panorama%5Bid%5D=1299069242_673168900_23_1649502794&amp;panorama%5Bpoint%5D=37.773452%2C55.759041&amp;panorama%5Bspan%5D=22.777713%2C38.379006&amp;tab=panorama&amp;z=15</a:t>
            </a:r>
            <a:endParaRPr sz="1050" dirty="0">
              <a:solidFill>
                <a:srgbClr val="540575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1761"/>
            <a:ext cx="9296400" cy="5238750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Gogh"/>
            </a:endParaRPr>
          </a:p>
        </p:txBody>
      </p:sp>
      <p:sp>
        <p:nvSpPr>
          <p:cNvPr id="33" name="object 2"/>
          <p:cNvSpPr txBox="1"/>
          <p:nvPr/>
        </p:nvSpPr>
        <p:spPr bwMode="auto">
          <a:xfrm>
            <a:off x="457200" y="315207"/>
            <a:ext cx="7162800" cy="474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871345" algn="l"/>
              </a:tabLst>
              <a:defRPr/>
            </a:pPr>
            <a:r>
              <a:rPr lang="ru-RU" sz="3000" b="1" spc="-20">
                <a:solidFill>
                  <a:schemeClr val="bg1"/>
                </a:solidFill>
                <a:latin typeface="Gogh"/>
                <a:cs typeface="Euclid Circular B SemiBold"/>
              </a:rPr>
              <a:t>Пространство и брендинг</a:t>
            </a:r>
            <a:endParaRPr sz="3000">
              <a:solidFill>
                <a:schemeClr val="bg1"/>
              </a:solidFill>
              <a:latin typeface="Gogh"/>
              <a:cs typeface="Euclid Circular B SemiBol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53200" y="263502"/>
            <a:ext cx="2266950" cy="3522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191000" y="21613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72" y="797896"/>
            <a:ext cx="3303338" cy="4361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081" y="771850"/>
            <a:ext cx="3295490" cy="43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14"/>
      </a:accent1>
      <a:accent2>
        <a:srgbClr val="540575"/>
      </a:accent2>
      <a:accent3>
        <a:srgbClr val="EFDBB2"/>
      </a:accent3>
      <a:accent4>
        <a:srgbClr val="D6D5D4"/>
      </a:accent4>
      <a:accent5>
        <a:srgbClr val="CBFCB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985</Words>
  <Application>Microsoft Office PowerPoint</Application>
  <DocSecurity>0</DocSecurity>
  <PresentationFormat>Экран (16:9)</PresentationFormat>
  <Paragraphs>174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Euclid Circular B</vt:lpstr>
      <vt:lpstr>Euclid Circular B Medium</vt:lpstr>
      <vt:lpstr>Euclid Circular B SemiBold</vt:lpstr>
      <vt:lpstr>Gogh</vt:lpstr>
      <vt:lpstr>Liberation Sans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Арина</dc:creator>
  <cp:keywords/>
  <dc:description/>
  <cp:lastModifiedBy>Шульц Гульшат Мигдятовна</cp:lastModifiedBy>
  <cp:revision>228</cp:revision>
  <dcterms:created xsi:type="dcterms:W3CDTF">2023-03-13T00:14:48Z</dcterms:created>
  <dcterms:modified xsi:type="dcterms:W3CDTF">2024-10-31T19:12:44Z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2023-03-13T00:00:00Z</vt:filetime>
  </property>
</Properties>
</file>