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0" r:id="rId3"/>
    <p:sldId id="270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CBE5EE-1B5D-4A8C-A126-162392B6EF2E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F73D46-DF24-44C2-8A31-83AC9122C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sun9-22.userapi.com/impg/GwwxgGrJrca06y3C_d48bAC-iuXtY86st6g5_Q/s8DaURcIY-k.jpg?size=2560x1707&amp;quality=95&amp;sign=e8f5cc65f150c252fc851e46cfb8b675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28736"/>
            <a:ext cx="6143668" cy="40965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14818"/>
            <a:ext cx="8358246" cy="1928826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accent1"/>
                </a:solidFill>
                <a:latin typeface="Georgia" pitchFamily="18" charset="0"/>
              </a:rPr>
              <a:t>Волонтеры </a:t>
            </a:r>
            <a:r>
              <a:rPr lang="ru-RU" sz="5400" b="1" i="1" dirty="0" err="1" smtClean="0">
                <a:solidFill>
                  <a:schemeClr val="accent1"/>
                </a:solidFill>
                <a:latin typeface="Georgia" pitchFamily="18" charset="0"/>
              </a:rPr>
              <a:t>Матвеево-Курганского</a:t>
            </a:r>
            <a:r>
              <a:rPr lang="ru-RU" sz="5400" b="1" i="1" dirty="0" smtClean="0">
                <a:solidFill>
                  <a:schemeClr val="accent1"/>
                </a:solidFill>
                <a:latin typeface="Georgia" pitchFamily="18" charset="0"/>
              </a:rPr>
              <a:t> района </a:t>
            </a:r>
            <a:endParaRPr lang="ru-RU" sz="5400" b="1" i="1" dirty="0">
              <a:solidFill>
                <a:schemeClr val="accent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194436"/>
          </a:xfrm>
        </p:spPr>
        <p:txBody>
          <a:bodyPr>
            <a:noAutofit/>
          </a:bodyPr>
          <a:lstStyle/>
          <a:p>
            <a:pPr algn="ctr"/>
            <a:r>
              <a:rPr lang="ru-RU" sz="2600" i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Основные принципы государственной молодежной политики в Российской Федерации</a:t>
            </a:r>
            <a:endParaRPr lang="ru-RU" sz="26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183880" cy="1357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latin typeface="Georgia" pitchFamily="18" charset="0"/>
                <a:cs typeface="Times New Roman" pitchFamily="18" charset="0"/>
              </a:rPr>
              <a:t>     </a:t>
            </a:r>
            <a:r>
              <a:rPr lang="ru-RU" sz="1900" i="1" dirty="0" smtClean="0">
                <a:latin typeface="Georgia" pitchFamily="18" charset="0"/>
                <a:cs typeface="Times New Roman" pitchFamily="18" charset="0"/>
              </a:rPr>
              <a:t>Государственная молодежная политика в Российской Федерации основывается на конституционных гарантиях равенства прав и свобод граждан, реализация которых в отношении молодежи осуществляется на следующих принципах:</a:t>
            </a:r>
            <a:endParaRPr lang="ru-RU" sz="1900" i="1" dirty="0" smtClean="0">
              <a:latin typeface="Georgia" pitchFamily="18" charset="0"/>
            </a:endParaRPr>
          </a:p>
          <a:p>
            <a:endParaRPr lang="ru-RU" sz="2000" i="1" dirty="0">
              <a:latin typeface="Georgia" pitchFamily="18" charset="0"/>
            </a:endParaRPr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gray">
          <a:xfrm>
            <a:off x="857224" y="3214686"/>
            <a:ext cx="2327275" cy="1463675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AutoShape 59"/>
          <p:cNvSpPr>
            <a:spLocks noChangeArrowheads="1"/>
          </p:cNvSpPr>
          <p:nvPr/>
        </p:nvSpPr>
        <p:spPr bwMode="gray">
          <a:xfrm>
            <a:off x="5929322" y="3286124"/>
            <a:ext cx="2327275" cy="1463675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gray">
          <a:xfrm>
            <a:off x="857224" y="4857760"/>
            <a:ext cx="2327275" cy="1463675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gray">
          <a:xfrm>
            <a:off x="5929322" y="4857760"/>
            <a:ext cx="2327275" cy="1463675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AutoShape 68"/>
          <p:cNvSpPr>
            <a:spLocks noChangeArrowheads="1"/>
          </p:cNvSpPr>
          <p:nvPr/>
        </p:nvSpPr>
        <p:spPr bwMode="gray">
          <a:xfrm>
            <a:off x="6000760" y="3429000"/>
            <a:ext cx="2203450" cy="1214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68"/>
          <p:cNvSpPr>
            <a:spLocks noChangeArrowheads="1"/>
          </p:cNvSpPr>
          <p:nvPr/>
        </p:nvSpPr>
        <p:spPr bwMode="gray">
          <a:xfrm>
            <a:off x="6000760" y="5000636"/>
            <a:ext cx="2203450" cy="1214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68"/>
          <p:cNvSpPr>
            <a:spLocks noChangeArrowheads="1"/>
          </p:cNvSpPr>
          <p:nvPr/>
        </p:nvSpPr>
        <p:spPr bwMode="gray">
          <a:xfrm>
            <a:off x="928662" y="3357562"/>
            <a:ext cx="2203450" cy="1214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68"/>
          <p:cNvSpPr>
            <a:spLocks noChangeArrowheads="1"/>
          </p:cNvSpPr>
          <p:nvPr/>
        </p:nvSpPr>
        <p:spPr bwMode="gray">
          <a:xfrm>
            <a:off x="928662" y="5000636"/>
            <a:ext cx="2203450" cy="1214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gray">
          <a:xfrm>
            <a:off x="5929322" y="3429000"/>
            <a:ext cx="2286000" cy="12772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Georgia" pitchFamily="18" charset="0"/>
              </a:rPr>
              <a:t>осуществления поддержки, координации и </a:t>
            </a:r>
            <a:r>
              <a:rPr lang="ru-RU" sz="1100" b="1" dirty="0" smtClean="0">
                <a:latin typeface="Georgia" pitchFamily="18" charset="0"/>
              </a:rPr>
              <a:t>взаимодействия </a:t>
            </a:r>
            <a:r>
              <a:rPr lang="ru-RU" sz="1100" b="1" dirty="0">
                <a:latin typeface="Georgia" pitchFamily="18" charset="0"/>
              </a:rPr>
              <a:t>федеральных органов государственной власти в области молодежной </a:t>
            </a:r>
            <a:r>
              <a:rPr lang="ru-RU" sz="1100" b="1" dirty="0" smtClean="0">
                <a:latin typeface="Georgia" pitchFamily="18" charset="0"/>
              </a:rPr>
              <a:t>политики</a:t>
            </a:r>
            <a:endParaRPr lang="ru-RU" sz="1100" b="1" dirty="0">
              <a:latin typeface="Georgia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gray">
          <a:xfrm>
            <a:off x="5929322" y="5000636"/>
            <a:ext cx="2286000" cy="1259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1300"/>
              </a:lnSpc>
            </a:pPr>
            <a:r>
              <a:rPr lang="en-US" sz="1100" b="1" dirty="0">
                <a:latin typeface="Georgia" pitchFamily="18" charset="0"/>
              </a:rPr>
              <a:t>признания </a:t>
            </a:r>
            <a:r>
              <a:rPr lang="ru-RU" sz="1100" b="1" dirty="0" smtClean="0">
                <a:latin typeface="Georgia" pitchFamily="18" charset="0"/>
              </a:rPr>
              <a:t> </a:t>
            </a:r>
            <a:r>
              <a:rPr lang="en-US" sz="1100" b="1" dirty="0" smtClean="0">
                <a:latin typeface="Georgia" pitchFamily="18" charset="0"/>
              </a:rPr>
              <a:t>молодежи </a:t>
            </a:r>
            <a:r>
              <a:rPr lang="en-US" sz="1100" b="1" dirty="0">
                <a:latin typeface="Georgia" pitchFamily="18" charset="0"/>
              </a:rPr>
              <a:t>в </a:t>
            </a:r>
            <a:r>
              <a:rPr lang="en-US" sz="1100" b="1" dirty="0" smtClean="0">
                <a:latin typeface="Georgia" pitchFamily="18" charset="0"/>
              </a:rPr>
              <a:t>качестве</a:t>
            </a:r>
            <a:r>
              <a:rPr lang="ru-RU" sz="1100" b="1" dirty="0" smtClean="0">
                <a:latin typeface="Georgia" pitchFamily="18" charset="0"/>
              </a:rPr>
              <a:t> </a:t>
            </a:r>
            <a:r>
              <a:rPr lang="en-US" sz="1100" b="1" dirty="0" smtClean="0">
                <a:latin typeface="Georgia" pitchFamily="18" charset="0"/>
              </a:rPr>
              <a:t> </a:t>
            </a:r>
            <a:r>
              <a:rPr lang="en-US" sz="1100" b="1" dirty="0">
                <a:latin typeface="Georgia" pitchFamily="18" charset="0"/>
              </a:rPr>
              <a:t>равноправного </a:t>
            </a:r>
            <a:r>
              <a:rPr lang="en-US" sz="1100" b="1" dirty="0" smtClean="0">
                <a:latin typeface="Georgia" pitchFamily="18" charset="0"/>
              </a:rPr>
              <a:t>партнера </a:t>
            </a:r>
            <a:r>
              <a:rPr lang="ru-RU" sz="1100" b="1" dirty="0" smtClean="0">
                <a:latin typeface="Georgia" pitchFamily="18" charset="0"/>
              </a:rPr>
              <a:t> </a:t>
            </a:r>
            <a:r>
              <a:rPr lang="en-US" sz="1100" b="1" dirty="0" smtClean="0">
                <a:latin typeface="Georgia" pitchFamily="18" charset="0"/>
              </a:rPr>
              <a:t>в </a:t>
            </a:r>
            <a:r>
              <a:rPr lang="en-US" sz="1100" b="1" dirty="0">
                <a:latin typeface="Georgia" pitchFamily="18" charset="0"/>
              </a:rPr>
              <a:t>формировании и </a:t>
            </a:r>
            <a:r>
              <a:rPr lang="en-US" sz="1100" b="1" dirty="0" smtClean="0">
                <a:latin typeface="Georgia" pitchFamily="18" charset="0"/>
              </a:rPr>
              <a:t>реализации </a:t>
            </a:r>
            <a:r>
              <a:rPr lang="en-US" sz="1100" b="1" dirty="0">
                <a:latin typeface="Georgia" pitchFamily="18" charset="0"/>
              </a:rPr>
              <a:t>государственной </a:t>
            </a:r>
            <a:r>
              <a:rPr lang="en-US" sz="1100" b="1" dirty="0" smtClean="0">
                <a:latin typeface="Georgia" pitchFamily="18" charset="0"/>
              </a:rPr>
              <a:t>молодежной </a:t>
            </a:r>
            <a:r>
              <a:rPr lang="en-US" sz="1100" b="1" dirty="0">
                <a:latin typeface="Georgia" pitchFamily="18" charset="0"/>
              </a:rPr>
              <a:t>политики в РФ</a:t>
            </a:r>
            <a:endParaRPr lang="en-US" sz="1100" b="1" dirty="0">
              <a:latin typeface="Georgia" pitchFamily="18" charset="0"/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gray">
          <a:xfrm>
            <a:off x="928662" y="5072074"/>
            <a:ext cx="2173287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1200"/>
              </a:lnSpc>
            </a:pPr>
            <a:r>
              <a:rPr lang="en-US" sz="1100" b="1" dirty="0">
                <a:latin typeface="Georgia" pitchFamily="18" charset="0"/>
              </a:rPr>
              <a:t>приоритетности </a:t>
            </a:r>
            <a:r>
              <a:rPr lang="en-US" sz="1100" b="1" dirty="0" smtClean="0">
                <a:latin typeface="Georgia" pitchFamily="18" charset="0"/>
              </a:rPr>
              <a:t>государственной </a:t>
            </a:r>
            <a:r>
              <a:rPr lang="en-US" sz="1100" b="1" dirty="0">
                <a:latin typeface="Georgia" pitchFamily="18" charset="0"/>
              </a:rPr>
              <a:t>поддержки </a:t>
            </a:r>
            <a:r>
              <a:rPr lang="en-US" sz="1100" b="1" dirty="0" smtClean="0">
                <a:latin typeface="Georgia" pitchFamily="18" charset="0"/>
              </a:rPr>
              <a:t>молодежи </a:t>
            </a:r>
            <a:r>
              <a:rPr lang="en-US" sz="1100" b="1" dirty="0">
                <a:latin typeface="Georgia" pitchFamily="18" charset="0"/>
              </a:rPr>
              <a:t>на этапе </a:t>
            </a:r>
            <a:r>
              <a:rPr lang="en-US" sz="1100" b="1" dirty="0" smtClean="0">
                <a:latin typeface="Georgia" pitchFamily="18" charset="0"/>
              </a:rPr>
              <a:t>социального</a:t>
            </a:r>
            <a:r>
              <a:rPr lang="en-US" sz="1100" b="1" dirty="0">
                <a:latin typeface="Georgia" pitchFamily="18" charset="0"/>
              </a:rPr>
              <a:t>, культурного, </a:t>
            </a:r>
            <a:r>
              <a:rPr lang="en-US" sz="1100" b="1" dirty="0" smtClean="0">
                <a:latin typeface="Georgia" pitchFamily="18" charset="0"/>
              </a:rPr>
              <a:t>духовного </a:t>
            </a:r>
            <a:r>
              <a:rPr lang="en-US" sz="1100" b="1" dirty="0">
                <a:latin typeface="Georgia" pitchFamily="18" charset="0"/>
              </a:rPr>
              <a:t>и физического развития</a:t>
            </a:r>
            <a:endParaRPr lang="en-US" sz="1100" b="1" dirty="0">
              <a:latin typeface="Georgia" pitchFamily="18" charset="0"/>
              <a:cs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gray">
          <a:xfrm>
            <a:off x="928662" y="3500438"/>
            <a:ext cx="2143124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100" b="1" dirty="0">
                <a:latin typeface="Georgia" pitchFamily="18" charset="0"/>
              </a:rPr>
              <a:t>ответственности </a:t>
            </a:r>
            <a:r>
              <a:rPr lang="en-US" sz="1100" b="1" dirty="0" smtClean="0">
                <a:latin typeface="Georgia" pitchFamily="18" charset="0"/>
              </a:rPr>
              <a:t>государства </a:t>
            </a:r>
            <a:r>
              <a:rPr lang="en-US" sz="1100" b="1" dirty="0">
                <a:latin typeface="Georgia" pitchFamily="18" charset="0"/>
              </a:rPr>
              <a:t>за соблюдение прав и законных интересов </a:t>
            </a:r>
            <a:r>
              <a:rPr lang="en-US" sz="1100" b="1" dirty="0" smtClean="0">
                <a:latin typeface="Georgia" pitchFamily="18" charset="0"/>
              </a:rPr>
              <a:t>молодежи</a:t>
            </a:r>
            <a:endParaRPr lang="en-US" sz="1100" b="1" dirty="0">
              <a:latin typeface="Georgia" pitchFamily="18" charset="0"/>
              <a:cs typeface="Arial" charset="0"/>
            </a:endParaRPr>
          </a:p>
        </p:txBody>
      </p: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3286116" y="3571876"/>
            <a:ext cx="2360611" cy="2460624"/>
            <a:chOff x="1968" y="1488"/>
            <a:chExt cx="1776" cy="1766"/>
          </a:xfrm>
        </p:grpSpPr>
        <p:sp>
          <p:nvSpPr>
            <p:cNvPr id="18" name="AutoShape 72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73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5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AutoShape 74"/>
            <p:cNvSpPr>
              <a:spLocks noChangeArrowheads="1"/>
            </p:cNvSpPr>
            <p:nvPr/>
          </p:nvSpPr>
          <p:spPr bwMode="gray">
            <a:xfrm rot="17574404">
              <a:off x="2029" y="1501"/>
              <a:ext cx="1688" cy="1663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AutoShape 75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" name="Text Box 55"/>
          <p:cNvSpPr txBox="1">
            <a:spLocks noChangeArrowheads="1"/>
          </p:cNvSpPr>
          <p:nvPr/>
        </p:nvSpPr>
        <p:spPr bwMode="black">
          <a:xfrm>
            <a:off x="3643306" y="4643446"/>
            <a:ext cx="174310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ПРИНЦИПЫ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Цели </a:t>
            </a:r>
            <a:endParaRPr lang="ru-RU" b="1" i="1" dirty="0" smtClean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государственной </a:t>
            </a:r>
            <a:r>
              <a:rPr lang="ru-RU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молодежной политики в </a:t>
            </a:r>
            <a:r>
              <a:rPr lang="ru-RU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Российской Федерации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Georgia" pitchFamily="18" charset="0"/>
              </a:rPr>
              <a:t>возрождения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России</a:t>
            </a:r>
            <a:r>
              <a:rPr lang="en-US" dirty="0" smtClean="0">
                <a:latin typeface="Georgia" pitchFamily="18" charset="0"/>
              </a:rPr>
              <a:t>, </a:t>
            </a:r>
            <a:r>
              <a:rPr lang="en-US" dirty="0" err="1" smtClean="0">
                <a:latin typeface="Georgia" pitchFamily="18" charset="0"/>
              </a:rPr>
              <a:t>как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государства</a:t>
            </a:r>
            <a:r>
              <a:rPr lang="en-US" dirty="0" smtClean="0">
                <a:latin typeface="Georgia" pitchFamily="18" charset="0"/>
              </a:rPr>
              <a:t>, </a:t>
            </a:r>
            <a:r>
              <a:rPr lang="en-US" dirty="0" err="1" smtClean="0">
                <a:latin typeface="Georgia" pitchFamily="18" charset="0"/>
              </a:rPr>
              <a:t>обеспечивающего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достойную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жизнь</a:t>
            </a:r>
            <a:r>
              <a:rPr lang="en-US" dirty="0" smtClean="0">
                <a:latin typeface="Georgia" pitchFamily="18" charset="0"/>
              </a:rPr>
              <a:t> и </a:t>
            </a:r>
            <a:r>
              <a:rPr lang="en-US" dirty="0" err="1" smtClean="0">
                <a:latin typeface="Georgia" pitchFamily="18" charset="0"/>
              </a:rPr>
              <a:t>свободное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развитие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своих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граждан</a:t>
            </a: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Georgia" pitchFamily="18" charset="0"/>
              </a:rPr>
              <a:t>создания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правовых</a:t>
            </a:r>
            <a:r>
              <a:rPr lang="en-US" dirty="0" smtClean="0">
                <a:latin typeface="Georgia" pitchFamily="18" charset="0"/>
              </a:rPr>
              <a:t>, </a:t>
            </a:r>
            <a:r>
              <a:rPr lang="en-US" dirty="0" err="1" smtClean="0">
                <a:latin typeface="Georgia" pitchFamily="18" charset="0"/>
              </a:rPr>
              <a:t>социально-экономических</a:t>
            </a:r>
            <a:r>
              <a:rPr lang="en-US" dirty="0" smtClean="0">
                <a:latin typeface="Georgia" pitchFamily="18" charset="0"/>
              </a:rPr>
              <a:t>, </a:t>
            </a:r>
            <a:r>
              <a:rPr lang="en-US" dirty="0" err="1" smtClean="0">
                <a:latin typeface="Georgia" pitchFamily="18" charset="0"/>
              </a:rPr>
              <a:t>организационных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условий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для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выбора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молодыми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гражданами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своего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жизненного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пути</a:t>
            </a: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Georgia" pitchFamily="18" charset="0"/>
              </a:rPr>
              <a:t>содействия социальному, культурному, духовному и физическому развитию молодежи; </a:t>
            </a:r>
            <a:r>
              <a:rPr lang="en-US" dirty="0" err="1" smtClean="0">
                <a:latin typeface="Georgia" pitchFamily="18" charset="0"/>
              </a:rPr>
              <a:t>воспитания</a:t>
            </a:r>
            <a:r>
              <a:rPr lang="en-US" dirty="0" smtClean="0">
                <a:latin typeface="Georgia" pitchFamily="18" charset="0"/>
              </a:rPr>
              <a:t> и </a:t>
            </a:r>
            <a:r>
              <a:rPr lang="en-US" dirty="0" err="1" smtClean="0">
                <a:latin typeface="Georgia" pitchFamily="18" charset="0"/>
              </a:rPr>
              <a:t>образования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err="1" smtClean="0">
                <a:latin typeface="Georgia" pitchFamily="18" charset="0"/>
              </a:rPr>
              <a:t>молодежи</a:t>
            </a: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Georgia" pitchFamily="18" charset="0"/>
              </a:rPr>
              <a:t>реализации общественно значимых инициатив, общественно полезной деятельности молодежи, молодежных и детских общественных объединений;</a:t>
            </a:r>
            <a:endParaRPr lang="ru-RU" b="1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Georgia" pitchFamily="18" charset="0"/>
              </a:rPr>
              <a:t>использования инновационного потенциала молодежи в интересах государственного и общественного развития, в интересах развития самой молодежи;</a:t>
            </a:r>
            <a:endParaRPr lang="ru-RU" b="1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Georgia" pitchFamily="18" charset="0"/>
              </a:rPr>
              <a:t>недопущение дискриминации по возрасту, защиты прав и законных интересов молодых людей.</a:t>
            </a:r>
            <a:endParaRPr lang="ru-RU" b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200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Приоритетные направления и основные механизмы реализации государственной молодежной политики в Российской Федерации</a:t>
            </a:r>
            <a:endParaRPr lang="ru-RU" sz="22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112442" cy="3214710"/>
          </a:xfrm>
        </p:spPr>
        <p:txBody>
          <a:bodyPr>
            <a:normAutofit fontScale="92500" lnSpcReduction="20000"/>
          </a:bodyPr>
          <a:lstStyle/>
          <a:p>
            <a:pPr indent="457200" algn="just">
              <a:tabLst>
                <a:tab pos="762000" algn="l"/>
              </a:tabLst>
            </a:pPr>
            <a:r>
              <a:rPr lang="ru-RU" sz="1900" i="1" u="sng" dirty="0" smtClean="0">
                <a:latin typeface="Georgia" pitchFamily="18" charset="0"/>
                <a:cs typeface="Times New Roman" pitchFamily="18" charset="0"/>
              </a:rPr>
              <a:t>воспитание патриота </a:t>
            </a:r>
            <a:r>
              <a:rPr lang="ru-RU" sz="1900" i="1" dirty="0" smtClean="0">
                <a:latin typeface="Georgia" pitchFamily="18" charset="0"/>
                <a:cs typeface="Times New Roman" pitchFamily="18" charset="0"/>
              </a:rPr>
              <a:t>– гражданина, заботящегося о защите интересов Отечества, о материальной и духовной устойчивости российского общества, о преемственности традиций и нравственных ценностей;</a:t>
            </a:r>
            <a:endParaRPr lang="ru-RU" sz="1900" i="1" dirty="0" smtClean="0">
              <a:latin typeface="Georgia" pitchFamily="18" charset="0"/>
            </a:endParaRPr>
          </a:p>
          <a:p>
            <a:pPr indent="457200" algn="just" eaLnBrk="0" hangingPunct="0">
              <a:tabLst>
                <a:tab pos="762000" algn="l"/>
              </a:tabLst>
            </a:pPr>
            <a:r>
              <a:rPr lang="ru-RU" sz="1900" i="1" u="sng" dirty="0" smtClean="0">
                <a:latin typeface="Georgia" pitchFamily="18" charset="0"/>
                <a:cs typeface="Times New Roman" pitchFamily="18" charset="0"/>
              </a:rPr>
              <a:t>воспитание гражданина</a:t>
            </a:r>
            <a:r>
              <a:rPr lang="ru-RU" sz="1900" i="1" dirty="0" smtClean="0">
                <a:latin typeface="Georgia" pitchFamily="18" charset="0"/>
                <a:cs typeface="Times New Roman" pitchFamily="18" charset="0"/>
              </a:rPr>
              <a:t>, знающего и обогащающего отечественную историю и культуру, достижения общества в экономике, науке, литературе и искусстве, активно участвующего в государственной и общественной жизни;</a:t>
            </a:r>
            <a:endParaRPr lang="ru-RU" sz="1900" i="1" dirty="0" smtClean="0">
              <a:latin typeface="Georgia" pitchFamily="18" charset="0"/>
            </a:endParaRPr>
          </a:p>
          <a:p>
            <a:pPr indent="457200" algn="just" eaLnBrk="0" hangingPunct="0">
              <a:tabLst>
                <a:tab pos="762000" algn="l"/>
              </a:tabLst>
            </a:pPr>
            <a:r>
              <a:rPr lang="ru-RU" sz="1900" i="1" u="sng" dirty="0" smtClean="0">
                <a:latin typeface="Georgia" pitchFamily="18" charset="0"/>
                <a:cs typeface="Times New Roman" pitchFamily="18" charset="0"/>
              </a:rPr>
              <a:t>воспитание гражданина – труженика</a:t>
            </a:r>
            <a:r>
              <a:rPr lang="ru-RU" sz="1900" i="1" dirty="0" smtClean="0">
                <a:latin typeface="Georgia" pitchFamily="18" charset="0"/>
                <a:cs typeface="Times New Roman" pitchFamily="18" charset="0"/>
              </a:rPr>
              <a:t>, имеющего образование;</a:t>
            </a:r>
            <a:endParaRPr lang="ru-RU" sz="1900" i="1" dirty="0" smtClean="0">
              <a:latin typeface="Georgia" pitchFamily="18" charset="0"/>
            </a:endParaRPr>
          </a:p>
          <a:p>
            <a:pPr indent="457200" algn="just" eaLnBrk="0" hangingPunct="0">
              <a:tabLst>
                <a:tab pos="762000" algn="l"/>
              </a:tabLst>
            </a:pPr>
            <a:r>
              <a:rPr lang="ru-RU" sz="1900" i="1" u="sng" dirty="0" smtClean="0">
                <a:latin typeface="Georgia" pitchFamily="18" charset="0"/>
                <a:cs typeface="Times New Roman" pitchFamily="18" charset="0"/>
              </a:rPr>
              <a:t>воспитание нравственного и физически развитого гражданина</a:t>
            </a:r>
            <a:r>
              <a:rPr lang="ru-RU" sz="1900" i="1" dirty="0" smtClean="0">
                <a:latin typeface="Georgia" pitchFamily="18" charset="0"/>
                <a:cs typeface="Times New Roman" pitchFamily="18" charset="0"/>
              </a:rPr>
              <a:t>, ведущего здоровый образ жизни, семьянина, заботящегося о воспитании последующих поколений.</a:t>
            </a:r>
            <a:endParaRPr lang="ru-RU" sz="1900" i="1" dirty="0">
              <a:latin typeface="Georgia" pitchFamily="18" charset="0"/>
            </a:endParaRPr>
          </a:p>
        </p:txBody>
      </p:sp>
      <p:pic>
        <p:nvPicPr>
          <p:cNvPr id="31746" name="Picture 2" descr="Картинка 24 из 84944"/>
          <p:cNvPicPr>
            <a:picLocks noChangeAspect="1" noChangeArrowheads="1"/>
          </p:cNvPicPr>
          <p:nvPr/>
        </p:nvPicPr>
        <p:blipFill>
          <a:blip r:embed="rId2"/>
          <a:srcRect l="3125" t="7143" b="7141"/>
          <a:stretch>
            <a:fillRect/>
          </a:stretch>
        </p:blipFill>
        <p:spPr bwMode="auto">
          <a:xfrm>
            <a:off x="6429388" y="4929198"/>
            <a:ext cx="2214538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48" name="Picture 4" descr="Картинка 28 из 986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969512"/>
            <a:ext cx="2882256" cy="16265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0" name="Picture 6" descr="Картинка 38 из 986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5000636"/>
            <a:ext cx="2397974" cy="1597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143008"/>
          </a:xfrm>
        </p:spPr>
        <p:txBody>
          <a:bodyPr>
            <a:noAutofit/>
          </a:bodyPr>
          <a:lstStyle/>
          <a:p>
            <a:pPr algn="ctr"/>
            <a:r>
              <a:rPr lang="en-US" sz="2600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Государственная поддержка молодых граждан в сфере образования, воспитания и развития</a:t>
            </a:r>
            <a:endParaRPr lang="ru-RU" sz="26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5500726" cy="4286280"/>
          </a:xfrm>
        </p:spPr>
        <p:txBody>
          <a:bodyPr>
            <a:noAutofit/>
          </a:bodyPr>
          <a:lstStyle/>
          <a:p>
            <a:pPr indent="216000">
              <a:tabLst>
                <a:tab pos="762000" algn="l"/>
              </a:tabLst>
            </a:pPr>
            <a:r>
              <a:rPr lang="ru-RU" sz="1600" dirty="0" smtClean="0">
                <a:latin typeface="Georgia" pitchFamily="18" charset="0"/>
                <a:cs typeface="Times New Roman" pitchFamily="18" charset="0"/>
              </a:rPr>
              <a:t>создание условий для недопущения ущемления равных прав и возможностей в получении полноценного образования молодыми гражданами;</a:t>
            </a:r>
            <a:endParaRPr lang="ru-RU" sz="1600" dirty="0" smtClean="0">
              <a:latin typeface="Georgia" pitchFamily="18" charset="0"/>
            </a:endParaRPr>
          </a:p>
          <a:p>
            <a:pPr indent="216000" eaLnBrk="0" hangingPunct="0">
              <a:tabLst>
                <a:tab pos="762000" algn="l"/>
              </a:tabLst>
            </a:pPr>
            <a:r>
              <a:rPr lang="ru-RU" sz="1600" dirty="0" smtClean="0">
                <a:latin typeface="Georgia" pitchFamily="18" charset="0"/>
                <a:cs typeface="Times New Roman" pitchFamily="18" charset="0"/>
              </a:rPr>
              <a:t>разработка и осуществление долгосрочных мер по обеспечению занятости выпускников профессиональных образовательных учреждений;</a:t>
            </a:r>
            <a:endParaRPr lang="ru-RU" sz="1600" dirty="0" smtClean="0">
              <a:latin typeface="Georgia" pitchFamily="18" charset="0"/>
            </a:endParaRPr>
          </a:p>
          <a:p>
            <a:pPr indent="216000" eaLnBrk="0" hangingPunct="0">
              <a:tabLst>
                <a:tab pos="762000" algn="l"/>
              </a:tabLst>
            </a:pPr>
            <a:r>
              <a:rPr lang="ru-RU" sz="1600" dirty="0" smtClean="0">
                <a:latin typeface="Georgia" pitchFamily="18" charset="0"/>
                <a:cs typeface="Times New Roman" pitchFamily="18" charset="0"/>
              </a:rPr>
              <a:t>реализация системы мер по государственной поддержке воспитанников и обучающихся в образовательных учреждениях;</a:t>
            </a:r>
            <a:endParaRPr lang="ru-RU" sz="1600" dirty="0" smtClean="0">
              <a:latin typeface="Georgia" pitchFamily="18" charset="0"/>
            </a:endParaRPr>
          </a:p>
          <a:p>
            <a:pPr indent="216000" eaLnBrk="0" hangingPunct="0">
              <a:tabLst>
                <a:tab pos="762000" algn="l"/>
              </a:tabLst>
            </a:pPr>
            <a:r>
              <a:rPr lang="ru-RU" sz="1600" dirty="0" smtClean="0">
                <a:latin typeface="Georgia" pitchFamily="18" charset="0"/>
                <a:cs typeface="Times New Roman" pitchFamily="18" charset="0"/>
              </a:rPr>
              <a:t>разработка и реализация мер по поддержке и поощрению талантливых молодых граждан в области образования, науки, техники и культуры;</a:t>
            </a:r>
            <a:endParaRPr lang="ru-RU" sz="1600" dirty="0" smtClean="0">
              <a:latin typeface="Georgia" pitchFamily="18" charset="0"/>
            </a:endParaRPr>
          </a:p>
          <a:p>
            <a:pPr indent="216000" eaLnBrk="0" hangingPunct="0">
              <a:tabLst>
                <a:tab pos="762000" algn="l"/>
              </a:tabLst>
            </a:pPr>
            <a:r>
              <a:rPr lang="ru-RU" sz="1600" dirty="0" smtClean="0">
                <a:latin typeface="Georgia" pitchFamily="18" charset="0"/>
                <a:cs typeface="Times New Roman" pitchFamily="18" charset="0"/>
              </a:rPr>
              <a:t>формирование и реализация системы мер по повышению правовой культуры молодых граждан.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Картинка 30 из 98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642918"/>
            <a:ext cx="3500462" cy="4941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83880" cy="4500594"/>
          </a:xfrm>
        </p:spPr>
        <p:txBody>
          <a:bodyPr>
            <a:normAutofit/>
          </a:bodyPr>
          <a:lstStyle/>
          <a:p>
            <a:pPr algn="ctr"/>
            <a:r>
              <a:rPr lang="ru-RU" sz="10000" i="1" dirty="0" smtClean="0">
                <a:latin typeface="Georgia" pitchFamily="18" charset="0"/>
              </a:rPr>
              <a:t>Спасибо </a:t>
            </a:r>
            <a:br>
              <a:rPr lang="ru-RU" sz="10000" i="1" dirty="0" smtClean="0">
                <a:latin typeface="Georgia" pitchFamily="18" charset="0"/>
              </a:rPr>
            </a:br>
            <a:r>
              <a:rPr lang="ru-RU" sz="10000" i="1" dirty="0" smtClean="0">
                <a:latin typeface="Georgia" pitchFamily="18" charset="0"/>
              </a:rPr>
              <a:t>за внимание!</a:t>
            </a:r>
            <a:endParaRPr lang="ru-RU" sz="100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317</TotalTime>
  <Words>371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Волонтеры Матвеево-Курганского района </vt:lpstr>
      <vt:lpstr>Основные принципы государственной молодежной политики в Российской Федерации</vt:lpstr>
      <vt:lpstr>Слайд 3</vt:lpstr>
      <vt:lpstr>Приоритетные направления и основные механизмы реализации государственной молодежной политики в Российской Федерации</vt:lpstr>
      <vt:lpstr>Государственная поддержка молодых граждан в сфере образования, воспитания и развития</vt:lpstr>
      <vt:lpstr>Слайд 6</vt:lpstr>
      <vt:lpstr>Спасибо  за внимание!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Шамарина</cp:lastModifiedBy>
  <cp:revision>21</cp:revision>
  <dcterms:created xsi:type="dcterms:W3CDTF">2011-12-15T14:30:25Z</dcterms:created>
  <dcterms:modified xsi:type="dcterms:W3CDTF">2023-12-06T13:34:40Z</dcterms:modified>
</cp:coreProperties>
</file>