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63" r:id="rId5"/>
    <p:sldId id="266" r:id="rId6"/>
    <p:sldId id="280" r:id="rId7"/>
    <p:sldId id="267" r:id="rId8"/>
    <p:sldId id="277" r:id="rId9"/>
    <p:sldId id="278" r:id="rId10"/>
    <p:sldId id="275" r:id="rId11"/>
    <p:sldId id="271" r:id="rId12"/>
    <p:sldId id="276" r:id="rId13"/>
    <p:sldId id="281" r:id="rId14"/>
    <p:sldId id="262" r:id="rId15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45B"/>
    <a:srgbClr val="345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98F372-EB60-4067-16AD-57D9B2D24276}"/>
              </a:ext>
            </a:extLst>
          </p:cNvPr>
          <p:cNvSpPr/>
          <p:nvPr userDrawn="1"/>
        </p:nvSpPr>
        <p:spPr>
          <a:xfrm>
            <a:off x="407368" y="188640"/>
            <a:ext cx="1656184" cy="6480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0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9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9"/>
          <p:cNvSpPr>
            <a:spLocks noGrp="1" noChangeArrowheads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1060"/>
          <p:cNvSpPr>
            <a:spLocks noGrp="1" noChangeArrowheads="1"/>
          </p:cNvSpPr>
          <p:nvPr userDrawn="1"/>
        </p:nvSpPr>
        <p:spPr bwMode="auto">
          <a:xfrm>
            <a:off x="1309514" y="1839834"/>
            <a:ext cx="4011787" cy="131432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1061"/>
          <p:cNvSpPr>
            <a:spLocks noGrp="1" noChangeArrowheads="1"/>
          </p:cNvSpPr>
          <p:nvPr userDrawn="1"/>
        </p:nvSpPr>
        <p:spPr bwMode="auto">
          <a:xfrm>
            <a:off x="6567030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Shape 1062"/>
          <p:cNvSpPr>
            <a:spLocks noGrp="1" noChangeArrowheads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3"/>
          <p:cNvSpPr>
            <a:spLocks noGrp="1" noChangeArrowheads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5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28.06.2023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5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28.06.2023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28.06.2023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28.06.2023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28.06.2023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28.06.2023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28.06.2023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28.06.2023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09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28.06.2023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28.06.2023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28.06.2023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BFE3A1-1925-28DB-F5BE-B8A4421225DC}"/>
              </a:ext>
            </a:extLst>
          </p:cNvPr>
          <p:cNvSpPr/>
          <p:nvPr userDrawn="1"/>
        </p:nvSpPr>
        <p:spPr>
          <a:xfrm>
            <a:off x="191344" y="116632"/>
            <a:ext cx="1800200" cy="720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9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3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7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1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6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hape 1059">
            <a:extLst>
              <a:ext uri="{FF2B5EF4-FFF2-40B4-BE49-F238E27FC236}">
                <a16:creationId xmlns:a16="http://schemas.microsoft.com/office/drawing/2014/main" id="{D2AA1F6C-7464-480F-80BF-32DAFB49EBE5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0">
            <a:extLst>
              <a:ext uri="{FF2B5EF4-FFF2-40B4-BE49-F238E27FC236}">
                <a16:creationId xmlns:a16="http://schemas.microsoft.com/office/drawing/2014/main" id="{2620EA8B-ACC7-03D2-57FD-FEF68AF2BDCE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1">
            <a:extLst>
              <a:ext uri="{FF2B5EF4-FFF2-40B4-BE49-F238E27FC236}">
                <a16:creationId xmlns:a16="http://schemas.microsoft.com/office/drawing/2014/main" id="{D8CC6626-B92D-CE69-5661-478B008A9328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637456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101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295917" y="920945"/>
            <a:ext cx="8832531" cy="2928470"/>
          </a:xfrm>
        </p:spPr>
        <p:txBody>
          <a:bodyPr vertOverflow="overflow" horzOverflow="clip" vert="horz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 algn="l">
              <a:defRPr/>
            </a:pPr>
            <a:r>
              <a:rPr lang="ru-RU" sz="48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Добровольческая деятельность </a:t>
            </a:r>
            <a:br>
              <a:rPr lang="ru-RU" sz="48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48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МБУК «ИМЦ города Краснодара»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95917" y="4509120"/>
            <a:ext cx="5040560" cy="1018995"/>
          </a:xfrm>
        </p:spPr>
        <p:txBody>
          <a:bodyPr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 период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 января 2021 по июнь 2023 </a:t>
            </a:r>
          </a:p>
        </p:txBody>
      </p:sp>
      <p:pic>
        <p:nvPicPr>
          <p:cNvPr id="7" name="Рисунок 6" descr="Изображение выглядит как Шрифт, логотип, Графи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EAE31F25-1F06-96CB-A60C-3FD6CAD4B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1017" y="224182"/>
            <a:ext cx="1079142" cy="370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8" name="Rectangle 17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D5B7A-3219-D54D-0139-9B8BFEA9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693" y="965286"/>
            <a:ext cx="4708596" cy="141797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7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Патриотическая</a:t>
            </a:r>
            <a:r>
              <a:rPr lang="en-US" sz="27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акция</a:t>
            </a:r>
            <a:r>
              <a:rPr lang="en-US" sz="27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br>
              <a:rPr lang="en-US" sz="27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7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«</a:t>
            </a:r>
            <a:r>
              <a:rPr lang="en-US" sz="27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Знамя</a:t>
            </a:r>
            <a:r>
              <a:rPr lang="en-US" sz="27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Героев</a:t>
            </a:r>
            <a:r>
              <a:rPr lang="en-US" sz="27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»</a:t>
            </a:r>
            <a:br>
              <a:rPr lang="en-US" sz="3200" dirty="0">
                <a:solidFill>
                  <a:srgbClr val="FFFFFF"/>
                </a:solidFill>
                <a:latin typeface="+mn-lt"/>
              </a:rPr>
            </a:b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Рисунок 5" descr="Изображение выглядит как Шрифт, снимок экрана, График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04D0A73D-CDF1-F202-E45E-B1A7562D3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41270"/>
            <a:ext cx="1032390" cy="3548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602FB2-AA3B-140F-8B21-9E9E768733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"/>
          <a:stretch/>
        </p:blipFill>
        <p:spPr>
          <a:xfrm>
            <a:off x="6514409" y="3429000"/>
            <a:ext cx="5668648" cy="3458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287D45-148F-E8E5-ACAA-D1F3CCFB86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67"/>
          <a:stretch/>
        </p:blipFill>
        <p:spPr>
          <a:xfrm>
            <a:off x="7607845" y="-10160"/>
            <a:ext cx="4575212" cy="3494274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89E097B-6A7A-C888-4855-4F13CF8F63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91" r="10391"/>
          <a:stretch/>
        </p:blipFill>
        <p:spPr bwMode="auto">
          <a:xfrm>
            <a:off x="4029211" y="-8486"/>
            <a:ext cx="4466228" cy="37633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A1978B-AC5E-968F-A710-C297512BA0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11" y="3502147"/>
            <a:ext cx="4456836" cy="3373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18EE12-7D37-5DDA-3039-ADE2888EEEC9}"/>
              </a:ext>
            </a:extLst>
          </p:cNvPr>
          <p:cNvSpPr txBox="1"/>
          <p:nvPr/>
        </p:nvSpPr>
        <p:spPr>
          <a:xfrm>
            <a:off x="457258" y="2658166"/>
            <a:ext cx="31146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70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 волонтеров помогали в демонстрации знамени</a:t>
            </a:r>
          </a:p>
          <a:p>
            <a:r>
              <a:rPr lang="ru-RU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18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 волонтеров помогали в вышивании имен на Знамени Героев</a:t>
            </a:r>
          </a:p>
        </p:txBody>
      </p:sp>
    </p:spTree>
    <p:extLst>
      <p:ext uri="{BB962C8B-B14F-4D97-AF65-F5344CB8AC3E}">
        <p14:creationId xmlns:p14="http://schemas.microsoft.com/office/powerpoint/2010/main" val="34344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2" name="Rectangle 181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D5B7A-3219-D54D-0139-9B8BFEA9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59981"/>
            <a:ext cx="7170656" cy="977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Проект</a:t>
            </a:r>
            <a:r>
              <a:rPr lang="en-US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«</a:t>
            </a:r>
            <a:r>
              <a:rPr lang="en-US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Русская</a:t>
            </a:r>
            <a:r>
              <a:rPr lang="en-US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классика</a:t>
            </a:r>
            <a:r>
              <a:rPr lang="en-US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»</a:t>
            </a:r>
            <a:br>
              <a:rPr lang="en-US" sz="31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3100" dirty="0">
              <a:solidFill>
                <a:srgbClr val="FFFFF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8" name="Рисунок 17" descr="Изображение выглядит как одежда, человек, Человеческое лицо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37C9A84A-9A7C-F650-3C8A-703248A99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6" y="3573016"/>
            <a:ext cx="3238707" cy="302009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человек, женщин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8E62458E-7795-E9DC-F5E9-2907E2E152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r="3576"/>
          <a:stretch/>
        </p:blipFill>
        <p:spPr>
          <a:xfrm>
            <a:off x="4476646" y="3703126"/>
            <a:ext cx="3238707" cy="275987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дежда, человек, Человеческое лицо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DF2109AE-979C-BB43-0A0A-2EAC673AE4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9"/>
          <a:stretch/>
        </p:blipFill>
        <p:spPr>
          <a:xfrm>
            <a:off x="8252231" y="3798418"/>
            <a:ext cx="3238707" cy="2569287"/>
          </a:xfrm>
          <a:prstGeom prst="rect">
            <a:avLst/>
          </a:prstGeom>
        </p:spPr>
      </p:pic>
      <p:pic>
        <p:nvPicPr>
          <p:cNvPr id="3" name="Рисунок 2" descr="Изображение выглядит как Шрифт, снимок экрана, График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26E40025-BA95-C6F9-8DC4-4BA71A8775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743" y="213010"/>
            <a:ext cx="1032390" cy="354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3D5BF-59BC-F2E4-C550-797A04FA07AB}"/>
              </a:ext>
            </a:extLst>
          </p:cNvPr>
          <p:cNvSpPr txBox="1"/>
          <p:nvPr/>
        </p:nvSpPr>
        <p:spPr>
          <a:xfrm>
            <a:off x="792569" y="1678435"/>
            <a:ext cx="1036915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17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 волонтеров было задействовано в проведении</a:t>
            </a:r>
          </a:p>
          <a:p>
            <a:pPr algn="l">
              <a:lnSpc>
                <a:spcPct val="150000"/>
              </a:lnSpc>
              <a:defRPr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7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 площадок проведения</a:t>
            </a:r>
            <a:endParaRPr lang="ru-RU" sz="2800" dirty="0">
              <a:latin typeface="Liberation Sans"/>
              <a:ea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893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2" name="Rectangle 181">
            <a:extLst>
              <a:ext uri="{FF2B5EF4-FFF2-40B4-BE49-F238E27FC236}">
                <a16:creationId xmlns:a16="http://schemas.microsoft.com/office/drawing/2014/main" id="{EE52C6F3-26E1-4223-9BF6-7F985A59C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0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31516B-3206-CC9A-4798-BC2091030EA3}"/>
              </a:ext>
            </a:extLst>
          </p:cNvPr>
          <p:cNvSpPr>
            <a:spLocks noGrp="1"/>
          </p:cNvSpPr>
          <p:nvPr/>
        </p:nvSpPr>
        <p:spPr bwMode="auto">
          <a:xfrm>
            <a:off x="623392" y="300291"/>
            <a:ext cx="6978016" cy="5848312"/>
          </a:xfrm>
        </p:spPr>
        <p:txBody>
          <a:bodyPr vertOverflow="overflow" horzOverflow="clip" vert="horz" lIns="91440" tIns="45720" rIns="91440" bIns="45720" numCol="1" spcCol="0" rtlCol="0" fromWordArt="0" anchorCtr="0" forceAA="0" compatLnSpc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ru-RU" sz="2000" dirty="0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МЕТОДИЧЕСКАЯ ДЕЯТЕЛЬНОСТЬ 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ru-RU" sz="2000" dirty="0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МБУК «ИМЦ город Краснодара» в области развития волонтерства в сфере культуры: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Регулярно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проводятся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семинары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для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специалистов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в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сфере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культуры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тему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добровольчества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г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участникам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рассказывается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нормативно-правовых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актах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направлениях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волонтерской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деятельности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 также о том,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как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создать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волонтерскую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команд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-2286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После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проведение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семинаров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разрабатываются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методические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рекомендации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памятки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для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учреждений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культуры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работе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с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волонтерами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Рисунок 3" descr="Изображение выглядит как текст, одежда, джинсы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5FEFFA2F-2D92-46CC-BD2C-937B32C66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2" b="-1"/>
          <a:stretch/>
        </p:blipFill>
        <p:spPr bwMode="auto">
          <a:xfrm>
            <a:off x="8153399" y="10"/>
            <a:ext cx="4038601" cy="3224437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человек, в помещении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40A1D0DC-97AA-904A-18F6-00F92D379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" r="3968" b="-4"/>
          <a:stretch/>
        </p:blipFill>
        <p:spPr bwMode="auto">
          <a:xfrm>
            <a:off x="8153400" y="3224447"/>
            <a:ext cx="4038601" cy="3175925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Шрифт, снимок экрана, График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225454E7-0EDF-911D-EEDB-A503DACFCE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97" y="150798"/>
            <a:ext cx="1032390" cy="3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1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2" name="Rectangle 181">
            <a:extLst>
              <a:ext uri="{FF2B5EF4-FFF2-40B4-BE49-F238E27FC236}">
                <a16:creationId xmlns:a16="http://schemas.microsoft.com/office/drawing/2014/main" id="{EE52C6F3-26E1-4223-9BF6-7F985A59C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0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31516B-3206-CC9A-4798-BC2091030EA3}"/>
              </a:ext>
            </a:extLst>
          </p:cNvPr>
          <p:cNvSpPr>
            <a:spLocks noGrp="1"/>
          </p:cNvSpPr>
          <p:nvPr/>
        </p:nvSpPr>
        <p:spPr bwMode="auto">
          <a:xfrm>
            <a:off x="623392" y="300291"/>
            <a:ext cx="6978016" cy="5848312"/>
          </a:xfrm>
        </p:spPr>
        <p:txBody>
          <a:bodyPr vertOverflow="overflow" horzOverflow="clip" vert="horz" lIns="91440" tIns="45720" rIns="91440" bIns="45720" numCol="1" spcCol="0" rtlCol="0" fromWordArt="0" anchorCtr="0" forceAA="0" compatLnSpc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ru-RU" sz="2000" dirty="0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МЕТОДИЧЕСКАЯ ДЕЯТЕЛЬНОСТЬ 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ru-RU" sz="2000" dirty="0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МБУК «ИМЦ город Краснодара» в области развития волонтерства в сфере культуры: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14 октября был организован семинар «Особенности организации волонтерской деятельности в сфере культуры». По итогам семинара был разработан методический продукт «Шпаргалка учреждениям культуры по работе с волонтерами»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21 июня сотрудники МБУК «ИМЦ города Краснодара» были приглашены на семинар «Волонтеры культуры Краснодарского края: задачи и перспективы» в роли участников и спикеров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Шрифт, снимок экрана, График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225454E7-0EDF-911D-EEDB-A503DACFC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97" y="150798"/>
            <a:ext cx="1032390" cy="3548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6B6312-355A-FE3A-FD19-138358ACB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18" y="3161532"/>
            <a:ext cx="4215381" cy="32673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3C4D73-E869-78C7-E691-6AB0629D7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24" y="0"/>
            <a:ext cx="4215376" cy="31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3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6"/>
          <p:cNvSpPr>
            <a:spLocks noGrp="1"/>
          </p:cNvSpPr>
          <p:nvPr>
            <p:ph type="ctrTitle"/>
          </p:nvPr>
        </p:nvSpPr>
        <p:spPr bwMode="auto">
          <a:xfrm>
            <a:off x="798241" y="962167"/>
            <a:ext cx="3240359" cy="4421876"/>
          </a:xfrm>
        </p:spPr>
        <p:txBody>
          <a:bodyPr vert="horz" lIns="9144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pPr algn="l">
              <a:defRPr/>
            </a:pPr>
            <a:r>
              <a:rPr lang="en-US" sz="4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Спасибо</a:t>
            </a:r>
            <a:r>
              <a:rPr lang="en-US" sz="4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4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за</a:t>
            </a:r>
            <a:r>
              <a:rPr lang="en-US" sz="4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4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внимание</a:t>
            </a:r>
            <a:r>
              <a:rPr lang="en-US" sz="4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!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088929" y="962167"/>
            <a:ext cx="6858113" cy="4743174"/>
          </a:xfrm>
        </p:spPr>
        <p:txBody>
          <a:bodyPr vertOverflow="overflow" horzOverflow="clip" vert="horz" lIns="91440" tIns="45720" rIns="91440" bIns="45720" numCol="1" spcCol="0" rtlCol="0" fromWordArt="0" anchor="ctr" anchorCtr="0" forceAA="0" compatLnSpc="0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Контакты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для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связи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Почта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20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info-metod-centr@mail.ru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r>
              <a:rPr lang="en-US" sz="2000" b="0" i="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Телефон</a:t>
            </a:r>
            <a:r>
              <a:rPr lang="en-US" sz="20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+7 (861) 234-01-34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Сайт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2000" b="0" i="0" u="none" strike="noStrike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https://imckrd.ru/contacts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r>
              <a:rPr lang="en-US" sz="20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350018, г. </a:t>
            </a:r>
            <a:r>
              <a:rPr lang="en-US" sz="2000" b="0" i="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Краснодар</a:t>
            </a:r>
            <a:r>
              <a:rPr lang="en-US" sz="20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000" b="0" i="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ул.Сормовская</a:t>
            </a:r>
            <a:r>
              <a:rPr lang="en-US" sz="20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12/6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нимок экрана, Шрифт, График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EEC30353-3BD2-DA93-F4CE-F3829F0A3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1016" y="215901"/>
            <a:ext cx="1079139" cy="370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26720" y="2534176"/>
            <a:ext cx="3384376" cy="1121416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ru-RU" sz="2800" b="0" i="0" u="none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МБУК «ИМЦ города Краснодара»</a:t>
            </a:r>
            <a:endParaRPr lang="ru-RU" sz="2800" dirty="0">
              <a:solidFill>
                <a:srgbClr val="FFFFF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041907" y="949404"/>
            <a:ext cx="6120680" cy="5546047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0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nos" panose="02020603050405020304" pitchFamily="18" charset="0"/>
              </a:rPr>
              <a:t>Муниципальное бюджетное учреждение культуры муниципального образования город Краснодар «Информационно-методический центр города Краснодара» является некоммерческой организацией, созданной для выполнения работ, оказания услуг в целях обеспечения реализации, предусмотренных законодательством Российской Федерации полномочий администрации муниципального образования город Краснодар в сфере культуры и организации досуга населения</a:t>
            </a:r>
          </a:p>
          <a:p>
            <a:pPr marL="0" indent="0">
              <a:buFont typeface="Arial"/>
              <a:buNone/>
              <a:defRPr/>
            </a:pPr>
            <a:endParaRPr lang="ru-RU" sz="2000" b="0" i="0" u="none" dirty="0">
              <a:latin typeface="Liberation Sans"/>
              <a:ea typeface="Liberation Sans"/>
              <a:cs typeface="Liberation Sans"/>
            </a:endParaRPr>
          </a:p>
        </p:txBody>
      </p:sp>
      <p:pic>
        <p:nvPicPr>
          <p:cNvPr id="10" name="Рисунок 9" descr="Изображение выглядит как снимок экрана, Шрифт, График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6E2BEC1-2A59-0276-80D1-4B03344FF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16" y="215901"/>
            <a:ext cx="1079139" cy="3709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60764" y="2469668"/>
            <a:ext cx="3114956" cy="1290984"/>
          </a:xfrm>
        </p:spPr>
        <p:txBody>
          <a:bodyPr anchor="b">
            <a:noAutofit/>
          </a:bodyPr>
          <a:lstStyle/>
          <a:p>
            <a:pPr>
              <a:defRPr/>
            </a:pPr>
            <a:r>
              <a:rPr lang="ru-RU" sz="2800" b="0" i="0" u="none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Основные виды деятельности учреждения</a:t>
            </a:r>
            <a:endParaRPr lang="ru-RU" sz="2800" dirty="0">
              <a:solidFill>
                <a:srgbClr val="FFFFF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799856" y="698494"/>
            <a:ext cx="5753477" cy="4721405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Font typeface="Arial"/>
              <a:buNone/>
              <a:defRPr/>
            </a:pPr>
            <a:endParaRPr lang="ru-RU" sz="24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Liberation San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Организация и проведение культурно-массовых мероприятий: методических (семинары, конференции); творческих (фестивали, выставки, конкурсы, смотры); иных зрелищных мероприятий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0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Организация</a:t>
            </a:r>
            <a:r>
              <a:rPr lang="en-GB" sz="20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 </a:t>
            </a:r>
            <a:r>
              <a:rPr lang="ru-RU" sz="20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информационного, методического обеспечения в области культурно-досуговой деятельности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Рисунок 2" descr="Изображение выглядит как снимок экрана, Шрифт, График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5624CD31-AED0-2E12-DD4B-5C792A546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1016" y="215901"/>
            <a:ext cx="1079139" cy="3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7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77045" y="2463648"/>
            <a:ext cx="2993124" cy="1501713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ru-RU" sz="2800" dirty="0">
                <a:solidFill>
                  <a:srgbClr val="FFFFFF"/>
                </a:solidFill>
                <a:latin typeface="Relway"/>
              </a:rPr>
              <a:t>Направления добровольческой деятельности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2B86A-9C95-C8F0-3EA9-FA48D9C99947}"/>
              </a:ext>
            </a:extLst>
          </p:cNvPr>
          <p:cNvSpPr txBox="1"/>
          <p:nvPr/>
        </p:nvSpPr>
        <p:spPr bwMode="auto">
          <a:xfrm>
            <a:off x="5303912" y="232564"/>
            <a:ext cx="4166491" cy="1582653"/>
          </a:xfrm>
          <a:prstGeom prst="ellipse">
            <a:avLst/>
          </a:prstGeom>
          <a:solidFill>
            <a:srgbClr val="3459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nos"/>
              </a:rPr>
              <a:t>социальная</a:t>
            </a:r>
            <a:r>
              <a:rPr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nos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nos"/>
              </a:rPr>
              <a:t>направленность</a:t>
            </a:r>
            <a:endParaRPr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39A3048-366B-DFCD-8B27-435CFD1A4B4E}"/>
              </a:ext>
            </a:extLst>
          </p:cNvPr>
          <p:cNvCxnSpPr>
            <a:cxnSpLocks/>
          </p:cNvCxnSpPr>
          <p:nvPr/>
        </p:nvCxnSpPr>
        <p:spPr>
          <a:xfrm>
            <a:off x="4295800" y="3645024"/>
            <a:ext cx="1234916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12D1884-B027-ED15-1334-379AB1C25029}"/>
              </a:ext>
            </a:extLst>
          </p:cNvPr>
          <p:cNvCxnSpPr>
            <a:cxnSpLocks/>
          </p:cNvCxnSpPr>
          <p:nvPr/>
        </p:nvCxnSpPr>
        <p:spPr>
          <a:xfrm flipV="1">
            <a:off x="4295800" y="2523258"/>
            <a:ext cx="3334082" cy="617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ADFDE97-093F-DC04-4F66-A77E9E1230B2}"/>
              </a:ext>
            </a:extLst>
          </p:cNvPr>
          <p:cNvCxnSpPr>
            <a:cxnSpLocks/>
          </p:cNvCxnSpPr>
          <p:nvPr/>
        </p:nvCxnSpPr>
        <p:spPr>
          <a:xfrm flipV="1">
            <a:off x="4295800" y="1763884"/>
            <a:ext cx="1324589" cy="873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снимок экрана, Шрифт, График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6A7EC4A-9AE3-A6B5-D05D-9EA803133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1016" y="215901"/>
            <a:ext cx="1079139" cy="370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BCBC99-A238-1737-4ED9-FD962CF1D4EA}"/>
              </a:ext>
            </a:extLst>
          </p:cNvPr>
          <p:cNvSpPr txBox="1"/>
          <p:nvPr/>
        </p:nvSpPr>
        <p:spPr bwMode="auto">
          <a:xfrm>
            <a:off x="7776169" y="1667583"/>
            <a:ext cx="4166491" cy="1582653"/>
          </a:xfrm>
          <a:prstGeom prst="ellipse">
            <a:avLst/>
          </a:prstGeom>
          <a:solidFill>
            <a:srgbClr val="3459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nos"/>
              </a:rPr>
              <a:t>культурная</a:t>
            </a:r>
            <a:r>
              <a:rPr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nos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nos"/>
              </a:rPr>
              <a:t>направленность</a:t>
            </a:r>
            <a:endParaRPr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FBEC63B-924A-A2AC-A96C-EF15A256A80E}"/>
              </a:ext>
            </a:extLst>
          </p:cNvPr>
          <p:cNvCxnSpPr>
            <a:cxnSpLocks/>
          </p:cNvCxnSpPr>
          <p:nvPr/>
        </p:nvCxnSpPr>
        <p:spPr bwMode="auto">
          <a:xfrm>
            <a:off x="4223794" y="4330589"/>
            <a:ext cx="3312366" cy="1402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26FF48-D35C-5291-D467-88403245FEA4}"/>
              </a:ext>
            </a:extLst>
          </p:cNvPr>
          <p:cNvSpPr txBox="1"/>
          <p:nvPr/>
        </p:nvSpPr>
        <p:spPr bwMode="auto">
          <a:xfrm>
            <a:off x="5638874" y="3251992"/>
            <a:ext cx="4166491" cy="1582653"/>
          </a:xfrm>
          <a:prstGeom prst="ellipse">
            <a:avLst/>
          </a:prstGeom>
          <a:solidFill>
            <a:srgbClr val="3459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nos"/>
              </a:rPr>
              <a:t>патриотическая </a:t>
            </a:r>
            <a:r>
              <a:rPr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nos"/>
              </a:rPr>
              <a:t>направленность</a:t>
            </a:r>
            <a:endParaRPr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AE1E8-4F25-8D1E-BDA1-B2397126BF1D}"/>
              </a:ext>
            </a:extLst>
          </p:cNvPr>
          <p:cNvSpPr txBox="1"/>
          <p:nvPr/>
        </p:nvSpPr>
        <p:spPr bwMode="auto">
          <a:xfrm>
            <a:off x="7700116" y="5031922"/>
            <a:ext cx="4166491" cy="1582653"/>
          </a:xfrm>
          <a:prstGeom prst="ellipse">
            <a:avLst/>
          </a:prstGeom>
          <a:solidFill>
            <a:srgbClr val="3459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nos"/>
              </a:rPr>
              <a:t>событийная</a:t>
            </a:r>
            <a:r>
              <a:rPr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nos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nos"/>
              </a:rPr>
              <a:t>направленность</a:t>
            </a:r>
            <a:endParaRPr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4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2E0D1-ECD5-7C1E-4FCF-8F4BC695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8" y="1250994"/>
            <a:ext cx="4037835" cy="32257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Мероприятия</a:t>
            </a:r>
            <a: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и </a:t>
            </a:r>
            <a:r>
              <a:rPr lang="en-US" sz="2800" kern="12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проекты</a:t>
            </a:r>
            <a: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b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 </a:t>
            </a:r>
            <a:r>
              <a:rPr lang="en-US" sz="2800" kern="12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привлечение</a:t>
            </a:r>
            <a:r>
              <a:rPr lang="ru-RU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</a:t>
            </a:r>
            <a: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b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800" kern="12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волонтеров</a:t>
            </a:r>
            <a:b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за последние 2 года</a:t>
            </a:r>
            <a:br>
              <a:rPr lang="ru-RU" sz="2400" kern="12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7E8BE6F-6398-134D-0B0C-8E4FB3C8F339}"/>
              </a:ext>
            </a:extLst>
          </p:cNvPr>
          <p:cNvSpPr txBox="1">
            <a:spLocks/>
          </p:cNvSpPr>
          <p:nvPr/>
        </p:nvSpPr>
        <p:spPr bwMode="auto">
          <a:xfrm>
            <a:off x="4464821" y="614354"/>
            <a:ext cx="7378693" cy="6263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arenR"/>
              <a:defRPr/>
            </a:pPr>
            <a:r>
              <a:rPr lang="ru-RU" sz="2600" dirty="0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Городской фестиваль народной культуры «ЭТ[Н]О МЫ» (сентябрь 2022);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  <a:defRPr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фестиваль– грандиозное и красочное событие национальных красок, переосмысленное в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digital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-формате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arenR" startAt="2"/>
              <a:defRPr/>
            </a:pPr>
            <a:r>
              <a:rPr lang="ru-RU" sz="2600" dirty="0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Открытый городской фестиваль хореографического искусства «Танцы КРД» (июль 2022, июнь 2023);</a:t>
            </a:r>
          </a:p>
          <a:p>
            <a:pPr algn="l">
              <a:lnSpc>
                <a:spcPct val="150000"/>
              </a:lnSpc>
              <a:defRPr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-       фестиваль развивает концепцию пересечения различных направлений танца и развития творческих способностей у детей и подростков, занимающихся хореографическим искусством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arenR" startAt="3"/>
              <a:defRPr/>
            </a:pPr>
            <a:r>
              <a:rPr lang="ru-RU" sz="2600" dirty="0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Патриотический фестиваль «#</a:t>
            </a:r>
            <a:r>
              <a:rPr lang="ru-RU" sz="2600" dirty="0" err="1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ВместеСильнее</a:t>
            </a:r>
            <a:r>
              <a:rPr lang="ru-RU" sz="2600" dirty="0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» (ноябрь 2022);</a:t>
            </a:r>
          </a:p>
          <a:p>
            <a:pPr algn="l">
              <a:lnSpc>
                <a:spcPct val="150000"/>
              </a:lnSpc>
              <a:defRPr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-       патриотический фестиваль ко Дню народного единства с организацией праздничного концерта и интерактивных площадок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Изображение выглядит как снимок экрана, Шрифт, График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B36E45B8-6270-1CC1-BECE-A400D04A7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1016" y="215901"/>
            <a:ext cx="1079139" cy="3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2E0D1-ECD5-7C1E-4FCF-8F4BC695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8" y="1250994"/>
            <a:ext cx="4037835" cy="32257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Мероприятия</a:t>
            </a:r>
            <a: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и </a:t>
            </a:r>
            <a:r>
              <a:rPr lang="en-US" sz="2800" kern="12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проекты</a:t>
            </a:r>
            <a: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b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 </a:t>
            </a:r>
            <a:r>
              <a:rPr lang="en-US" sz="2800" kern="12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привлечение</a:t>
            </a:r>
            <a:r>
              <a:rPr lang="ru-RU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м</a:t>
            </a:r>
            <a: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b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2800" kern="12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волонтеров</a:t>
            </a:r>
            <a:b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за последние 2 года</a:t>
            </a:r>
            <a:br>
              <a:rPr lang="ru-RU" sz="2400" kern="12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7E8BE6F-6398-134D-0B0C-8E4FB3C8F339}"/>
              </a:ext>
            </a:extLst>
          </p:cNvPr>
          <p:cNvSpPr txBox="1">
            <a:spLocks/>
          </p:cNvSpPr>
          <p:nvPr/>
        </p:nvSpPr>
        <p:spPr bwMode="auto">
          <a:xfrm>
            <a:off x="4367808" y="215902"/>
            <a:ext cx="7609175" cy="6132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+mj-lt"/>
              <a:buAutoNum type="arabicParenR" startAt="4"/>
              <a:defRPr/>
            </a:pPr>
            <a:r>
              <a:rPr lang="ru-RU" sz="2000" dirty="0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Открытый городской конкурс изобразительного искусства «Культурный ориентир» (октябрь-ноябрь 2022);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художественная выставка, на которой экспонировались работы юных художников, посвященные знаменитым соотечественникам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arenR" startAt="5"/>
              <a:defRPr/>
            </a:pPr>
            <a:r>
              <a:rPr lang="ru-RU" sz="2000" dirty="0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Патриотическая акция «Знамя Героев» (май 2023);</a:t>
            </a:r>
          </a:p>
          <a:p>
            <a:pPr algn="l">
              <a:lnSpc>
                <a:spcPct val="150000"/>
              </a:lnSpc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-    проведение акции позволило рассказать о тех героях нашего Отечества, от которых не осталось фотографий, вестей, а лишь имя, которое несет за собой историю целой семьи. Знамя героев собрано из лоскутков красной ткани, на которых вышиты имена героев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arenR" startAt="6"/>
              <a:defRPr/>
            </a:pPr>
            <a:r>
              <a:rPr lang="ru-RU" sz="2000" dirty="0">
                <a:solidFill>
                  <a:srgbClr val="1F345B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Проект «Русская классика» (апрель-июнь 2023);</a:t>
            </a:r>
          </a:p>
          <a:p>
            <a:pPr algn="l">
              <a:lnSpc>
                <a:spcPct val="150000"/>
              </a:lnSpc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-     центральными событиям проекта стал турнир по настольным играм на основе произведений русской классической литературы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Изображение выглядит как снимок экрана, Шрифт, График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B36E45B8-6270-1CC1-BECE-A400D04A7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1016" y="215901"/>
            <a:ext cx="1079139" cy="3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 descr="Изображение выглядит как одежда, на открытом воздухе, обувь, небо&#10;&#10;Автоматически созданное описание">
            <a:extLst>
              <a:ext uri="{FF2B5EF4-FFF2-40B4-BE49-F238E27FC236}">
                <a16:creationId xmlns:a16="http://schemas.microsoft.com/office/drawing/2014/main" id="{2DFA4129-1101-43D0-9E3C-67D8983FE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8333" r="19624" b="17074"/>
          <a:stretch/>
        </p:blipFill>
        <p:spPr>
          <a:xfrm>
            <a:off x="1084938" y="1142926"/>
            <a:ext cx="2274758" cy="306063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дежда, человек, на открытом воздухе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C547B35-62E7-34C3-E6FB-193A626C88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r="2" b="13427"/>
          <a:stretch/>
        </p:blipFill>
        <p:spPr>
          <a:xfrm>
            <a:off x="8083362" y="4462445"/>
            <a:ext cx="4108638" cy="2394056"/>
          </a:xfrm>
          <a:prstGeom prst="rect">
            <a:avLst/>
          </a:prstGeom>
        </p:spPr>
      </p:pic>
      <p:pic>
        <p:nvPicPr>
          <p:cNvPr id="13" name="Объект 12" descr="Изображение выглядит как одежда, Надувной, на открытом воздухе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CBA672AF-F129-2C23-6F2D-14BB25059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r="10973" b="2"/>
          <a:stretch/>
        </p:blipFill>
        <p:spPr>
          <a:xfrm>
            <a:off x="8688288" y="1129945"/>
            <a:ext cx="2736304" cy="299981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4054751-1972-4218-A5AC-06366AB23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55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F16F31-4871-4294-AA34-E451DD4C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64" y="4462444"/>
            <a:ext cx="8115285" cy="2395556"/>
          </a:xfrm>
          <a:prstGeom prst="rect">
            <a:avLst/>
          </a:prstGeom>
          <a:gradFill>
            <a:gsLst>
              <a:gs pos="7000">
                <a:srgbClr val="000000">
                  <a:alpha val="44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D3FB0A-8C48-462D-82B4-C52CDB3F0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5280991"/>
            <a:ext cx="8115283" cy="1575508"/>
          </a:xfrm>
          <a:prstGeom prst="rect">
            <a:avLst/>
          </a:prstGeom>
          <a:gradFill>
            <a:gsLst>
              <a:gs pos="40000">
                <a:srgbClr val="000000">
                  <a:alpha val="0"/>
                </a:srgbClr>
              </a:gs>
              <a:gs pos="100000">
                <a:schemeClr val="accent1">
                  <a:alpha val="2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D5B7A-3219-D54D-0139-9B8BFEA9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55" y="237399"/>
            <a:ext cx="11108089" cy="63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 err="1">
                <a:solidFill>
                  <a:srgbClr val="1F345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Городской</a:t>
            </a:r>
            <a:r>
              <a:rPr lang="en-US" sz="2800" kern="1200" dirty="0">
                <a:solidFill>
                  <a:srgbClr val="1F345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800" kern="1200" dirty="0" err="1">
                <a:solidFill>
                  <a:srgbClr val="1F345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фестиваль</a:t>
            </a:r>
            <a:r>
              <a:rPr lang="en-US" sz="2800" kern="1200" dirty="0">
                <a:solidFill>
                  <a:srgbClr val="1F345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800" kern="1200" dirty="0" err="1">
                <a:solidFill>
                  <a:srgbClr val="1F345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народной</a:t>
            </a:r>
            <a:r>
              <a:rPr lang="en-US" sz="2800" kern="1200" dirty="0">
                <a:solidFill>
                  <a:srgbClr val="1F345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800" kern="1200" dirty="0" err="1">
                <a:solidFill>
                  <a:srgbClr val="1F345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культуры</a:t>
            </a:r>
            <a:r>
              <a:rPr lang="en-US" sz="2800" kern="1200" dirty="0">
                <a:solidFill>
                  <a:srgbClr val="1F345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«ЭТ[Н]О МЫ»</a:t>
            </a:r>
          </a:p>
        </p:txBody>
      </p:sp>
      <p:pic>
        <p:nvPicPr>
          <p:cNvPr id="35" name="Рисунок 34" descr="Изображение выглядит как одежда, человек, обувь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6DD19140-11A7-D16D-41F0-C931F3CCC1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r="12779" b="1525"/>
          <a:stretch/>
        </p:blipFill>
        <p:spPr>
          <a:xfrm>
            <a:off x="4941870" y="1079882"/>
            <a:ext cx="2514232" cy="3064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Шрифт, снимок экрана, График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69712B5-65D4-9D8E-3E05-24B3C67E1A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614434"/>
            <a:ext cx="1032390" cy="354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6B0FC0-1041-2C27-1606-54FD67B693EF}"/>
              </a:ext>
            </a:extLst>
          </p:cNvPr>
          <p:cNvSpPr txBox="1"/>
          <p:nvPr/>
        </p:nvSpPr>
        <p:spPr>
          <a:xfrm>
            <a:off x="294611" y="4536247"/>
            <a:ext cx="78200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18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 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волонтеров помогали в проведении интерактивных программ</a:t>
            </a:r>
          </a:p>
          <a:p>
            <a:pPr algn="l">
              <a:defRPr/>
            </a:pPr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10 </a:t>
            </a:r>
            <a:r>
              <a:rPr lang="ru-RU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волонтеров участвовали в информационной компании</a:t>
            </a:r>
          </a:p>
          <a:p>
            <a:pPr algn="l">
              <a:defRPr/>
            </a:pPr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9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    </a:t>
            </a:r>
            <a:r>
              <a:rPr lang="ru-RU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волонтеров помогали в изготовлении сувенирной продукции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iberation Sans"/>
            </a:endParaRPr>
          </a:p>
          <a:p>
            <a:pPr algn="l">
              <a:defRPr/>
            </a:pPr>
            <a:r>
              <a:rPr lang="ru-RU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6</a:t>
            </a:r>
            <a:r>
              <a:rPr lang="ru-RU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     площадок проведения фестиваля</a:t>
            </a:r>
          </a:p>
        </p:txBody>
      </p:sp>
    </p:spTree>
    <p:extLst>
      <p:ext uri="{BB962C8B-B14F-4D97-AF65-F5344CB8AC3E}">
        <p14:creationId xmlns:p14="http://schemas.microsoft.com/office/powerpoint/2010/main" val="73619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8" name="Rectangle 17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Шрифт, снимок экрана, График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04D0A73D-CDF1-F202-E45E-B1A7562D3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41270"/>
            <a:ext cx="1032390" cy="35488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F0DED3F-E917-9413-126B-38F61186F4DF}"/>
              </a:ext>
            </a:extLst>
          </p:cNvPr>
          <p:cNvSpPr txBox="1">
            <a:spLocks/>
          </p:cNvSpPr>
          <p:nvPr/>
        </p:nvSpPr>
        <p:spPr>
          <a:xfrm>
            <a:off x="268544" y="735639"/>
            <a:ext cx="3888423" cy="1685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Открытый</a:t>
            </a:r>
            <a:r>
              <a:rPr lang="en-US" sz="24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городской</a:t>
            </a:r>
            <a:r>
              <a:rPr lang="en-US" sz="24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фестиваль</a:t>
            </a:r>
            <a:r>
              <a:rPr lang="en-US" sz="24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хореографического</a:t>
            </a:r>
            <a:r>
              <a:rPr lang="en-US" sz="24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искусства</a:t>
            </a:r>
            <a:r>
              <a:rPr lang="en-US" sz="24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«</a:t>
            </a:r>
            <a:r>
              <a:rPr lang="en-US" sz="24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Танцы</a:t>
            </a:r>
            <a:r>
              <a:rPr lang="en-US" sz="24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КРД» (2022 и 2023)</a:t>
            </a:r>
          </a:p>
        </p:txBody>
      </p:sp>
      <p:pic>
        <p:nvPicPr>
          <p:cNvPr id="8" name="Рисунок 7" descr="Изображение выглядит как одежда, человек, Человеческое лиц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434C1799-39FF-57F5-6490-32AFAF58F7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7" b="2"/>
          <a:stretch/>
        </p:blipFill>
        <p:spPr>
          <a:xfrm>
            <a:off x="8108161" y="-17819"/>
            <a:ext cx="4083839" cy="34468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одежда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260BD60-8CAE-F04E-0A48-5A06C7FE8A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2307" r="11157" b="233"/>
          <a:stretch/>
        </p:blipFill>
        <p:spPr>
          <a:xfrm>
            <a:off x="4038603" y="0"/>
            <a:ext cx="4093281" cy="349652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человек, на открытом воздух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8C03F564-B2BE-9178-1A72-3E3033C316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r="15420" b="2450"/>
          <a:stretch/>
        </p:blipFill>
        <p:spPr>
          <a:xfrm>
            <a:off x="4025476" y="3373381"/>
            <a:ext cx="4158758" cy="351943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одежда, на открытом воздухе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A6B6F339-06B5-F456-CF0A-244F5BD982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 r="2017" b="1355"/>
          <a:stretch/>
        </p:blipFill>
        <p:spPr>
          <a:xfrm>
            <a:off x="8131884" y="3356992"/>
            <a:ext cx="4066679" cy="3518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D4F2A-4120-46C5-22B7-431722793CB6}"/>
              </a:ext>
            </a:extLst>
          </p:cNvPr>
          <p:cNvSpPr txBox="1"/>
          <p:nvPr/>
        </p:nvSpPr>
        <p:spPr>
          <a:xfrm>
            <a:off x="239239" y="2833115"/>
            <a:ext cx="360815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12</a:t>
            </a:r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 волонтеров в 2023 году</a:t>
            </a:r>
          </a:p>
          <a:p>
            <a:pPr algn="l">
              <a:defRPr/>
            </a:pPr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11</a:t>
            </a:r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 волонтеров в 2022 году</a:t>
            </a:r>
          </a:p>
          <a:p>
            <a:pPr algn="l">
              <a:defRPr/>
            </a:pPr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5 </a:t>
            </a:r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мастер-класса по танцам</a:t>
            </a:r>
          </a:p>
          <a:p>
            <a:pPr algn="l">
              <a:defRPr/>
            </a:pPr>
            <a:endParaRPr lang="ru-RU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iberation Sans"/>
            </a:endParaRPr>
          </a:p>
          <a:p>
            <a:pPr algn="l">
              <a:lnSpc>
                <a:spcPct val="150000"/>
              </a:lnSpc>
              <a:defRPr/>
            </a:pPr>
            <a:endParaRPr lang="ru-RU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1638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8" name="Rectangle 17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Шрифт, снимок экрана, График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04D0A73D-CDF1-F202-E45E-B1A7562D3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41270"/>
            <a:ext cx="1032390" cy="3548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2904E-6461-360D-77F1-17CF1499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825349"/>
            <a:ext cx="4193018" cy="167924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kern="12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Патриотический</a:t>
            </a:r>
            <a: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фестиваль</a:t>
            </a:r>
            <a: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«#</a:t>
            </a:r>
            <a:r>
              <a:rPr lang="en-US" sz="2800" kern="1200" dirty="0" err="1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ВместеСильнее</a:t>
            </a:r>
            <a:r>
              <a:rPr lang="en-US" sz="2800" kern="1200" dirty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»</a:t>
            </a:r>
            <a:br>
              <a:rPr lang="en-US" sz="2800" kern="1200" dirty="0">
                <a:solidFill>
                  <a:srgbClr val="FFFFFF"/>
                </a:solidFill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3" name="Рисунок 2" descr="Изображение выглядит как одежда, человек, на открытом воздухе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A97B9E04-DA42-A3F4-5394-3A0BBFCDF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700"/>
          <a:stretch/>
        </p:blipFill>
        <p:spPr>
          <a:xfrm>
            <a:off x="4032902" y="3428999"/>
            <a:ext cx="4083839" cy="3446819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плакат, костюм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58E216E9-A2EF-71E5-11FA-CE19B9D2E7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10870" b="-4"/>
          <a:stretch/>
        </p:blipFill>
        <p:spPr>
          <a:xfrm>
            <a:off x="4032902" y="1658"/>
            <a:ext cx="4083839" cy="3438124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на открытом воздухе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25F508C3-BE97-B632-223E-4F93C0B33A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5" r="15052" b="2"/>
          <a:stretch/>
        </p:blipFill>
        <p:spPr>
          <a:xfrm>
            <a:off x="8116741" y="3428999"/>
            <a:ext cx="4083837" cy="344681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человек, на открытом воздухе, небо&#10;&#10;Автоматически созданное описание">
            <a:extLst>
              <a:ext uri="{FF2B5EF4-FFF2-40B4-BE49-F238E27FC236}">
                <a16:creationId xmlns:a16="http://schemas.microsoft.com/office/drawing/2014/main" id="{470B239E-4600-4C6F-5974-1945641538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r="1771" b="1"/>
          <a:stretch/>
        </p:blipFill>
        <p:spPr>
          <a:xfrm>
            <a:off x="8116741" y="1658"/>
            <a:ext cx="4083839" cy="3438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71EEEA-D2C9-0651-ACCA-8A432F21199A}"/>
              </a:ext>
            </a:extLst>
          </p:cNvPr>
          <p:cNvSpPr txBox="1"/>
          <p:nvPr/>
        </p:nvSpPr>
        <p:spPr>
          <a:xfrm>
            <a:off x="254772" y="2472168"/>
            <a:ext cx="36750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7 </a:t>
            </a:r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волонтёров помогали в проведении</a:t>
            </a:r>
          </a:p>
          <a:p>
            <a:pPr algn="l">
              <a:defRPr/>
            </a:pPr>
            <a:r>
              <a:rPr lang="ru-RU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3 </a:t>
            </a:r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iberation Sans"/>
              </a:rPr>
              <a:t>площадки проведения фестиваля</a:t>
            </a:r>
            <a:endParaRPr lang="en-US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93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Light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352</TotalTime>
  <Words>642</Words>
  <Application>Microsoft Office PowerPoint</Application>
  <DocSecurity>0</DocSecurity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Inter</vt:lpstr>
      <vt:lpstr>Liberation Sans</vt:lpstr>
      <vt:lpstr>Montserrat</vt:lpstr>
      <vt:lpstr>Montserrat Light</vt:lpstr>
      <vt:lpstr>Open Sans</vt:lpstr>
      <vt:lpstr>Relway</vt:lpstr>
      <vt:lpstr>Roboto</vt:lpstr>
      <vt:lpstr>Тема Office</vt:lpstr>
      <vt:lpstr>Добровольческая деятельность  МБУК «ИМЦ города Краснодара»</vt:lpstr>
      <vt:lpstr>МБУК «ИМЦ города Краснодара»</vt:lpstr>
      <vt:lpstr>Основные виды деятельности учреждения</vt:lpstr>
      <vt:lpstr>Направления добровольческой деятельности</vt:lpstr>
      <vt:lpstr>Мероприятия и проекты  с привлечением  волонтеров за последние 2 года  </vt:lpstr>
      <vt:lpstr>Мероприятия и проекты  с привлечением  волонтеров за последние 2 года  </vt:lpstr>
      <vt:lpstr>Городской фестиваль народной культуры «ЭТ[Н]О МЫ»</vt:lpstr>
      <vt:lpstr>Презентация PowerPoint</vt:lpstr>
      <vt:lpstr>Патриотический фестиваль «#ВместеСильнее» </vt:lpstr>
      <vt:lpstr>Патриотическая акция  «Знамя Героев» </vt:lpstr>
      <vt:lpstr>Проект «Русская классика» 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Добровольческая деятельность  МБУК «ИМЦ города Краснодара»</dc:title>
  <dc:subject/>
  <dc:creator/>
  <cp:keywords/>
  <dc:description/>
  <cp:lastModifiedBy>Елена Ефимцева</cp:lastModifiedBy>
  <cp:revision>41</cp:revision>
  <dcterms:created xsi:type="dcterms:W3CDTF">2012-12-03T06:56:55Z</dcterms:created>
  <dcterms:modified xsi:type="dcterms:W3CDTF">2023-06-28T10:39:08Z</dcterms:modified>
  <cp:category/>
  <dc:identifier/>
  <cp:contentStatus/>
  <dc:language/>
  <cp:version/>
</cp:coreProperties>
</file>