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6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49DC4-4F5E-B260-D8B0-213FCD2961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EF5D1C0-EAA9-6E07-A352-C2CF9A7CB8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2E547D-DB7C-6DE9-3D45-431C52B59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4657-F610-4EEB-9A53-19C2B97EAE8E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682072-81A8-5623-C893-E422BB5C0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C67C2C-FD39-1555-6D98-07537636F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A52D2-4EFA-46FB-A1FC-BE70384B3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210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DF59C0-3068-775F-4E95-665270490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98B9809-E676-B3EC-908A-65B9DB4345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5DC7C1-1D66-5A11-8A29-405F06EC2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4657-F610-4EEB-9A53-19C2B97EAE8E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7C1C7D-9318-A902-5488-4D30AB133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DC456E-571C-FDF7-C054-1DBF2A3F6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A52D2-4EFA-46FB-A1FC-BE70384B3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068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E05B55C-9808-4C7C-DE91-C10653F04C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7FFD3C9-7602-053B-8408-188EAC64A1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51D7DF-0BAE-9575-9A74-02D555388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4657-F610-4EEB-9A53-19C2B97EAE8E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6840AB-4170-7A10-7D5C-DFCEBC9F8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3973AD-ADAC-4A52-3098-B65024317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A52D2-4EFA-46FB-A1FC-BE70384B3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732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41BA85-0190-6E58-39CE-B294F5934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FBE8AF-B380-4BB9-AD04-A0331A8AD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40EEC8-72A1-FA24-1537-3590BF821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4657-F610-4EEB-9A53-19C2B97EAE8E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C821DA-E000-081D-1ED8-94D27770B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337EA4-1991-7BBE-47A5-6C9DA80B4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A52D2-4EFA-46FB-A1FC-BE70384B3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28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FF5116-2461-4871-845B-7FEFB78DB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29C4DC8-6634-3232-C1D6-A03596807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599534-98D3-2833-8DDB-3FA26683C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4657-F610-4EEB-9A53-19C2B97EAE8E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23318E-4D85-10FD-B7EF-B1992A7E2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4A9569-9B32-DE16-F160-7F714F9A2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A52D2-4EFA-46FB-A1FC-BE70384B3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625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615B82-CE45-C24D-7201-FE1FBC8C8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668CFF-4B1C-218C-1CCA-D3DEC41FB9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79156D8-6E46-EEA7-8D00-FFE632C378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6B0FF09-2E04-7B89-7D9C-6DF4F8E3E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4657-F610-4EEB-9A53-19C2B97EAE8E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A295487-0A92-9C97-2BAE-97A87D66C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AC89074-9617-FF33-B66F-6CE970A57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A52D2-4EFA-46FB-A1FC-BE70384B3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893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999766-5219-7C21-CD75-0EB044377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9DE8223-25A9-C04B-EBB4-8AF659C6CD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ACC4D61-5F71-CAB0-A78E-5420A2ED8F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982A67A-42D3-1017-2E37-276334093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8C91D12-AD7C-33E5-B590-277601EE8B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5CE66BF-9AEC-7EEC-5F57-BA2D77B9B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4657-F610-4EEB-9A53-19C2B97EAE8E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7AB1A0B-1521-44E4-AF7E-A62D512A8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B17A28F-6F95-6A2B-3D86-23A90C721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A52D2-4EFA-46FB-A1FC-BE70384B3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224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B32A2F-4DE3-24D4-786D-72A1F9080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82C974B-D41C-2A82-5105-163BFEDDB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4657-F610-4EEB-9A53-19C2B97EAE8E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9CACF3E-4863-541F-CB3D-5EF41DCE7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DA7C7A-C926-724C-8DE3-D6A335E3D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A52D2-4EFA-46FB-A1FC-BE70384B3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961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2FDA01A-D9D2-FA2B-76A7-9B5054146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4657-F610-4EEB-9A53-19C2B97EAE8E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72C40F8-DC93-6A0A-7ADC-FDFE5A8FE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A318582-1D0D-FFDF-D78B-66FCE3D68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A52D2-4EFA-46FB-A1FC-BE70384B3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595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DC3F87-DB04-F002-52FF-F821A8206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097ACC-6D46-88E7-D8B2-FF25DE79C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3D6A9FE-BA94-FC05-C99B-804E389F42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DC57F62-9166-0263-2BB6-B2B5D29E7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4657-F610-4EEB-9A53-19C2B97EAE8E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B0B543E-E0C1-E445-CD55-1CDE571A1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7281289-6F86-130D-592B-5B9B14F2E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A52D2-4EFA-46FB-A1FC-BE70384B3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374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04F354-12E2-8DCB-82D5-FFCE0C224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235A5F2-3383-E06F-067E-4154CFD24D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7B9F571-1D2F-398E-221A-D92A26075B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8FC94B-7BEE-FB49-A9BD-B1F67CE4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4657-F610-4EEB-9A53-19C2B97EAE8E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55179E1-8A07-4EF3-9D2D-C76A1EC36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CDE8F68-07F2-7460-DA35-0F085662B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A52D2-4EFA-46FB-A1FC-BE70384B3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782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4B6DAD-F6B2-C4AD-3078-1DB34D5CD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4FCA048-0681-DDE0-E8E7-A129AFCBDA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412809-63FA-CFED-D144-C851C98DAC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14657-F610-4EEB-9A53-19C2B97EAE8E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F6CD17-281F-9350-AADC-79F6C47B73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EEE08D-9F2E-69CE-5CB5-772A763461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9A52D2-4EFA-46FB-A1FC-BE70384B3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712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4C88D-41FE-08FD-5E22-245161967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5167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8000" dirty="0">
                <a:solidFill>
                  <a:schemeClr val="accent2">
                    <a:lumMod val="75000"/>
                  </a:schemeClr>
                </a:solidFill>
                <a:latin typeface="Impact" panose="020B0806030902050204" pitchFamily="34" charset="0"/>
              </a:rPr>
              <a:t>Рок-фестиваль</a:t>
            </a:r>
            <a:br>
              <a:rPr lang="ru-RU" sz="80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r>
              <a:rPr lang="ru-RU" sz="8000" dirty="0">
                <a:solidFill>
                  <a:schemeClr val="bg1"/>
                </a:solidFill>
                <a:latin typeface="Impact" panose="020B0806030902050204" pitchFamily="34" charset="0"/>
              </a:rPr>
              <a:t>«</a:t>
            </a:r>
            <a:r>
              <a:rPr lang="ru-RU" sz="8000" dirty="0" err="1">
                <a:solidFill>
                  <a:schemeClr val="bg1"/>
                </a:solidFill>
                <a:latin typeface="Impact" panose="020B0806030902050204" pitchFamily="34" charset="0"/>
              </a:rPr>
              <a:t>ПерекатиПоле</a:t>
            </a:r>
            <a:r>
              <a:rPr lang="ru-RU" sz="8000" dirty="0">
                <a:solidFill>
                  <a:schemeClr val="bg1"/>
                </a:solidFill>
                <a:latin typeface="Impact" panose="020B0806030902050204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917565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75B58F-4295-F1E3-9210-CDA50B33B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C34E35-AB9B-68BC-A6A5-6F7F448DF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4775"/>
            <a:ext cx="10515600" cy="5515276"/>
          </a:xfrm>
        </p:spPr>
        <p:txBody>
          <a:bodyPr>
            <a:noAutofit/>
          </a:bodyPr>
          <a:lstStyle/>
          <a:p>
            <a:pPr algn="just"/>
            <a:r>
              <a:rPr lang="ru-RU" sz="2800" dirty="0">
                <a:solidFill>
                  <a:schemeClr val="bg1"/>
                </a:solidFill>
                <a:latin typeface="Impact" panose="020B0806030902050204" pitchFamily="34" charset="0"/>
              </a:rPr>
              <a:t>Уральский рок — уникальное явление мирового уровня, рожденное в стенах Свердловского рок-клуба. Но сегодня молодые музыканты либо не знакомы с этим пластом, либо видят в нем лишь «музейный экспонат». К тому же в городе нет площадки, где воспитанники разных студий могли бы не просто выступить, а стать единым сообществом.</a:t>
            </a:r>
            <a:br>
              <a:rPr lang="ru-RU" sz="28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br>
              <a:rPr lang="ru-RU" sz="28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Impact" panose="020B0806030902050204" pitchFamily="34" charset="0"/>
              </a:rPr>
              <a:t>Фестиваль 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Impact" panose="020B0806030902050204" pitchFamily="34" charset="0"/>
              </a:rPr>
              <a:t>«</a:t>
            </a:r>
            <a:r>
              <a:rPr lang="ru-RU" sz="2800" dirty="0" err="1">
                <a:solidFill>
                  <a:schemeClr val="accent2">
                    <a:lumMod val="75000"/>
                  </a:schemeClr>
                </a:solidFill>
                <a:latin typeface="Impact" panose="020B0806030902050204" pitchFamily="34" charset="0"/>
              </a:rPr>
              <a:t>ПерекатиПоле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Impact" panose="020B0806030902050204" pitchFamily="34" charset="0"/>
              </a:rPr>
              <a:t>» </a:t>
            </a:r>
            <a:r>
              <a:rPr lang="ru-RU" sz="2800" dirty="0">
                <a:solidFill>
                  <a:schemeClr val="bg1"/>
                </a:solidFill>
                <a:latin typeface="Impact" panose="020B0806030902050204" pitchFamily="34" charset="0"/>
              </a:rPr>
              <a:t>призван восполнить этот пробел. Мы объединяем гитаристов от 12 до 35 лет — из музыкальных студий, школ или пришедших самостоятельно.</a:t>
            </a:r>
          </a:p>
        </p:txBody>
      </p:sp>
    </p:spTree>
    <p:extLst>
      <p:ext uri="{BB962C8B-B14F-4D97-AF65-F5344CB8AC3E}">
        <p14:creationId xmlns:p14="http://schemas.microsoft.com/office/powerpoint/2010/main" val="1959098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7F539F-C8AD-7A04-9C42-23667B517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F88756-10BD-6B61-7C19-AD8A5D107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4775"/>
            <a:ext cx="10515600" cy="5515276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accent2">
                    <a:lumMod val="75000"/>
                  </a:schemeClr>
                </a:solidFill>
                <a:latin typeface="Impact" panose="020B0806030902050204" pitchFamily="34" charset="0"/>
              </a:rPr>
              <a:t>Как пройдет фестиваль?</a:t>
            </a:r>
            <a:br>
              <a:rPr lang="ru-RU" sz="24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br>
              <a:rPr lang="ru-RU" sz="24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r>
              <a:rPr lang="ru-RU" sz="2400" dirty="0">
                <a:solidFill>
                  <a:schemeClr val="bg1"/>
                </a:solidFill>
                <a:latin typeface="Impact" panose="020B0806030902050204" pitchFamily="34" charset="0"/>
              </a:rPr>
              <a:t>1. Заочный отбор. Экспертный совет (легенды уральской сцены, педагоги, действующие музыканты) оценит видео-заявки и выберет лучших для участия в гала-концерте.</a:t>
            </a:r>
            <a:br>
              <a:rPr lang="ru-RU" sz="24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br>
              <a:rPr lang="ru-RU" sz="24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r>
              <a:rPr lang="ru-RU" sz="2400" dirty="0">
                <a:solidFill>
                  <a:schemeClr val="bg1"/>
                </a:solidFill>
                <a:latin typeface="Impact" panose="020B0806030902050204" pitchFamily="34" charset="0"/>
              </a:rPr>
              <a:t>2. Очный этап:</a:t>
            </a:r>
            <a:br>
              <a:rPr lang="ru-RU" sz="24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r>
              <a:rPr lang="ru-RU" sz="2400" dirty="0">
                <a:solidFill>
                  <a:schemeClr val="bg1"/>
                </a:solidFill>
                <a:latin typeface="Impact" panose="020B0806030902050204" pitchFamily="34" charset="0"/>
              </a:rPr>
              <a:t>— Репетиционный день и мастер-класс по сценическому мастерству от приглашенного профи (режиссера или музыканта). Это не только подготовка к выступлению, но и живое знакомство участников.</a:t>
            </a:r>
            <a:br>
              <a:rPr lang="ru-RU" sz="24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r>
              <a:rPr lang="ru-RU" sz="2400" dirty="0">
                <a:solidFill>
                  <a:schemeClr val="bg1"/>
                </a:solidFill>
                <a:latin typeface="Impact" panose="020B0806030902050204" pitchFamily="34" charset="0"/>
              </a:rPr>
              <a:t>— Итоговый гала-концерт на профессиональной сцене с качественным звуком и светом.</a:t>
            </a:r>
            <a:br>
              <a:rPr lang="ru-RU" sz="24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br>
              <a:rPr lang="ru-RU" sz="24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r>
              <a:rPr lang="ru-RU" sz="2400" dirty="0">
                <a:solidFill>
                  <a:schemeClr val="bg1"/>
                </a:solidFill>
                <a:latin typeface="Impact" panose="020B0806030902050204" pitchFamily="34" charset="0"/>
              </a:rPr>
              <a:t>3. Круглый стол для наставников и руководителей: обратная связь от экспертов, обсуждение развития молодежной рок-культуры и новые горизонтальные связи.</a:t>
            </a:r>
          </a:p>
        </p:txBody>
      </p:sp>
    </p:spTree>
    <p:extLst>
      <p:ext uri="{BB962C8B-B14F-4D97-AF65-F5344CB8AC3E}">
        <p14:creationId xmlns:p14="http://schemas.microsoft.com/office/powerpoint/2010/main" val="2239656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53C3AB-0902-4A67-A62D-6F8B09198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006E81-08EF-DFBB-9737-E8418EEC2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4775"/>
            <a:ext cx="10515600" cy="5515276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Impact" panose="020B0806030902050204" pitchFamily="34" charset="0"/>
              </a:rPr>
              <a:t>Цель проекта –</a:t>
            </a:r>
            <a:br>
              <a:rPr lang="ru-RU" dirty="0">
                <a:solidFill>
                  <a:schemeClr val="bg1"/>
                </a:solidFill>
                <a:latin typeface="Impact" panose="020B0806030902050204" pitchFamily="34" charset="0"/>
              </a:rPr>
            </a:br>
            <a:br>
              <a:rPr lang="ru-RU" dirty="0">
                <a:solidFill>
                  <a:schemeClr val="bg1"/>
                </a:solidFill>
                <a:latin typeface="Impact" panose="020B0806030902050204" pitchFamily="34" charset="0"/>
              </a:rPr>
            </a:br>
            <a:r>
              <a:rPr lang="ru-RU" dirty="0">
                <a:solidFill>
                  <a:schemeClr val="bg1"/>
                </a:solidFill>
                <a:latin typeface="Impact" panose="020B0806030902050204" pitchFamily="34" charset="0"/>
              </a:rPr>
              <a:t>сохранение и актуализация культурного наследия Свердловского рок-клуба, а также создание условий для творческой самореализации и профессионального роста музыкантов нового поколения.</a:t>
            </a:r>
            <a:endParaRPr lang="ru-RU" sz="24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291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C5A4BE-351A-9DC1-8B32-AE3FD7C49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5170ED-01DE-B73B-5BBF-0993FC6A4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9390"/>
            <a:ext cx="10515600" cy="5515276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Impact" panose="020B0806030902050204" pitchFamily="34" charset="0"/>
              </a:rPr>
              <a:t>Задачи проекта:</a:t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  <a:latin typeface="Impact" panose="020B0806030902050204" pitchFamily="34" charset="0"/>
              </a:rPr>
            </a:br>
            <a:br>
              <a:rPr lang="ru-RU" dirty="0">
                <a:solidFill>
                  <a:schemeClr val="bg1"/>
                </a:solidFill>
                <a:latin typeface="Impact" panose="020B0806030902050204" pitchFamily="34" charset="0"/>
              </a:rPr>
            </a:br>
            <a:r>
              <a:rPr lang="ru-RU" sz="3200" dirty="0">
                <a:solidFill>
                  <a:schemeClr val="bg1"/>
                </a:solidFill>
                <a:latin typeface="Impact" panose="020B0806030902050204" pitchFamily="34" charset="0"/>
              </a:rPr>
              <a:t>1. Формирование гражданской позиции через творчество музыкантов — символов эпохи и региона.</a:t>
            </a:r>
            <a:br>
              <a:rPr lang="ru-RU" sz="32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br>
              <a:rPr lang="ru-RU" sz="32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r>
              <a:rPr lang="ru-RU" sz="3200" dirty="0">
                <a:solidFill>
                  <a:schemeClr val="bg1"/>
                </a:solidFill>
                <a:latin typeface="Impact" panose="020B0806030902050204" pitchFamily="34" charset="0"/>
              </a:rPr>
              <a:t>2. Объединение воспитанников музыкальных студий и коллективов города на одной площадке.</a:t>
            </a:r>
            <a:br>
              <a:rPr lang="ru-RU" sz="32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br>
              <a:rPr lang="ru-RU" sz="32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r>
              <a:rPr lang="ru-RU" sz="3200" dirty="0">
                <a:solidFill>
                  <a:schemeClr val="bg1"/>
                </a:solidFill>
                <a:latin typeface="Impact" panose="020B0806030902050204" pitchFamily="34" charset="0"/>
              </a:rPr>
              <a:t>3. Обогащение культурной среды новыми событиями и именами.</a:t>
            </a:r>
            <a:br>
              <a:rPr lang="ru-RU" sz="32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br>
              <a:rPr lang="ru-RU" sz="32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r>
              <a:rPr lang="ru-RU" sz="3200" dirty="0">
                <a:solidFill>
                  <a:schemeClr val="bg1"/>
                </a:solidFill>
                <a:latin typeface="Impact" panose="020B0806030902050204" pitchFamily="34" charset="0"/>
              </a:rPr>
              <a:t>4. Воспитание вкуса и мышления на примере смыслового и социально ответственного творчества.</a:t>
            </a:r>
          </a:p>
        </p:txBody>
      </p:sp>
    </p:spTree>
    <p:extLst>
      <p:ext uri="{BB962C8B-B14F-4D97-AF65-F5344CB8AC3E}">
        <p14:creationId xmlns:p14="http://schemas.microsoft.com/office/powerpoint/2010/main" val="1801878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1FE48B-D424-5F0B-BC2C-C35EBB2C7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050E09-8FAE-F8C0-8CB0-C9D49084A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9389"/>
            <a:ext cx="10515600" cy="6044665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Impact" panose="020B0806030902050204" pitchFamily="34" charset="0"/>
              </a:rPr>
              <a:t>Количественные результаты проекта:</a:t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  <a:latin typeface="Impact" panose="020B0806030902050204" pitchFamily="34" charset="0"/>
              </a:rPr>
            </a:br>
            <a:br>
              <a:rPr lang="ru-RU" dirty="0">
                <a:solidFill>
                  <a:schemeClr val="bg1"/>
                </a:solidFill>
                <a:latin typeface="Impact" panose="020B0806030902050204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Impact" panose="020B0806030902050204" pitchFamily="34" charset="0"/>
              </a:rPr>
              <a:t>1. Количество участников, прошедших отбор и вышедших на сцену Гала-концерта - не менее 50 человек;</a:t>
            </a:r>
            <a:br>
              <a:rPr lang="ru-RU" sz="28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br>
              <a:rPr lang="ru-RU" sz="28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Impact" panose="020B0806030902050204" pitchFamily="34" charset="0"/>
              </a:rPr>
              <a:t>2. Охват зрительской аудитории (очное присутствие на Гала-концерте) не менее 100 человек;</a:t>
            </a:r>
            <a:br>
              <a:rPr lang="ru-RU" sz="28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br>
              <a:rPr lang="ru-RU" sz="28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Impact" panose="020B0806030902050204" pitchFamily="34" charset="0"/>
              </a:rPr>
              <a:t>3. Охват зрительской аудитории (онлайн-трансляция / видеоверсия) не менее 1000 просмотров;</a:t>
            </a:r>
            <a:br>
              <a:rPr lang="ru-RU" sz="28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br>
              <a:rPr lang="ru-RU" sz="28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Impact" panose="020B0806030902050204" pitchFamily="34" charset="0"/>
              </a:rPr>
              <a:t>4. Количество публикаций о проекте в СМИ и социальных сетях не менее 20 публикаций.</a:t>
            </a:r>
          </a:p>
        </p:txBody>
      </p:sp>
    </p:spTree>
    <p:extLst>
      <p:ext uri="{BB962C8B-B14F-4D97-AF65-F5344CB8AC3E}">
        <p14:creationId xmlns:p14="http://schemas.microsoft.com/office/powerpoint/2010/main" val="1468302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D812C2-7534-CA26-C2AD-925E28C65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CDB12C-82D9-B9AB-E3AC-62731EBBB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322" y="279133"/>
            <a:ext cx="10515600" cy="6044665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Impact" panose="020B0806030902050204" pitchFamily="34" charset="0"/>
              </a:rPr>
              <a:t>Качественные результаты проекта:</a:t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  <a:latin typeface="Impact" panose="020B0806030902050204" pitchFamily="34" charset="0"/>
              </a:rPr>
            </a:br>
            <a:br>
              <a:rPr lang="ru-RU" dirty="0">
                <a:solidFill>
                  <a:schemeClr val="bg1"/>
                </a:solidFill>
                <a:latin typeface="Impact" panose="020B0806030902050204" pitchFamily="34" charset="0"/>
              </a:rPr>
            </a:br>
            <a:r>
              <a:rPr lang="ru-RU" dirty="0">
                <a:solidFill>
                  <a:schemeClr val="bg1"/>
                </a:solidFill>
                <a:latin typeface="Impact" panose="020B0806030902050204" pitchFamily="34" charset="0"/>
              </a:rPr>
              <a:t>- </a:t>
            </a:r>
            <a:r>
              <a:rPr lang="ru-RU" sz="2800" dirty="0">
                <a:solidFill>
                  <a:schemeClr val="bg1"/>
                </a:solidFill>
                <a:latin typeface="Impact" panose="020B0806030902050204" pitchFamily="34" charset="0"/>
              </a:rPr>
              <a:t>Объединение разобщенной творческой молодежи города в единое сообщество.</a:t>
            </a:r>
            <a:br>
              <a:rPr lang="ru-RU" sz="28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br>
              <a:rPr lang="ru-RU" sz="28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Impact" panose="020B0806030902050204" pitchFamily="34" charset="0"/>
              </a:rPr>
              <a:t>- Передача культурного кода уральского рока новому поколению.</a:t>
            </a:r>
            <a:br>
              <a:rPr lang="ru-RU" sz="28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br>
              <a:rPr lang="ru-RU" sz="28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Impact" panose="020B0806030902050204" pitchFamily="34" charset="0"/>
              </a:rPr>
              <a:t>- Повышение профессионального уровня участников через мастер-класс и сцену.</a:t>
            </a:r>
            <a:br>
              <a:rPr lang="ru-RU" sz="28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br>
              <a:rPr lang="ru-RU" sz="28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Impact" panose="020B0806030902050204" pitchFamily="34" charset="0"/>
              </a:rPr>
              <a:t>- Развитие педагогического сообщества через диалог с легендами сцены.</a:t>
            </a:r>
            <a:br>
              <a:rPr lang="ru-RU" sz="28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br>
              <a:rPr lang="ru-RU" sz="28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Impact" panose="020B0806030902050204" pitchFamily="34" charset="0"/>
              </a:rPr>
              <a:t>- Создание доступной среды для самореализации талантливых ребят из любых студий.</a:t>
            </a:r>
          </a:p>
        </p:txBody>
      </p:sp>
    </p:spTree>
    <p:extLst>
      <p:ext uri="{BB962C8B-B14F-4D97-AF65-F5344CB8AC3E}">
        <p14:creationId xmlns:p14="http://schemas.microsoft.com/office/powerpoint/2010/main" val="2381479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141734-077E-5E77-071B-159E1B6B6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F02110-D16C-CB60-C3B0-35DE0D55F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322" y="279133"/>
            <a:ext cx="10515600" cy="6044665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Impact" panose="020B0806030902050204" pitchFamily="34" charset="0"/>
              </a:rPr>
              <a:t>Перспективы проекта:</a:t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  <a:latin typeface="Impact" panose="020B0806030902050204" pitchFamily="34" charset="0"/>
              </a:rPr>
            </a:br>
            <a:br>
              <a:rPr lang="ru-RU" dirty="0">
                <a:solidFill>
                  <a:schemeClr val="bg1"/>
                </a:solidFill>
                <a:latin typeface="Impact" panose="020B0806030902050204" pitchFamily="34" charset="0"/>
              </a:rPr>
            </a:br>
            <a:r>
              <a:rPr lang="ru-RU" sz="3200" dirty="0">
                <a:solidFill>
                  <a:schemeClr val="bg1"/>
                </a:solidFill>
                <a:latin typeface="Impact" panose="020B0806030902050204" pitchFamily="34" charset="0"/>
              </a:rPr>
              <a:t>Проект долгосрочный. </a:t>
            </a:r>
            <a:br>
              <a:rPr lang="ru-RU" sz="32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br>
              <a:rPr lang="ru-RU" sz="32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r>
              <a:rPr lang="ru-RU" sz="3200" dirty="0">
                <a:solidFill>
                  <a:schemeClr val="bg1"/>
                </a:solidFill>
                <a:latin typeface="Impact" panose="020B0806030902050204" pitchFamily="34" charset="0"/>
              </a:rPr>
              <a:t>Фестиваль задуман как ежегодное событие с меняющейся тематикой, что позволит избежать повторяемости и поддерживать интерес участников и зрителей. В планах — расширение географии (привлечение участников из области), введение новых номинаций, мастер-классов от приглашенных звезд и создание на базе фестиваля постоянно действующего молодежного музыкального клуба.</a:t>
            </a:r>
          </a:p>
        </p:txBody>
      </p:sp>
    </p:spTree>
    <p:extLst>
      <p:ext uri="{BB962C8B-B14F-4D97-AF65-F5344CB8AC3E}">
        <p14:creationId xmlns:p14="http://schemas.microsoft.com/office/powerpoint/2010/main" val="1899767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4438E5-5D87-1687-8F17-A9712B294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0708BF-439B-9314-0AEE-498A3D75E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322" y="279133"/>
            <a:ext cx="10515600" cy="6044665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Impact" panose="020B0806030902050204" pitchFamily="34" charset="0"/>
              </a:rPr>
              <a:t>Спасибо за внимание!</a:t>
            </a:r>
            <a:endParaRPr lang="ru-RU" sz="32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5715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494</Words>
  <Application>Microsoft Office PowerPoint</Application>
  <PresentationFormat>Широкоэкранный</PresentationFormat>
  <Paragraphs>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Impact</vt:lpstr>
      <vt:lpstr>Тема Office</vt:lpstr>
      <vt:lpstr>Рок-фестиваль «ПерекатиПоле»</vt:lpstr>
      <vt:lpstr>Уральский рок — уникальное явление мирового уровня, рожденное в стенах Свердловского рок-клуба. Но сегодня молодые музыканты либо не знакомы с этим пластом, либо видят в нем лишь «музейный экспонат». К тому же в городе нет площадки, где воспитанники разных студий могли бы не просто выступить, а стать единым сообществом.  Фестиваль «ПерекатиПоле» призван восполнить этот пробел. Мы объединяем гитаристов от 12 до 35 лет — из музыкальных студий, школ или пришедших самостоятельно.</vt:lpstr>
      <vt:lpstr>Как пройдет фестиваль?  1. Заочный отбор. Экспертный совет (легенды уральской сцены, педагоги, действующие музыканты) оценит видео-заявки и выберет лучших для участия в гала-концерте.  2. Очный этап: — Репетиционный день и мастер-класс по сценическому мастерству от приглашенного профи (режиссера или музыканта). Это не только подготовка к выступлению, но и живое знакомство участников. — Итоговый гала-концерт на профессиональной сцене с качественным звуком и светом.  3. Круглый стол для наставников и руководителей: обратная связь от экспертов, обсуждение развития молодежной рок-культуры и новые горизонтальные связи.</vt:lpstr>
      <vt:lpstr>Цель проекта –  сохранение и актуализация культурного наследия Свердловского рок-клуба, а также создание условий для творческой самореализации и профессионального роста музыкантов нового поколения.</vt:lpstr>
      <vt:lpstr>Задачи проекта:  1. Формирование гражданской позиции через творчество музыкантов — символов эпохи и региона.  2. Объединение воспитанников музыкальных студий и коллективов города на одной площадке.  3. Обогащение культурной среды новыми событиями и именами.  4. Воспитание вкуса и мышления на примере смыслового и социально ответственного творчества.</vt:lpstr>
      <vt:lpstr>Количественные результаты проекта:  1. Количество участников, прошедших отбор и вышедших на сцену Гала-концерта - не менее 50 человек;  2. Охват зрительской аудитории (очное присутствие на Гала-концерте) не менее 100 человек;  3. Охват зрительской аудитории (онлайн-трансляция / видеоверсия) не менее 1000 просмотров;  4. Количество публикаций о проекте в СМИ и социальных сетях не менее 20 публикаций.</vt:lpstr>
      <vt:lpstr>Качественные результаты проекта:  - Объединение разобщенной творческой молодежи города в единое сообщество.  - Передача культурного кода уральского рока новому поколению.  - Повышение профессионального уровня участников через мастер-класс и сцену.  - Развитие педагогического сообщества через диалог с легендами сцены.  - Создание доступной среды для самореализации талантливых ребят из любых студий.</vt:lpstr>
      <vt:lpstr>Перспективы проекта:  Проект долгосрочный.   Фестиваль задуман как ежегодное событие с меняющейся тематикой, что позволит избежать повторяемости и поддерживать интерес участников и зрителей. В планах — расширение географии (привлечение участников из области), введение новых номинаций, мастер-классов от приглашенных звезд и создание на базе фестиваля постоянно действующего молодежного музыкального клуба.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user1</dc:creator>
  <cp:lastModifiedBy>user1</cp:lastModifiedBy>
  <cp:revision>2</cp:revision>
  <dcterms:created xsi:type="dcterms:W3CDTF">2026-03-06T10:10:35Z</dcterms:created>
  <dcterms:modified xsi:type="dcterms:W3CDTF">2026-03-06T10:21:26Z</dcterms:modified>
</cp:coreProperties>
</file>