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2" r:id="rId3"/>
    <p:sldId id="257" r:id="rId4"/>
    <p:sldId id="258" r:id="rId5"/>
    <p:sldId id="263" r:id="rId6"/>
    <p:sldId id="259" r:id="rId7"/>
    <p:sldId id="260" r:id="rId8"/>
    <p:sldId id="264" r:id="rId9"/>
    <p:sldId id="261" r:id="rId10"/>
  </p:sldIdLst>
  <p:sldSz cx="12192000" cy="6858000"/>
  <p:notesSz cx="6761163" cy="9942513"/>
  <p:embeddedFontLst>
    <p:embeddedFont>
      <p:font typeface="Montserrat SemiBold" panose="020B0604020202020204" charset="-52"/>
      <p:regular r:id="rId12"/>
      <p:bold r:id="rId13"/>
      <p:italic r:id="rId14"/>
      <p:boldItalic r:id="rId15"/>
    </p:embeddedFont>
    <p:embeddedFont>
      <p:font typeface="Montserrat" panose="020B0604020202020204" charset="-52"/>
      <p:regular r:id="rId16"/>
      <p:bold r:id="rId17"/>
      <p:italic r:id="rId18"/>
      <p:boldItalic r:id="rId19"/>
    </p:embeddedFont>
    <p:embeddedFont>
      <p:font typeface="Montserrat Black" panose="020B0604020202020204" charset="-52"/>
      <p:bold r:id="rId20"/>
      <p:boldItalic r:id="rId21"/>
    </p:embeddedFont>
    <p:embeddedFont>
      <p:font typeface="Montserrat ExtraBold" panose="020B0604020202020204" charset="-52"/>
      <p:bold r:id="rId22"/>
      <p:bold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i9UBovmY4iNpKhDI8WJPxHsutL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21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29837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29761" y="0"/>
            <a:ext cx="2929837" cy="4988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43662"/>
            <a:ext cx="2929837" cy="49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773625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6:notes"/>
          <p:cNvSpPr txBox="1">
            <a:spLocks noGrp="1"/>
          </p:cNvSpPr>
          <p:nvPr>
            <p:ph type="body" idx="1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7.jpeg"/><Relationship Id="rId5" Type="http://schemas.openxmlformats.org/officeDocument/2006/relationships/image" Target="../media/image7.png"/><Relationship Id="rId10" Type="http://schemas.openxmlformats.org/officeDocument/2006/relationships/image" Target="../media/image16.jpeg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22.jpeg"/><Relationship Id="rId18" Type="http://schemas.openxmlformats.org/officeDocument/2006/relationships/image" Target="../media/image27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1.jpeg"/><Relationship Id="rId1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0.jpeg"/><Relationship Id="rId5" Type="http://schemas.openxmlformats.org/officeDocument/2006/relationships/image" Target="../media/image7.png"/><Relationship Id="rId15" Type="http://schemas.openxmlformats.org/officeDocument/2006/relationships/image" Target="../media/image24.jpeg"/><Relationship Id="rId10" Type="http://schemas.openxmlformats.org/officeDocument/2006/relationships/image" Target="../media/image19.png"/><Relationship Id="rId19" Type="http://schemas.openxmlformats.org/officeDocument/2006/relationships/image" Target="../media/image28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31.jpe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30.jpeg"/><Relationship Id="rId1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29.jpeg"/><Relationship Id="rId5" Type="http://schemas.openxmlformats.org/officeDocument/2006/relationships/image" Target="../media/image7.png"/><Relationship Id="rId15" Type="http://schemas.openxmlformats.org/officeDocument/2006/relationships/image" Target="../media/image33.jpeg"/><Relationship Id="rId10" Type="http://schemas.openxmlformats.org/officeDocument/2006/relationships/image" Target="../media/image19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gimnaziaefremov?ysclid=l5oc3v6l4s570051890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vk.com/gimnaziaefremov" TargetMode="External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vk.com/club204944649" TargetMode="External"/><Relationship Id="rId11" Type="http://schemas.openxmlformats.org/officeDocument/2006/relationships/image" Target="../media/image37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hyperlink" Target="https://dobro.ru/project/10038187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1.png"/><Relationship Id="rId10" Type="http://schemas.openxmlformats.org/officeDocument/2006/relationships/image" Target="../media/image42.jpeg"/><Relationship Id="rId4" Type="http://schemas.openxmlformats.org/officeDocument/2006/relationships/image" Target="../media/image6.pn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ab604@mail.ru" TargetMode="Externa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 descr="C:\Users\Соня\Desktop\Мывместе 2\Шаблон\Ресурс 2@2x.png"/>
          <p:cNvPicPr preferRelativeResize="0"/>
          <p:nvPr/>
        </p:nvPicPr>
        <p:blipFill rotWithShape="1">
          <a:blip r:embed="rId4">
            <a:alphaModFix/>
          </a:blip>
          <a:srcRect r="8464"/>
          <a:stretch/>
        </p:blipFill>
        <p:spPr>
          <a:xfrm>
            <a:off x="0" y="0"/>
            <a:ext cx="1221798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C:\Users\Соня\Desktop\Мывместе 2\Шаблон\Элементы\Ресурс 6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00020" y="2371725"/>
            <a:ext cx="6889750" cy="211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C:\Users\Соня\Desktop\Мывместе 2\Шаблон\Элементы\Ресурс 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095999" y="3169162"/>
            <a:ext cx="39116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"/>
          <p:cNvSpPr/>
          <p:nvPr/>
        </p:nvSpPr>
        <p:spPr>
          <a:xfrm>
            <a:off x="3992646" y="2625413"/>
            <a:ext cx="8104498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600" b="1" i="0" u="none" strike="noStrike" cap="none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МЕЖДУНАРОДНАЯ ПРЕМИЯ </a:t>
            </a:r>
            <a:endParaRPr sz="2600" b="1" i="0" u="none" strike="noStrike" cap="none">
              <a:solidFill>
                <a:schemeClr val="dk1"/>
              </a:solidFill>
              <a:latin typeface="Montserrat Black"/>
              <a:ea typeface="Montserrat Black"/>
              <a:cs typeface="Montserrat Black"/>
              <a:sym typeface="Montserrat Black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1"/>
          <p:cNvSpPr/>
          <p:nvPr/>
        </p:nvSpPr>
        <p:spPr>
          <a:xfrm>
            <a:off x="6202809" y="3904662"/>
            <a:ext cx="376737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РЕГИОНАЛЬНЫЙ ЭТАП</a:t>
            </a:r>
            <a:endParaRPr sz="2200" b="1">
              <a:solidFill>
                <a:srgbClr val="FF95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604921" y="4964050"/>
            <a:ext cx="3567029" cy="24437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4600020" y="5087165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4600020" y="5600699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/>
          <p:nvPr/>
        </p:nvSpPr>
        <p:spPr>
          <a:xfrm>
            <a:off x="4600020" y="6114233"/>
            <a:ext cx="5715000" cy="437607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"/>
          <p:cNvSpPr/>
          <p:nvPr/>
        </p:nvSpPr>
        <p:spPr>
          <a:xfrm>
            <a:off x="5062622" y="5030024"/>
            <a:ext cx="513293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НАЗВАНИЕ: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«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ПравоМиГ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»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Google Shape;98;p1"/>
          <p:cNvSpPr/>
          <p:nvPr/>
        </p:nvSpPr>
        <p:spPr>
          <a:xfrm>
            <a:off x="5062622" y="5548189"/>
            <a:ext cx="5132938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НОМИНАЦИЯ: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«Страна возможностей»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4600019" y="6053599"/>
            <a:ext cx="5809109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 smtClean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АВТОР: </a:t>
            </a:r>
            <a:r>
              <a:rPr lang="ru-RU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Борщевцева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Галина Алексеевна</a:t>
            </a:r>
            <a:endParaRPr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1189972" y="-84011"/>
            <a:ext cx="11095291" cy="58209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46263" y="979144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321587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354530" y="1053126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432" y="1844990"/>
            <a:ext cx="3205338" cy="622133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-53900" y="1874185"/>
            <a:ext cx="3205338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3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Актуальность и социальная значимость проекта:</a:t>
            </a: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1106" y="965200"/>
            <a:ext cx="4369177" cy="47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C:\Users\Соня\Desktop\Мывместе 2\Шаблон\Элементы\Ресурс 16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194104" y="675530"/>
            <a:ext cx="2881267" cy="570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3144033" y="1633141"/>
            <a:ext cx="6087648" cy="51245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dk1"/>
              </a:buClr>
              <a:buSzPts val="1400"/>
            </a:pP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формирования законопослушного поведения  несовершеннолетних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всегда. </a:t>
            </a:r>
          </a:p>
          <a:p>
            <a:pPr lvl="0" algn="just">
              <a:buClr>
                <a:schemeClr val="dk1"/>
              </a:buClr>
              <a:buSzPts val="1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новых форм профилактической  работы привел к мысли - создать команду правовых волонтеров. Ненавязчивый диалог несовершеннолетних с такими же как 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они,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привести к большему воспитательному эффекту  формирования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 правосознания.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Clr>
                <a:schemeClr val="dk1"/>
              </a:buClr>
              <a:buSzPts val="1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ПравоМиГ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я начала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реализовывать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2020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года, 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  в первую очередь на правовое просвещение учащихся гимназии, особенно 4-7 классов – 10-13 лет. </a:t>
            </a:r>
          </a:p>
          <a:p>
            <a:pPr lvl="0" algn="just">
              <a:buClr>
                <a:schemeClr val="dk1"/>
              </a:buClr>
              <a:buSzPts val="1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Особый интерес у гимназистов вызвало создание театра «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ПравоМиГ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Тематические инсценировки, которые представляют правовые волонтеры, заставляют подростков задуматься о том, что и как они делают, и нет ли в их действиях нарушения закона. </a:t>
            </a:r>
          </a:p>
          <a:p>
            <a:pPr lvl="0" algn="just">
              <a:buClr>
                <a:schemeClr val="dk1"/>
              </a:buClr>
              <a:buSzPts val="1400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правовых волонтеров не ограничена рамками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учреждения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Ведется работа с родительским сообществом МКОУ «Гимназия». Совместно с сотрудниками полиции проводятся профилактические акции среди жителей города. </a:t>
            </a:r>
            <a:endParaRPr lang="ru-RU" sz="1600" dirty="0">
              <a:solidFill>
                <a:schemeClr val="accent6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1603333" y="4546947"/>
            <a:ext cx="1540700" cy="385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5046263" y="6168841"/>
            <a:ext cx="4784120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4759890" y="6219399"/>
            <a:ext cx="4257073" cy="632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endParaRPr lang="ru-RU" sz="1600" dirty="0"/>
          </a:p>
        </p:txBody>
      </p:sp>
      <p:sp>
        <p:nvSpPr>
          <p:cNvPr id="126" name="Google Shape;126;p2"/>
          <p:cNvSpPr txBox="1"/>
          <p:nvPr/>
        </p:nvSpPr>
        <p:spPr>
          <a:xfrm>
            <a:off x="10776687" y="3184791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фото</a:t>
            </a: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7" name="Рисунок 26" descr="https://sun9-3.userapi.com/impf/e5bFY7seuMeMYj-kbFWaFMOQazQeTuaPEjFy9A/lX6XcpL8K2Y.jpg?size=1280x960&amp;quality=96&amp;sign=6361d7dfe47f53ed4bc5a53ae5cdbcd3&amp;type=album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07" y="2767518"/>
            <a:ext cx="2763764" cy="19721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37577" y="4026830"/>
            <a:ext cx="32101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3" descr="C:\Users\Галина\Desktop\правоведы волонтеры\правовые волонтеры\13()()~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4" y="2865865"/>
            <a:ext cx="2843690" cy="1770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 descr="C:\Users\Галина\Desktop\правоведы волонтеры\квест-игра   декларация прпав ребенка\20211116_132002.jpg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08" y="609089"/>
            <a:ext cx="2745132" cy="2158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Рисунок 31" descr="C:\Users\Галина\Desktop\волонтеры гимназии\правовые волонтеры в полиции\20190926_145704.jpg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07" y="4739640"/>
            <a:ext cx="2763763" cy="16361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12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/>
          <p:nvPr/>
        </p:nvSpPr>
        <p:spPr>
          <a:xfrm>
            <a:off x="39364" y="-84011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5046263" y="979144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2"/>
          <p:cNvSpPr/>
          <p:nvPr/>
        </p:nvSpPr>
        <p:spPr>
          <a:xfrm>
            <a:off x="4308491" y="321587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5354530" y="1053126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09" name="Google Shape;109;p2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"/>
          <p:cNvSpPr txBox="1"/>
          <p:nvPr/>
        </p:nvSpPr>
        <p:spPr>
          <a:xfrm>
            <a:off x="407195" y="1647651"/>
            <a:ext cx="3696307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2" name="Google Shape;112;p2" descr="C:\Users\Соня\Desktop\Мывместе 2\Шаблон\Элементы\Ресурс 2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71106" y="965200"/>
            <a:ext cx="4369177" cy="4771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" descr="C:\Users\Соня\Desktop\Мывместе 2\Шаблон\Элементы\Ресурс 16@2x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4104" y="675530"/>
            <a:ext cx="2881267" cy="5700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" descr="C:\Users\Соня\Desktop\Мывместе 2\Шаблон\Элементы\Ресурс 4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"/>
          <p:cNvSpPr txBox="1"/>
          <p:nvPr/>
        </p:nvSpPr>
        <p:spPr>
          <a:xfrm>
            <a:off x="3955646" y="1362579"/>
            <a:ext cx="4840768" cy="2149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buClr>
                <a:schemeClr val="dk1"/>
              </a:buClr>
              <a:buSzPts val="1400"/>
            </a:pPr>
            <a:endParaRPr sz="1500" dirty="0">
              <a:solidFill>
                <a:schemeClr val="accent6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pic>
        <p:nvPicPr>
          <p:cNvPr id="117" name="Google Shape;117;p2" descr="C:\Users\Соня\Desktop\Мывместе 2\Шаблон\Элементы\Ресурс 15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3937" y="2391493"/>
            <a:ext cx="2603136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101977" y="2437131"/>
            <a:ext cx="2678801" cy="51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Целевая </a:t>
            </a:r>
            <a:r>
              <a:rPr lang="ru-RU" sz="18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аудитория:</a:t>
            </a:r>
            <a:r>
              <a:rPr lang="ru-RU" sz="15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 smtClean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19" name="Google Shape;119;p2" descr="C:\Users\Соня\Desktop\Мывместе 2\Шаблон\Элементы\Ресурс 15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979" y="4041992"/>
            <a:ext cx="2565094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"/>
          <p:cNvSpPr txBox="1"/>
          <p:nvPr/>
        </p:nvSpPr>
        <p:spPr>
          <a:xfrm>
            <a:off x="161867" y="4184100"/>
            <a:ext cx="2501677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Цель:</a:t>
            </a: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21" name="Google Shape;121;p2" descr="C:\Users\Соня\Desktop\Мывместе 2\Шаблон\Элементы\Ресурс 15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977" y="5329222"/>
            <a:ext cx="2561567" cy="58870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"/>
          <p:cNvSpPr txBox="1"/>
          <p:nvPr/>
        </p:nvSpPr>
        <p:spPr>
          <a:xfrm>
            <a:off x="228025" y="5329222"/>
            <a:ext cx="2439048" cy="559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rPr lang="ru-RU" sz="18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Задачи:</a:t>
            </a: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23" name="Google Shape;123;p2"/>
          <p:cNvSpPr txBox="1"/>
          <p:nvPr/>
        </p:nvSpPr>
        <p:spPr>
          <a:xfrm>
            <a:off x="2868460" y="2020955"/>
            <a:ext cx="6325643" cy="133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Школьники,  дети, попавшие в тяжёлую жизненную ситуацию – воспитанники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«Социально-реабилитационного центра для несовершеннолетних №5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 дети, стоящие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профилактическом учете различного уровня (КДН, ПДН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родители гимназистов,  люди пожилого возраста и другие жители  города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4" name="Google Shape;124;p2"/>
          <p:cNvSpPr txBox="1"/>
          <p:nvPr/>
        </p:nvSpPr>
        <p:spPr>
          <a:xfrm>
            <a:off x="2780778" y="4033390"/>
            <a:ext cx="6413325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>
              <a:buClr>
                <a:schemeClr val="dk1"/>
              </a:buClr>
              <a:buSzPts val="1400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правонарушений несовершеннолетних через вовлечение их в практическую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деятельность.</a:t>
            </a:r>
            <a:endParaRPr sz="1500" dirty="0">
              <a:solidFill>
                <a:schemeClr val="accent6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sp>
        <p:nvSpPr>
          <p:cNvPr id="125" name="Google Shape;125;p2"/>
          <p:cNvSpPr txBox="1"/>
          <p:nvPr/>
        </p:nvSpPr>
        <p:spPr>
          <a:xfrm>
            <a:off x="2667072" y="4954650"/>
            <a:ext cx="6401771" cy="126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Создать команду–единомышленников.  Подготовить и провести мероприятия. Приобщить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работе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учеников школы,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стоящих на профилактическом учете различного уровня (КДН, ПДН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школьного театра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ПравоМиГ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как средство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профилактики и правового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обучающихся и родителей</a:t>
            </a:r>
            <a:r>
              <a:rPr lang="ru-RU" sz="1500" dirty="0"/>
              <a:t>.</a:t>
            </a:r>
          </a:p>
        </p:txBody>
      </p:sp>
      <p:sp>
        <p:nvSpPr>
          <p:cNvPr id="126" name="Google Shape;126;p2"/>
          <p:cNvSpPr txBox="1"/>
          <p:nvPr/>
        </p:nvSpPr>
        <p:spPr>
          <a:xfrm>
            <a:off x="8614333" y="979144"/>
            <a:ext cx="3146717" cy="5672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25" name="Picture 10" descr="https://sun9-11.userapi.com/impg/8F_5O5UugVN91rlxK0Se74ISoHOv1AADamJ_mA/IDN40BijrDI.jpg?size=1040x780&amp;quality=96&amp;sign=0cde6b9664131d2a7bffb5b6bd8e4561&amp;type=albu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04" y="637429"/>
            <a:ext cx="2881268" cy="216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https://sun9-65.userapi.com/impf/nHJvvZr1sXlMp6Z4Y30INl-1PFYV8w6fDkNsZA/4zrqJRmzII8.jpg?size=1280x960&amp;quality=95&amp;sign=0c615da3b5115d1eddeca602017556c0&amp;type=album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103" y="2798380"/>
            <a:ext cx="2881267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Рисунок 28" descr="https://sun9-53.userapi.com/impf/YKhpMELeUc_lhjPtJjixnVBBrg4ZnaC3d7yISA/Wy07pZbO3ks.jpg?size=1156x868&amp;quality=95&amp;sign=7da2b41981a5cb838785757cfcf668e3&amp;type=album"/>
          <p:cNvPicPr/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6" t="8130" r="606" b="-16931"/>
          <a:stretch/>
        </p:blipFill>
        <p:spPr bwMode="auto">
          <a:xfrm>
            <a:off x="9202785" y="4766880"/>
            <a:ext cx="2863905" cy="2476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5019313" y="663976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4281541" y="0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354530" y="737993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261" y="1051622"/>
            <a:ext cx="7804778" cy="427808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237995" y="1072718"/>
            <a:ext cx="7402881" cy="40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Основные мероприятия:</a:t>
            </a:r>
            <a:endParaRPr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Интерактивные беседы  с учащимися.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занятия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улицах города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безопасному движению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дорогах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учащимися начальной школы и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детьми школьного лагеря дневного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пребывания.  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родители, водители!»,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«Стоп, курильщик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!», «Нет, наркотикам!», «КоАП и УПК, нам с ними не по пути!», «Знай и бойся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иУГолоК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», «Подружись с Законом!», «Знай свои права по ТК»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правового театра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ПравоМиг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общешкольных  и классных родительских собраниях и  в заседаниях общешкольного родительского комитета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тему «Профилактика правонарушений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 Акции на улицах города  совместно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 сотрудниками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полиции.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в дискуссионном  клубе  «Правовое просвещение»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сотрудниками полиции, прокуратуры, КДН, следственного отдела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02882" y="1432755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80559" y="443061"/>
            <a:ext cx="3592018" cy="564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312077" y="200114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1359574" y="4887446"/>
            <a:ext cx="6820985" cy="693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dirty="0"/>
          </a:p>
        </p:txBody>
      </p:sp>
      <p:sp>
        <p:nvSpPr>
          <p:cNvPr id="144" name="Google Shape;144;p3"/>
          <p:cNvSpPr txBox="1"/>
          <p:nvPr/>
        </p:nvSpPr>
        <p:spPr>
          <a:xfrm>
            <a:off x="9608923" y="3656084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фото</a:t>
            </a: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3598" y="4389573"/>
            <a:ext cx="1278624" cy="2492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6" descr="https://sun9-48.userapi.com/impg/Es6xx6LB0We6OIgpQeBi6vAANzOByViaAXPxiQ/zfuoZEakV-Y.jpg?size=1040x780&amp;quality=96&amp;sign=7308195e3209e5680025b49888319399&amp;type=albu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2920" y="3022841"/>
            <a:ext cx="2576713" cy="193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sun9-18.userapi.com/impg/pdvXNDxsesz_7TbqDL0wnl3hilAgvxt7uDtlrA/NAcA_xZL9uA.jpg?size=1280x960&amp;quality=96&amp;sign=da8dc28ed41867d1f91c6c8380046c07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93"/>
          <a:stretch/>
        </p:blipFill>
        <p:spPr bwMode="auto">
          <a:xfrm>
            <a:off x="0" y="5013573"/>
            <a:ext cx="2730674" cy="1679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s://sun9-38.userapi.com/impg/dbhcVwljvp14N5BcPUjQyLuwKi4M0DO1Sn9VHg/z5DvbkKrdq8.jpg?size=1280x960&amp;quality=96&amp;sign=b88e81e3949320bf88a63bc342371f13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555" y="4863738"/>
            <a:ext cx="2493504" cy="19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https://sun9-65.userapi.com/impf/L-rIUZ-jdQHeZwJxbYYa4a0YAiuibzHwZBl2Dg/DYH3VryYzks.jpg?size=810x1080&amp;quality=96&amp;sign=7b1d2e67cdcd81a6871225c053186760&amp;type=album"/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3"/>
          <a:stretch/>
        </p:blipFill>
        <p:spPr bwMode="auto">
          <a:xfrm>
            <a:off x="7802882" y="4955376"/>
            <a:ext cx="1875673" cy="184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4" descr="https://sun9-36.userapi.com/impg/U2maGoFiwFB_GpFEBWcDETmWtL9hv7T2445gvQ/gTU7ar-BI1U.jpg?size=1280x960&amp;quality=96&amp;sign=c40cb371bdb26bfaafb3f464c65454c3&amp;type=album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67"/>
          <a:stretch/>
        </p:blipFill>
        <p:spPr bwMode="auto">
          <a:xfrm>
            <a:off x="10044601" y="1125642"/>
            <a:ext cx="2165032" cy="186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 descr="https://sun9-21.userapi.com/impf/Lo0FvRl0-8ZuRaisTtS-72dOlhSiXSbMZfTRHQ/n-vbEGqy2Ho.jpg?size=1280x960&amp;quality=96&amp;sign=e63aeffd0555db28698030608dc0ff24&amp;type=album"/>
          <p:cNvPicPr/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5"/>
          <a:stretch/>
        </p:blipFill>
        <p:spPr bwMode="auto">
          <a:xfrm>
            <a:off x="4882105" y="5110618"/>
            <a:ext cx="2758771" cy="1611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s://sun9-80.userapi.com/impf/wwqEvdpmamoT5J8PsZ2erBu8ctJR65OJyyau1Q/QnGgcSKfyw0.jpg?size=898x1080&amp;quality=96&amp;sign=dc6a5f6e2ccb66a4c9d59dbb1d1b8c12&amp;type=album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9"/>
          <a:stretch/>
        </p:blipFill>
        <p:spPr bwMode="auto">
          <a:xfrm>
            <a:off x="3018773" y="5110618"/>
            <a:ext cx="1751293" cy="1597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sun9-7.userapi.com/impg/k2VS6rKJGVa6i4TjBGqkETS8WsQ9yOnV3pR8MQ/LK_x2hlr-9I.jpg?size=1080x847&amp;quality=96&amp;sign=48215e21eadce0dfab7a8e3a917be0ee&amp;type=album"/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 r="53650" b="50101"/>
          <a:stretch/>
        </p:blipFill>
        <p:spPr bwMode="auto">
          <a:xfrm>
            <a:off x="7796329" y="1137382"/>
            <a:ext cx="2244546" cy="1863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10" descr="https://sun9-59.userapi.com/impg/dmXiVKcRUH_Nzv329SbXWy0rOZ9I8CvIpA18Rw/G4BfHIwiTlo.jpg?size=1040x780&amp;quality=96&amp;sign=f6a37773748e895c99794938eb212143&amp;type=album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23"/>
          <a:stretch/>
        </p:blipFill>
        <p:spPr bwMode="auto">
          <a:xfrm>
            <a:off x="7761542" y="3015480"/>
            <a:ext cx="1871378" cy="193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3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3"/>
          <p:cNvSpPr/>
          <p:nvPr/>
        </p:nvSpPr>
        <p:spPr>
          <a:xfrm>
            <a:off x="5019313" y="477053"/>
            <a:ext cx="2099474" cy="461665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3"/>
          <p:cNvSpPr/>
          <p:nvPr/>
        </p:nvSpPr>
        <p:spPr>
          <a:xfrm>
            <a:off x="3704046" y="-90312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3"/>
          <p:cNvSpPr txBox="1"/>
          <p:nvPr/>
        </p:nvSpPr>
        <p:spPr>
          <a:xfrm>
            <a:off x="5354529" y="581178"/>
            <a:ext cx="1429039" cy="313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КТО МЫ?</a:t>
            </a:r>
            <a:endParaRPr dirty="0"/>
          </a:p>
        </p:txBody>
      </p:sp>
      <p:pic>
        <p:nvPicPr>
          <p:cNvPr id="136" name="Google Shape;136;p3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53900" y="-77786"/>
            <a:ext cx="4443020" cy="359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3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8603" y="960833"/>
            <a:ext cx="7769584" cy="4858548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2843408" y="1553226"/>
            <a:ext cx="5233496" cy="3619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dirty="0" smtClean="0"/>
          </a:p>
        </p:txBody>
      </p:sp>
      <p:pic>
        <p:nvPicPr>
          <p:cNvPr id="139" name="Google Shape;139;p3" descr="C:\Users\Соня\Desktop\Мывместе 2\Шаблон\Элементы\Ресурс 20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796414" y="4316051"/>
            <a:ext cx="3402484" cy="254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80559" y="1184667"/>
            <a:ext cx="4369177" cy="4942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3" descr="C:\Users\Соня\Desktop\Мывместе 2\Шаблон\Элементы\Ресурс 16@2x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80559" y="443061"/>
            <a:ext cx="3592018" cy="5644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3" descr="C:\Users\Соня\Desktop\Мывместе 2\Шаблон\Элементы\Ресурс 4@2x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285083" y="0"/>
            <a:ext cx="1460500" cy="242946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3"/>
          <p:cNvSpPr txBox="1"/>
          <p:nvPr/>
        </p:nvSpPr>
        <p:spPr>
          <a:xfrm>
            <a:off x="52764" y="1036395"/>
            <a:ext cx="7542043" cy="5091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Качественные и количественные результаты: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правовых волонтеров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ПравоМиг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количестве 12 человек.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2021/22 гг.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привлекли к участию в правовых событиях учеников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7,8,9,10,11х классов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(74 человек). Провели 27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(правовые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акции, праздники, спектакли,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-игры, информационные минутки) в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1,4,6,7,10,11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(охват 167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человек).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 МКОУ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«СШ№1 имени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И.Д.Кувалдина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для учащихся с ОВЗ 4-х классов (30 человек)  провели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-игру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знание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ПДД. </a:t>
            </a:r>
          </a:p>
          <a:p>
            <a:pPr algn="just"/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участвовали совместно с сотрудниками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МВД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в   4х рейдах – беседах с горожанами пожилого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возраста о том, как не попасть на уловки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мошенников. 57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пенсионеров получили памятки «Осторожно, мошенники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!». С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сентября 2021 года 3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ученика, стоящие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профилактическом учете в ПДН, являются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правовыми волонтерами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отряда «Маяк», принимают активное участие в дискуссионном клубе «Правовое просвещение» и во всех мероприятиях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2021 году создан и действует правовой театр «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ПравоМиг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Волонтеры-актеры представили правовые инсценировки на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родительских собраниях, заседании общешкольного родительского комитета,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классных часах, школьных событиях для детей, в том числе школьном оздоровительном лагере дневного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пребывания «Улыбка».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9608923" y="3656084"/>
            <a:ext cx="984363" cy="733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ru-RU" sz="14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фото</a:t>
            </a:r>
            <a: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45" name="Google Shape;145;p3" descr="C:\Users\Соня\Desktop\Мывместе 2\Шаблон\Элементы\Ресурс 2@2x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63598" y="5587025"/>
            <a:ext cx="116362" cy="129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https://sun9-16.userapi.com/impf/qWItPwFRbZ1AWuMdf2KHp-a8YtRhCQwnWvhRmQ/dgbw7RlLMNg.jpg?size=864x1080&amp;quality=96&amp;sign=c15ed8a57e9ae289ffa050dcf3ca369d&amp;type=album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8969" y="321587"/>
            <a:ext cx="2365959" cy="2957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sun9-24.userapi.com/impg/m2COPl3al8lFXxAk_zq21yoyJ2STBnF-6SdHMQ/ek0JoakC0ZE.jpg?size=1280x958&amp;quality=96&amp;sign=20697f9d2032d1971b088e63737a7486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47" r="11519"/>
          <a:stretch/>
        </p:blipFill>
        <p:spPr bwMode="auto">
          <a:xfrm>
            <a:off x="9855739" y="3317043"/>
            <a:ext cx="2319189" cy="1786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 descr="https://sun9-77.userapi.com/impf/deMCbS6WKhDy-XWGTxpBlTAaPtGRT5MknK8YHQ/Iojo59VMd5A.jpg?size=1280x960&amp;quality=96&amp;sign=6d13636721a6f99e5a1e66496fe52567&amp;type=album"/>
          <p:cNvPicPr/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81" y="3470690"/>
            <a:ext cx="2164758" cy="157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4" descr="https://sun9-60.userapi.com/impg/z6-odill7NiDyUEFwWPnh-EKCuB65XEt3c_c0Q/7zfRzE1H_z8.jpg?size=1280x960&amp;quality=96&amp;sign=f11bcb6d5c7190aae564f4b2277c435a&amp;type=albu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21" t="21005" r="24242"/>
          <a:stretch/>
        </p:blipFill>
        <p:spPr bwMode="auto">
          <a:xfrm>
            <a:off x="9464049" y="5046989"/>
            <a:ext cx="2734849" cy="183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https://sun9-3.userapi.com/impf/TI1KAo1U7Y7TMf3F999nb6ZVZ67ajV8FwQvhIQ/8iG41unOLzQ.jpg?size=1280x960&amp;quality=96&amp;sign=3b323c7567864a08fe3205b9f454ddc8&amp;type=album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81" y="5046989"/>
            <a:ext cx="2211252" cy="1811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Рисунок 29" descr="https://sun9-56.userapi.com/impf/RxnX3B2PJ1Z53t2ScWbeehQmXulZ3Cll2-lz4w/dfL8-jBTWrU.jpg?size=1280x960&amp;quality=96&amp;sign=3b4d30cee04ba7f884f15d831a97179f&amp;type=album"/>
          <p:cNvPicPr/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748" y="443060"/>
            <a:ext cx="2122073" cy="14404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Рисунок 30" descr="https://sun9-11.userapi.com/impf/bQ9Of6ZbQ-TAyawuuvZ51RAkL89WpDZY7nhgZA/8voZa9xuXMk.jpg?size=810x1080&amp;quality=96&amp;sign=4b598f919928abdbc8f2ce04e458ec06&amp;type=album"/>
          <p:cNvPicPr/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5"/>
          <a:stretch/>
        </p:blipFill>
        <p:spPr bwMode="auto">
          <a:xfrm>
            <a:off x="7656748" y="1883531"/>
            <a:ext cx="2198991" cy="1815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498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4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"/>
          <p:cNvSpPr/>
          <p:nvPr/>
        </p:nvSpPr>
        <p:spPr>
          <a:xfrm>
            <a:off x="-53900" y="-528723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4"/>
          <p:cNvSpPr/>
          <p:nvPr/>
        </p:nvSpPr>
        <p:spPr>
          <a:xfrm>
            <a:off x="2909887" y="580808"/>
            <a:ext cx="4369177" cy="601249"/>
          </a:xfrm>
          <a:prstGeom prst="roundRect">
            <a:avLst>
              <a:gd name="adj" fmla="val 50000"/>
            </a:avLst>
          </a:prstGeom>
          <a:solidFill>
            <a:srgbClr val="FF95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4"/>
          <p:cNvSpPr/>
          <p:nvPr/>
        </p:nvSpPr>
        <p:spPr>
          <a:xfrm>
            <a:off x="3541286" y="-353943"/>
            <a:ext cx="357501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 dirty="0">
                <a:solidFill>
                  <a:schemeClr val="dk1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 О ПРОЕКТЕ</a:t>
            </a: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/>
        </p:nvSpPr>
        <p:spPr>
          <a:xfrm>
            <a:off x="3072646" y="635619"/>
            <a:ext cx="4043658" cy="498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МЫ В СОЦИАЛЬНЫХ СЕТЯХ</a:t>
            </a:r>
            <a:endParaRPr dirty="0"/>
          </a:p>
        </p:txBody>
      </p:sp>
      <p:pic>
        <p:nvPicPr>
          <p:cNvPr id="155" name="Google Shape;155;p4" descr="C:\Users\Соня\Desktop\Мывместе 2\Шаблон\Элементы\Ресурс 11@2x.png"/>
          <p:cNvPicPr preferRelativeResize="0"/>
          <p:nvPr/>
        </p:nvPicPr>
        <p:blipFill rotWithShape="1">
          <a:blip r:embed="rId5">
            <a:alphaModFix/>
          </a:blip>
          <a:srcRect r="58451" b="40180"/>
          <a:stretch/>
        </p:blipFill>
        <p:spPr>
          <a:xfrm>
            <a:off x="-63601" y="-522716"/>
            <a:ext cx="4443020" cy="359984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"/>
          <p:cNvSpPr txBox="1"/>
          <p:nvPr/>
        </p:nvSpPr>
        <p:spPr>
          <a:xfrm>
            <a:off x="532297" y="1277208"/>
            <a:ext cx="7431839" cy="463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ts val="1800"/>
              <a:buFont typeface="Arial"/>
              <a:buNone/>
            </a:pPr>
            <a:r>
              <a:rPr lang="ru-RU" sz="2400" b="1" dirty="0">
                <a:solidFill>
                  <a:srgbClr val="FF954D"/>
                </a:solidFill>
                <a:latin typeface="Montserrat"/>
                <a:ea typeface="Montserrat"/>
                <a:cs typeface="Montserrat"/>
                <a:sym typeface="Montserrat"/>
              </a:rPr>
              <a:t>Ссылки и QR-коды на социальные сети проекта, организации:</a:t>
            </a:r>
            <a:endParaRPr sz="2400" dirty="0"/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1800" dirty="0" smtClean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2400" dirty="0" smtClean="0">
                <a:solidFill>
                  <a:srgbClr val="FF954D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  <a:hlinkClick r:id="rId6"/>
              </a:rPr>
              <a:t>https://vk.com/club204944649</a:t>
            </a:r>
            <a:endParaRPr lang="ru-RU" sz="2400" dirty="0" smtClean="0">
              <a:solidFill>
                <a:srgbClr val="FF954D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2400" dirty="0" smtClean="0">
              <a:solidFill>
                <a:srgbClr val="FF954D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2400" dirty="0">
                <a:solidFill>
                  <a:srgbClr val="FF954D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  <a:hlinkClick r:id="rId7"/>
              </a:rPr>
              <a:t>https://</a:t>
            </a:r>
            <a:r>
              <a:rPr lang="en-US" sz="2400" dirty="0" smtClean="0">
                <a:solidFill>
                  <a:srgbClr val="FF954D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  <a:hlinkClick r:id="rId7"/>
              </a:rPr>
              <a:t>vk.com/gimnaziaefremov</a:t>
            </a:r>
            <a:endParaRPr lang="en-US" sz="2400" dirty="0" smtClean="0">
              <a:solidFill>
                <a:srgbClr val="FF954D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2400" dirty="0">
              <a:solidFill>
                <a:srgbClr val="FF954D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2400" dirty="0">
                <a:solidFill>
                  <a:srgbClr val="FF954D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  <a:hlinkClick r:id="rId8"/>
              </a:rPr>
              <a:t>https://vk.com/gimnaziaefremov?ysclid=l5oc3v6l4s570051890</a:t>
            </a:r>
            <a:endParaRPr lang="ru-RU" sz="2400" dirty="0">
              <a:solidFill>
                <a:srgbClr val="FF954D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endParaRPr lang="ru-RU" sz="2400" dirty="0" smtClean="0">
              <a:solidFill>
                <a:srgbClr val="FF954D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r>
              <a:rPr lang="en-US" sz="2400" dirty="0" smtClean="0">
                <a:solidFill>
                  <a:srgbClr val="FF954D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  <a:hlinkClick r:id="rId9"/>
              </a:rPr>
              <a:t>https</a:t>
            </a:r>
            <a:r>
              <a:rPr lang="en-US" sz="2400" dirty="0">
                <a:solidFill>
                  <a:srgbClr val="FF954D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  <a:hlinkClick r:id="rId9"/>
              </a:rPr>
              <a:t>://</a:t>
            </a:r>
            <a:r>
              <a:rPr lang="en-US" sz="2400" dirty="0" smtClean="0">
                <a:solidFill>
                  <a:srgbClr val="FF954D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  <a:hlinkClick r:id="rId9"/>
              </a:rPr>
              <a:t>dobro.ru/project/10038187</a:t>
            </a:r>
            <a:endParaRPr lang="ru-RU" sz="2400" dirty="0" smtClean="0">
              <a:solidFill>
                <a:srgbClr val="FF954D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  <a:p>
            <a:pPr lvl="0">
              <a:spcBef>
                <a:spcPts val="360"/>
              </a:spcBef>
              <a:buClr>
                <a:srgbClr val="FF954D"/>
              </a:buClr>
              <a:buSzPts val="1800"/>
            </a:pP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57" name="Google Shape;157;p4" descr="C:\Users\Соня\Desktop\Мывместе 2\Шаблон\Элементы\Ресурс 2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71100" y="-132492"/>
            <a:ext cx="1574800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4" descr="C:\Users\Соня\Desktop\Мывместе 2\Шаблон\Элементы\Ресурс 3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407252" y="393570"/>
            <a:ext cx="1460500" cy="2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4"/>
          <p:cNvSpPr/>
          <p:nvPr/>
        </p:nvSpPr>
        <p:spPr>
          <a:xfrm>
            <a:off x="350730" y="1387177"/>
            <a:ext cx="8379912" cy="4269770"/>
          </a:xfrm>
          <a:prstGeom prst="roundRect">
            <a:avLst>
              <a:gd name="adj" fmla="val 9552"/>
            </a:avLst>
          </a:prstGeom>
          <a:noFill/>
          <a:ln w="38100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2" descr="https://sun9-25.userapi.com/impf/y0ilsgxjqZbWf_LrX9aZ5FAX77EF-YpT2c1N0Q/cn5jbxVPy6w.jpg?size=1135x832&amp;quality=96&amp;sign=dea63ede8abad5ad424b6e835ae1151c&amp;type=album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745" y="752311"/>
            <a:ext cx="4242155" cy="31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398796" y="236981"/>
            <a:ext cx="7813357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ПРИЗНАНИЕ И </a:t>
            </a:r>
            <a:r>
              <a:rPr lang="ru-RU" sz="3200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ВОВЛЕЧЕННОСТЬ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(«ДЕЙСТВУЮЩИЕ ЛИЦА»)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Google Shape;167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6" y="1290181"/>
            <a:ext cx="10449601" cy="936939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5"/>
          <p:cNvSpPr txBox="1"/>
          <p:nvPr/>
        </p:nvSpPr>
        <p:spPr>
          <a:xfrm>
            <a:off x="824614" y="1290181"/>
            <a:ext cx="10229762" cy="10633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9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БЛАГОПОЛУЧАТЕЛИ</a:t>
            </a:r>
            <a:r>
              <a:rPr lang="ru-RU" sz="22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несовершеннолетние дети и их родители, педагоги, жители  города, сотрудники полиции, прокуратуры, следственного отдела, работники городской администрации </a:t>
            </a:r>
            <a:endParaRPr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9" name="Google Shape;169;p5" descr="C:\Users\Соня\Desktop\Мывместе 2\Шаблон\Элементы\Ресурс 4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538189" y="326822"/>
            <a:ext cx="2234388" cy="37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4777" y="2387611"/>
            <a:ext cx="10449600" cy="62390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824614" y="2387611"/>
            <a:ext cx="10229762" cy="72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1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ВОЛОНТЁРЫ</a:t>
            </a:r>
            <a:r>
              <a:rPr lang="ru-RU" sz="21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  <a:r>
              <a:rPr lang="en-US" sz="21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-RU" sz="2100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школьники с 14 лет, педагоги </a:t>
            </a:r>
            <a:endParaRPr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72" name="Google Shape;172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778" y="3157315"/>
            <a:ext cx="10458600" cy="130195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/>
          <p:nvPr/>
        </p:nvSpPr>
        <p:spPr>
          <a:xfrm>
            <a:off x="824614" y="3117226"/>
            <a:ext cx="10229763" cy="134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lt1"/>
              </a:buClr>
              <a:buSzPts val="1400"/>
            </a:pPr>
            <a:r>
              <a:rPr lang="ru-RU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ПАРТНЁРЫ</a:t>
            </a:r>
            <a:r>
              <a:rPr lang="ru-RU" sz="1400" b="1" dirty="0" smtClean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 МВД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(ПДН),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Ефремовская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межрайонная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прокуратура,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межрайонный следственный отдел (по обслуживанию территории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Ефремовского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Каменского районов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 администрации: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«СШ№1 имени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И.Д.Кувалдина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Социально-реабилитационного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 для несовершеннолетних №5»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Ефремов</a:t>
            </a:r>
            <a:r>
              <a:rPr lang="ru-RU" sz="1800" dirty="0" smtClean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  </a:t>
            </a:r>
            <a:endParaRPr sz="1800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pic>
        <p:nvPicPr>
          <p:cNvPr id="174" name="Google Shape;174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777" y="4708133"/>
            <a:ext cx="10449601" cy="1054642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5"/>
          <p:cNvSpPr txBox="1"/>
          <p:nvPr/>
        </p:nvSpPr>
        <p:spPr>
          <a:xfrm>
            <a:off x="705696" y="4781635"/>
            <a:ext cx="9844985" cy="981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lt1"/>
              </a:buClr>
              <a:buSzPts val="1400"/>
            </a:pPr>
            <a:r>
              <a:rPr lang="ru-RU" sz="18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ОРГАНЫ ВЛАСТИ: </a:t>
            </a:r>
            <a:r>
              <a:rPr lang="ru-RU" sz="1800" dirty="0" smtClean="0"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</a:rPr>
              <a:t>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дминистрация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муниципального образования город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 в лице сотрудников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комитета по образованию муниципального образования город Ефремов и с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ектора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делам несовершеннолетних и защите их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</a:t>
            </a:r>
            <a:endParaRPr sz="1800" i="1" dirty="0">
              <a:solidFill>
                <a:schemeClr val="tx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pic>
        <p:nvPicPr>
          <p:cNvPr id="176" name="Google Shape;176;p5" descr="C:\Users\Соня\Desktop\Мывместе 2\Шаблон\Элементы\Ресурс 15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5778" y="5802209"/>
            <a:ext cx="10449600" cy="62390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5"/>
          <p:cNvSpPr txBox="1"/>
          <p:nvPr/>
        </p:nvSpPr>
        <p:spPr>
          <a:xfrm>
            <a:off x="705696" y="5762775"/>
            <a:ext cx="10229764" cy="702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>
              <a:buClr>
                <a:schemeClr val="lt1"/>
              </a:buClr>
              <a:buSzPts val="1400"/>
            </a:pPr>
            <a:r>
              <a:rPr lang="ru-RU" sz="19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МЕДИА: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Общественно-политическая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газета «Заря»  город Ефремов 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Ефремовский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 Тульской области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800" dirty="0" smtClean="0">
                <a:solidFill>
                  <a:schemeClr val="lt1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dirty="0"/>
          </a:p>
        </p:txBody>
      </p:sp>
      <p:pic>
        <p:nvPicPr>
          <p:cNvPr id="180" name="Google Shape;180;p5" descr="C:\Users\Соня\Desktop\Мывместе 2\Шаблон\Элементы\Ресурс 2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55383" y="5370329"/>
            <a:ext cx="1536617" cy="14876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5" descr="C:\Users\Соня\Desktop\Мывместе 2\Шаблон\Элементы\Ресурс 12@2x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777" y="1915166"/>
            <a:ext cx="6674287" cy="3962064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5"/>
          <p:cNvSpPr/>
          <p:nvPr/>
        </p:nvSpPr>
        <p:spPr>
          <a:xfrm>
            <a:off x="-53900" y="-77786"/>
            <a:ext cx="12245900" cy="693578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5"/>
          <p:cNvSpPr/>
          <p:nvPr/>
        </p:nvSpPr>
        <p:spPr>
          <a:xfrm>
            <a:off x="398796" y="236981"/>
            <a:ext cx="7813357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ПРИЗНАНИЕ И ВОВЛЕЧЕННОСТЬ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rgbClr val="FF954D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(«ДЕЙСТВУЮЩИЕ ЛИЦА»)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5"/>
          <p:cNvSpPr txBox="1"/>
          <p:nvPr/>
        </p:nvSpPr>
        <p:spPr>
          <a:xfrm>
            <a:off x="175364" y="1480581"/>
            <a:ext cx="5260932" cy="572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О</a:t>
            </a:r>
            <a:endParaRPr sz="1500" dirty="0">
              <a:solidFill>
                <a:schemeClr val="accent6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169" name="Google Shape;169;p5" descr="C:\Users\Соня\Desktop\Мывместе 2\Шаблон\Элементы\Ресурс 4@2x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38189" y="326822"/>
            <a:ext cx="2234388" cy="37167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5"/>
          <p:cNvSpPr txBox="1"/>
          <p:nvPr/>
        </p:nvSpPr>
        <p:spPr>
          <a:xfrm>
            <a:off x="84003" y="1516610"/>
            <a:ext cx="5613608" cy="546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22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dirty="0"/>
          </a:p>
          <a:p>
            <a:pPr marL="0" marR="0" lvl="0" indent="0" algn="l" rtl="0">
              <a:spcBef>
                <a:spcPts val="187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500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500" dirty="0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3" name="Google Shape;173;p5"/>
          <p:cNvSpPr txBox="1"/>
          <p:nvPr/>
        </p:nvSpPr>
        <p:spPr>
          <a:xfrm>
            <a:off x="616644" y="1497407"/>
            <a:ext cx="3364054" cy="60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ru-RU" sz="1400" b="1" dirty="0" smtClean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8" name="Google Shape;178;p5" descr="C:\Users\Соня\Desktop\Мывместе 2\Шаблон\Элементы\Ресурс 15@2x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V="1">
            <a:off x="84004" y="1340283"/>
            <a:ext cx="5625474" cy="984016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5"/>
          <p:cNvSpPr txBox="1"/>
          <p:nvPr/>
        </p:nvSpPr>
        <p:spPr>
          <a:xfrm>
            <a:off x="84002" y="2324300"/>
            <a:ext cx="5779263" cy="3789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lvl="0" algn="just">
              <a:buClr>
                <a:schemeClr val="lt1"/>
              </a:buClr>
              <a:buSzPts val="1400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правовых волонтеров отмечена: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Благодарностью МО МВД «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Ефремовский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за активное участие и плодотворное сотрудничество в проведении профилактических мероприятий по предупреждению правонарушений среди подростков г. Ефремова с ПДН ОУУП и ПДН МО МВД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-Благодарностью администрации МКОУ «СШ№1 имени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И.Д.Кувалдина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за проведение-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игры «Знай и соблюдай ПДД»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Дипломом финалиста конкурса социально значимых проектов и инициатив молодежных добровольческих объединений Центрального федерального округа Российской Федерации «Округ лидеров»</a:t>
            </a:r>
            <a:endParaRPr lang="ru-RU" sz="1800" b="1" dirty="0" smtClean="0">
              <a:solidFill>
                <a:schemeClr val="lt1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endParaRPr sz="1800" dirty="0"/>
          </a:p>
        </p:txBody>
      </p:sp>
      <p:pic>
        <p:nvPicPr>
          <p:cNvPr id="180" name="Google Shape;180;p5" descr="C:\Users\Соня\Desktop\Мывместе 2\Шаблон\Элементы\Ресурс 2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39103" y="5370329"/>
            <a:ext cx="3252897" cy="1487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Галина\Desktop\правоведы волонтеры\правовые волонтеры\3.jpeg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5" b="3440"/>
          <a:stretch/>
        </p:blipFill>
        <p:spPr bwMode="auto">
          <a:xfrm>
            <a:off x="9657568" y="752403"/>
            <a:ext cx="2379945" cy="314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2" descr="C:\Users\Галина\Desktop\правоведы волонтеры\правовые волонтеры\2.jpe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7481" y="3935921"/>
            <a:ext cx="2130610" cy="2865872"/>
          </a:xfrm>
          <a:prstGeom prst="rect">
            <a:avLst/>
          </a:prstGeom>
          <a:noFill/>
          <a:extLst/>
        </p:spPr>
      </p:pic>
      <p:pic>
        <p:nvPicPr>
          <p:cNvPr id="1026" name="Picture 2" descr="https://sun9-17.userapi.com/impf/TL1gu8jUNaKgkY7JOaFeJsIuXZngOoIuoJMsMg/KJyE1usNu2Q.jpg?size=763x1080&amp;quality=96&amp;sign=e8f0950cddcf0e3072041f8e852c0589&amp;type=albu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238" y="1525060"/>
            <a:ext cx="3350330" cy="474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96496" y="1607304"/>
            <a:ext cx="46634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  <a:latin typeface="Montserrat" panose="020B0604020202020204" charset="-52"/>
              </a:rPr>
              <a:t>Дополнительная информация:  </a:t>
            </a:r>
            <a:endParaRPr lang="ru-RU" sz="2000" b="1" dirty="0">
              <a:solidFill>
                <a:schemeClr val="bg1"/>
              </a:solidFill>
              <a:latin typeface="Montserrat" panose="020B060402020202020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391980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6" descr="C:\Users\Соня\Desktop\Мывместе 2\Шаблон\Элементы\Ресурс 29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08689" y="-80712"/>
            <a:ext cx="12327280" cy="6936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6" descr="C:\Users\Соня\Desktop\Мывместе 2\Шаблон\Элементы\Ресурс 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95" y="2441457"/>
            <a:ext cx="656795" cy="656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6" descr="C:\Users\Соня\Desktop\Мывместе 2\Шаблон\Элементы\Ресурс 31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97094" y="3317377"/>
            <a:ext cx="656795" cy="656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6"/>
          <p:cNvSpPr txBox="1"/>
          <p:nvPr/>
        </p:nvSpPr>
        <p:spPr>
          <a:xfrm>
            <a:off x="1252138" y="644616"/>
            <a:ext cx="9605627" cy="13886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250" tIns="52125" rIns="104250" bIns="5212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ntserrat ExtraBold"/>
              <a:buNone/>
            </a:pPr>
            <a:r>
              <a:rPr lang="ru-RU" sz="4000">
                <a:solidFill>
                  <a:schemeClr val="dk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СПАСИБО ЗА ВНИМАНИЕ!</a:t>
            </a:r>
            <a:endParaRPr/>
          </a:p>
        </p:txBody>
      </p:sp>
      <p:sp>
        <p:nvSpPr>
          <p:cNvPr id="189" name="Google Shape;189;p6"/>
          <p:cNvSpPr txBox="1"/>
          <p:nvPr/>
        </p:nvSpPr>
        <p:spPr>
          <a:xfrm>
            <a:off x="4929078" y="2591026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1800" b="1" dirty="0" smtClean="0">
                <a:solidFill>
                  <a:srgbClr val="FF95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  <a:hlinkClick r:id="rId6"/>
              </a:rPr>
              <a:t>gab604@mail.ru</a:t>
            </a:r>
            <a:endParaRPr lang="en-US" sz="1800" b="1" dirty="0" smtClean="0">
              <a:solidFill>
                <a:srgbClr val="FF954D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en-US" sz="1800" b="1" dirty="0" smtClean="0">
                <a:solidFill>
                  <a:srgbClr val="FF95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Montserrat"/>
              </a:rPr>
              <a:t>89632253564</a:t>
            </a:r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90" name="Google Shape;190;p6"/>
          <p:cNvSpPr/>
          <p:nvPr/>
        </p:nvSpPr>
        <p:spPr>
          <a:xfrm>
            <a:off x="4717327" y="2419025"/>
            <a:ext cx="3313568" cy="679228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/>
          <p:nvPr/>
        </p:nvSpPr>
        <p:spPr>
          <a:xfrm>
            <a:off x="4717327" y="3317377"/>
            <a:ext cx="3313568" cy="656795"/>
          </a:xfrm>
          <a:prstGeom prst="roundRect">
            <a:avLst>
              <a:gd name="adj" fmla="val 50000"/>
            </a:avLst>
          </a:prstGeom>
          <a:noFill/>
          <a:ln w="28575" cap="flat" cmpd="sng">
            <a:solidFill>
              <a:srgbClr val="FF954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4929078" y="3484897"/>
            <a:ext cx="3101817" cy="553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70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endParaRPr dirty="0"/>
          </a:p>
          <a:p>
            <a:pPr marL="0" marR="0" lvl="0" indent="0" algn="l" rtl="0">
              <a:spcBef>
                <a:spcPts val="144"/>
              </a:spcBef>
              <a:spcAft>
                <a:spcPts val="0"/>
              </a:spcAft>
              <a:buClr>
                <a:srgbClr val="FF954D"/>
              </a:buClr>
              <a:buSzPct val="100000"/>
              <a:buFont typeface="Arial"/>
              <a:buNone/>
            </a:pPr>
            <a: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/>
            </a:r>
            <a:br>
              <a:rPr lang="ru-RU" sz="1800" dirty="0">
                <a:solidFill>
                  <a:srgbClr val="FF954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endParaRPr sz="1800" dirty="0">
              <a:solidFill>
                <a:srgbClr val="FF954D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624</Words>
  <Application>Microsoft Office PowerPoint</Application>
  <PresentationFormat>Произвольный</PresentationFormat>
  <Paragraphs>71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Montserrat SemiBold</vt:lpstr>
      <vt:lpstr>Montserrat</vt:lpstr>
      <vt:lpstr>Montserrat Black</vt:lpstr>
      <vt:lpstr>Montserrat ExtraBold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Зоя Дурдина</dc:creator>
  <cp:lastModifiedBy>Галина</cp:lastModifiedBy>
  <cp:revision>67</cp:revision>
  <cp:lastPrinted>2022-07-19T13:23:04Z</cp:lastPrinted>
  <dcterms:created xsi:type="dcterms:W3CDTF">2020-03-24T07:41:27Z</dcterms:created>
  <dcterms:modified xsi:type="dcterms:W3CDTF">2022-07-20T18:44:47Z</dcterms:modified>
</cp:coreProperties>
</file>