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96" r:id="rId2"/>
    <p:sldId id="400" r:id="rId3"/>
    <p:sldId id="397" r:id="rId4"/>
    <p:sldId id="401" r:id="rId5"/>
    <p:sldId id="398" r:id="rId6"/>
    <p:sldId id="403" r:id="rId7"/>
    <p:sldId id="407" r:id="rId8"/>
    <p:sldId id="409" r:id="rId9"/>
    <p:sldId id="410" r:id="rId10"/>
    <p:sldId id="411" r:id="rId11"/>
    <p:sldId id="413" r:id="rId12"/>
    <p:sldId id="417" r:id="rId13"/>
    <p:sldId id="421" r:id="rId14"/>
    <p:sldId id="422" r:id="rId15"/>
    <p:sldId id="423" r:id="rId16"/>
    <p:sldId id="424" r:id="rId17"/>
    <p:sldId id="418" r:id="rId18"/>
    <p:sldId id="404" r:id="rId19"/>
    <p:sldId id="425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3" autoAdjust="0"/>
    <p:restoredTop sz="94660"/>
  </p:normalViewPr>
  <p:slideViewPr>
    <p:cSldViewPr>
      <p:cViewPr varScale="1">
        <p:scale>
          <a:sx n="110" d="100"/>
          <a:sy n="110" d="100"/>
        </p:scale>
        <p:origin x="177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E70D3-F5EA-4217-B9C1-D488C51B6178}" type="datetimeFigureOut">
              <a:rPr lang="ru-RU" smtClean="0"/>
              <a:t>29.12.2022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C4928-4B9E-4ADE-9115-0F50EDF46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9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84FAC-DAF8-4AF1-905F-365517984D45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2CE03-831D-45FA-9FDE-136AD3F75F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7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38072-5D92-45F9-8CA7-0766A7ECE181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CAE25-0EFE-4DBD-B615-08E0A4532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360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DA6B-48AB-466B-AE7D-C5307D162F90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09E26-1F65-4938-82FD-47FE92F97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7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5C915-4157-4C5F-BD34-8A452936A5F7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C81D3-95B0-4ACF-A382-611F5A165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00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DDFF5-3689-4D01-8E86-19DC2CC4ADCE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03D0C-5985-40BA-A0DA-16EE1D10F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20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C7A8D-BE30-46EF-8686-DDFF19F8EEC0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B2FE1-3C16-4A69-9345-B6A1A55124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886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D994C-9F74-45B2-A384-18B2507D1E6A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575E7-534A-4DC7-84F6-6F3CFF547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23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6409E-0A66-4C82-B638-D9D02A632517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526F3-6AAC-46E4-ACAB-C8CF9D7A1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41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7E5FF-EC3D-4C67-96A1-541004FB6DB7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7604D-E9A3-4B94-A343-3013D009F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534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8CB9E-7ABE-47FF-9F4E-A6FE6DED79D9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6E356-930A-45F6-AE51-E5D4CB967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6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6B28C-33A0-4635-A1F8-0619697F3ADE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26-CB5B-40F2-9A74-850B7C4F7B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2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0BDB57-CF9B-4B17-9A09-FDE6D533FD66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FAAC88-73B9-4469-9424-2048A2B6B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726" t="16531" r="32844" b="5704"/>
          <a:stretch/>
        </p:blipFill>
        <p:spPr>
          <a:xfrm>
            <a:off x="0" y="0"/>
            <a:ext cx="9183600" cy="67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013" t="15001" r="27162" b="23400"/>
          <a:stretch/>
        </p:blipFill>
        <p:spPr>
          <a:xfrm>
            <a:off x="7671" y="0"/>
            <a:ext cx="913632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524" t="26518" r="34582" b="37262"/>
          <a:stretch/>
        </p:blipFill>
        <p:spPr>
          <a:xfrm>
            <a:off x="215516" y="1556792"/>
            <a:ext cx="4824536" cy="2542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832" t="24783" r="29663" b="37703"/>
          <a:stretch/>
        </p:blipFill>
        <p:spPr>
          <a:xfrm>
            <a:off x="430706" y="4206688"/>
            <a:ext cx="4176464" cy="2143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6189" t="28458" r="27420" b="54079"/>
          <a:stretch/>
        </p:blipFill>
        <p:spPr>
          <a:xfrm>
            <a:off x="5003957" y="1567332"/>
            <a:ext cx="3276364" cy="5326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6189" t="28458" r="27420" b="54079"/>
          <a:stretch/>
        </p:blipFill>
        <p:spPr>
          <a:xfrm>
            <a:off x="4592781" y="4086553"/>
            <a:ext cx="1563395" cy="25414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5" y="5877273"/>
            <a:ext cx="806883" cy="9807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26563" r="12594" b="21559"/>
          <a:stretch/>
        </p:blipFill>
        <p:spPr>
          <a:xfrm>
            <a:off x="5058308" y="4219799"/>
            <a:ext cx="4005849" cy="2143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0" r="10829" b="15272"/>
          <a:stretch/>
        </p:blipFill>
        <p:spPr>
          <a:xfrm>
            <a:off x="5257839" y="1772817"/>
            <a:ext cx="3589420" cy="1940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39090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013" t="20601" r="27162" b="17800"/>
          <a:stretch/>
        </p:blipFill>
        <p:spPr>
          <a:xfrm>
            <a:off x="-3092" y="0"/>
            <a:ext cx="9147092" cy="6957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949" y="6558637"/>
            <a:ext cx="1276350" cy="299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0" b="5468"/>
          <a:stretch/>
        </p:blipFill>
        <p:spPr>
          <a:xfrm>
            <a:off x="6560575" y="1272952"/>
            <a:ext cx="2472876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2"/>
          <a:stretch/>
        </p:blipFill>
        <p:spPr>
          <a:xfrm>
            <a:off x="6585179" y="2754056"/>
            <a:ext cx="2448272" cy="1375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58199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7544" y="548680"/>
            <a:ext cx="85942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Дорожная карта РДДМ Бурятии</a:t>
            </a:r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987038"/>
              </p:ext>
            </p:extLst>
          </p:nvPr>
        </p:nvGraphicFramePr>
        <p:xfrm>
          <a:off x="467544" y="1916831"/>
          <a:ext cx="8219258" cy="4752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699"/>
                <a:gridCol w="1861803"/>
                <a:gridCol w="1228010"/>
                <a:gridCol w="1911140"/>
                <a:gridCol w="2913606"/>
              </a:tblGrid>
              <a:tr h="3168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Сроки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Мероприятие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Механизм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</a:tr>
              <a:tr h="22178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Регистрация юридического лица РДДМ «Движение первых» Республики Бурятия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 25.02.2023 г.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Создание юридического лица, разработка и утверждение нормативной базы РО РДДМ (подготовка Устава и Положения РО РДДМ на основе федерального и т.д.)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Подготовка и направление гарантийного письма в РДДМ, регистрация в Министерстве юстиции РБ.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</a:tr>
              <a:tr h="22178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ru-RU" sz="1400" dirty="0">
                          <a:effectLst/>
                        </a:rPr>
                        <a:t>Создание регионального Совета общественного объединения 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 31.01.2023 г.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Сбор предложении по представителям детских и молодежных объединений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Формирование объективных справок на представителей организаций, направление сводной информации на согласование и утверждение в </a:t>
                      </a:r>
                      <a:r>
                        <a:rPr lang="ru-RU" sz="1400" dirty="0" smtClean="0">
                          <a:effectLst/>
                        </a:rPr>
                        <a:t>РДДМ </a:t>
                      </a:r>
                      <a:r>
                        <a:rPr lang="ru-RU" sz="1400" dirty="0">
                          <a:effectLst/>
                        </a:rPr>
                        <a:t>(</a:t>
                      </a:r>
                      <a:r>
                        <a:rPr lang="ru-RU" sz="1400" dirty="0" err="1">
                          <a:effectLst/>
                        </a:rPr>
                        <a:t>Юнармия</a:t>
                      </a:r>
                      <a:r>
                        <a:rPr lang="ru-RU" sz="1400" dirty="0">
                          <a:effectLst/>
                        </a:rPr>
                        <a:t>, большая перемена, РСМ, Молодежный центр, волонтерские и добровольческие объединения)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95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7544" y="548680"/>
            <a:ext cx="85942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Дорожная карта РДДМ Бурятии</a:t>
            </a:r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363082"/>
              </p:ext>
            </p:extLst>
          </p:nvPr>
        </p:nvGraphicFramePr>
        <p:xfrm>
          <a:off x="494362" y="1185883"/>
          <a:ext cx="8219258" cy="5586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699"/>
                <a:gridCol w="1861803"/>
                <a:gridCol w="1228010"/>
                <a:gridCol w="1911140"/>
                <a:gridCol w="2913606"/>
              </a:tblGrid>
              <a:tr h="270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Наименование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Сроки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Мероприятие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Механизм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</a:tr>
              <a:tr h="189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Регистрация Местных отделений РДДМ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10.02.2023 </a:t>
                      </a: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Регистрация Муниципальных районных отделений РДДМ.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Создается по решению регионального Совета общественного объединения. Ответственные за деятельность Главы районов.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9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Регистрация Первичных отделений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22.05.2023 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первичных отделений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базе образовательных и иных организаций культуры,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здравоохранения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соцзащиты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1.Решение о создании первичного отделения принимает инициативная группа (не менее 3 человек) и оформляет протокол заседания.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заявление руководителя образовательной или иной организации направляется в местное отделение при отсутствии в региональное отделение.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Первичное отделения создается решением совета местного, согласовывается с советом регионального отделения движения.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1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7544" y="548680"/>
            <a:ext cx="85942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Дорожная карта РДДМ Бурятии</a:t>
            </a:r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412969"/>
              </p:ext>
            </p:extLst>
          </p:nvPr>
        </p:nvGraphicFramePr>
        <p:xfrm>
          <a:off x="475572" y="1988840"/>
          <a:ext cx="8219258" cy="46728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699"/>
                <a:gridCol w="1861803"/>
                <a:gridCol w="1228010"/>
                <a:gridCol w="1911140"/>
                <a:gridCol w="2913606"/>
              </a:tblGrid>
              <a:tr h="270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Наименование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Сроки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Мероприятие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Механизм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</a:tr>
              <a:tr h="189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Определение Материально-технической базы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25.02.23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Рекомендации РДДМ: Помещение 1000 кв. М., </a:t>
                      </a:r>
                      <a:r>
                        <a:rPr lang="ru-RU" sz="14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детский Лагерь,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техническое оснащение на 8 чел.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Определение места расположения РО РДДМ, определение детского лагеря для организации смен РДДМ.</a:t>
                      </a:r>
                      <a:b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Представление информации в РДДМ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9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мероприятий РДДМ «Движение первых»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25.02.23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и утверждение регионального Календарного плана мероприятий на 2023 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Согласование с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центром РДДМ Концепции, акций конкурсов и мероприятий.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и проведение мероприятии в соответствии с утвержденным планом.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23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7544" y="548680"/>
            <a:ext cx="85942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Дорожная карта РДДМ Бурятии</a:t>
            </a:r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058135"/>
              </p:ext>
            </p:extLst>
          </p:nvPr>
        </p:nvGraphicFramePr>
        <p:xfrm>
          <a:off x="462371" y="2204864"/>
          <a:ext cx="8219258" cy="40533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699"/>
                <a:gridCol w="1861803"/>
                <a:gridCol w="1228010"/>
                <a:gridCol w="1911140"/>
                <a:gridCol w="2913606"/>
              </a:tblGrid>
              <a:tr h="2702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Наименование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Сроки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Мероприятие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Механизм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616" marR="58616" marT="0" marB="0"/>
                </a:tc>
              </a:tr>
              <a:tr h="189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Регистрация на платформе будьвдвижении.рф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 упрощение регистрации.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Регистрация на госуслугах, регистрация гос. ключа, заполнение заявки, загрузка на сайт.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91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Информационное освещение деятельности РО РДДМ.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80340" indent="-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Информационное сопровождение плана мероприятий.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340" indent="-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и размещение релизов, информационных материалов на</a:t>
                      </a:r>
                      <a:b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Интернет-ресурсах представителей.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80340" indent="-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80340" indent="-18034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056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7544" y="548680"/>
            <a:ext cx="85942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Дорожная карта РДДМ Бурятии</a:t>
            </a:r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endParaRPr lang="ru-RU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60" y="2060848"/>
            <a:ext cx="6606480" cy="648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60" y="3054396"/>
            <a:ext cx="6606480" cy="36869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68760" y="2080476"/>
            <a:ext cx="6606480" cy="439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по информированию о деятельности РДДМ "Движение первых": </a:t>
            </a:r>
            <a:endParaRPr lang="ru-RU" sz="12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Участие в передаче «Доброе утро с делегатами съезда» </a:t>
            </a:r>
            <a:endParaRPr lang="ru-RU" sz="12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выступление на радио МСМ, </a:t>
            </a:r>
            <a:endParaRPr lang="ru-RU" sz="12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выпуски на школьном ТВ (МАН) </a:t>
            </a:r>
            <a:endParaRPr lang="ru-RU" sz="12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баннеры, </a:t>
            </a:r>
            <a:r>
              <a:rPr lang="ru-RU" sz="16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ролапы</a:t>
            </a: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ru-RU" sz="16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куаркодом</a:t>
            </a: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на группу движения,</a:t>
            </a:r>
            <a:endParaRPr lang="ru-RU" sz="12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переименование группы </a:t>
            </a:r>
            <a:r>
              <a:rPr lang="ru-RU" sz="16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РДШ Республика Бурятия в РДДМ Бурятии (5193 человек). </a:t>
            </a:r>
            <a:endParaRPr lang="ru-RU" sz="12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Вкладка РДДМ на сайте </a:t>
            </a:r>
            <a:r>
              <a:rPr lang="ru-RU" sz="16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Минобр</a:t>
            </a: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2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Форум РДДМ Бурятии в феврале. </a:t>
            </a:r>
            <a:endParaRPr lang="ru-RU" sz="12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Подкаст в группу </a:t>
            </a:r>
            <a:r>
              <a:rPr lang="ru-RU" sz="16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2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Телеграмм канал. </a:t>
            </a:r>
            <a:endParaRPr lang="ru-RU" sz="12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РДДМ клипы ВК на 1 минуту о деятельности РДДМ и направлениях. </a:t>
            </a:r>
            <a:endParaRPr lang="ru-RU" sz="12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Запуск </a:t>
            </a:r>
            <a:r>
              <a:rPr lang="ru-RU" sz="16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челенджа</a:t>
            </a: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«Я в движении».</a:t>
            </a:r>
            <a:endParaRPr lang="ru-RU" sz="12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indent="-180340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проведение смены РДДМ на базе лагерей "Юность", "Дружба", "</a:t>
            </a:r>
            <a:r>
              <a:rPr lang="ru-RU" sz="1600" b="1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Энхалук</a:t>
            </a:r>
            <a:r>
              <a:rPr lang="ru-RU" sz="16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ru-RU" sz="1200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7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726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75656" y="647757"/>
            <a:ext cx="67438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Структура регионального отделения РДДМ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288" t="31313" r="23225" b="10800"/>
          <a:stretch/>
        </p:blipFill>
        <p:spPr>
          <a:xfrm>
            <a:off x="21133" y="2050632"/>
            <a:ext cx="9144000" cy="4807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424" y="6558637"/>
            <a:ext cx="755576" cy="29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642" t="16840" r="32481" b="6379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20600"/>
          <a:stretch/>
        </p:blipFill>
        <p:spPr>
          <a:xfrm>
            <a:off x="3131839" y="476672"/>
            <a:ext cx="2546015" cy="1817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73" y="4221088"/>
            <a:ext cx="2146548" cy="2146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4" t="4968"/>
          <a:stretch/>
        </p:blipFill>
        <p:spPr>
          <a:xfrm>
            <a:off x="179512" y="3284984"/>
            <a:ext cx="1872208" cy="1641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178" y="3645024"/>
            <a:ext cx="1978996" cy="1484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6785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14789" y="2276872"/>
            <a:ext cx="631442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Ссылка на документы РДДМ:</a:t>
            </a:r>
          </a:p>
          <a:p>
            <a:pPr algn="ctr"/>
            <a:endParaRPr lang="ru-RU" sz="28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https://disk.yandex.ru/d/hWu2z8J_l3zvHg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43237" y="3789040"/>
            <a:ext cx="461696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Телефон для связи:</a:t>
            </a:r>
          </a:p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89146369096 </a:t>
            </a:r>
          </a:p>
          <a:p>
            <a:pPr algn="ctr"/>
            <a:r>
              <a:rPr lang="ru-RU" sz="28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Шобоев</a:t>
            </a:r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8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Баир</a:t>
            </a:r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Владимирович</a:t>
            </a:r>
          </a:p>
          <a:p>
            <a:pPr algn="ctr"/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shoboevb@mail.ru</a:t>
            </a:r>
            <a:r>
              <a:rPr lang="ru-RU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ru-RU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62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088" t="16735" r="31928" b="5501"/>
          <a:stretch/>
        </p:blipFill>
        <p:spPr>
          <a:xfrm>
            <a:off x="0" y="0"/>
            <a:ext cx="9353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5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279" t="16532" r="32290" b="5704"/>
          <a:stretch/>
        </p:blipFill>
        <p:spPr>
          <a:xfrm>
            <a:off x="0" y="0"/>
            <a:ext cx="9168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088" t="16094" r="32481" b="5532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8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088" t="16734" r="31928" b="550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26563" r="12594" b="21559"/>
          <a:stretch/>
        </p:blipFill>
        <p:spPr>
          <a:xfrm>
            <a:off x="2339752" y="4104456"/>
            <a:ext cx="1962739" cy="10502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0" r="10829" b="15272"/>
          <a:stretch/>
        </p:blipFill>
        <p:spPr>
          <a:xfrm>
            <a:off x="4561415" y="4146585"/>
            <a:ext cx="1865006" cy="1008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4961" t="54566" r="35746" b="26201"/>
          <a:stretch/>
        </p:blipFill>
        <p:spPr>
          <a:xfrm>
            <a:off x="6510907" y="4169211"/>
            <a:ext cx="2597775" cy="15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4055" t="7691" r="18910" b="11539"/>
          <a:stretch/>
        </p:blipFill>
        <p:spPr>
          <a:xfrm>
            <a:off x="286789" y="1929641"/>
            <a:ext cx="2088232" cy="1414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9757" t="6507" r="13414" b="17575"/>
          <a:stretch/>
        </p:blipFill>
        <p:spPr>
          <a:xfrm>
            <a:off x="291627" y="3977596"/>
            <a:ext cx="2084962" cy="1158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9783" t="5801" r="18478" b="16867"/>
          <a:stretch/>
        </p:blipFill>
        <p:spPr>
          <a:xfrm>
            <a:off x="6627140" y="2420888"/>
            <a:ext cx="1944216" cy="1178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4423" t="10228" r="21055" b="12231"/>
          <a:stretch/>
        </p:blipFill>
        <p:spPr>
          <a:xfrm>
            <a:off x="6760337" y="4056872"/>
            <a:ext cx="1885420" cy="1273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6181" t="12407" r="8250" b="11495"/>
          <a:stretch/>
        </p:blipFill>
        <p:spPr>
          <a:xfrm>
            <a:off x="2840803" y="4498942"/>
            <a:ext cx="3119893" cy="15599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5873" t="6661" r="11953" b="8081"/>
          <a:stretch/>
        </p:blipFill>
        <p:spPr>
          <a:xfrm>
            <a:off x="2736884" y="1799733"/>
            <a:ext cx="3528392" cy="20582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98440" y="702534"/>
            <a:ext cx="5404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Состав делегации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789" y="3429000"/>
            <a:ext cx="2107594" cy="3600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7389" y="3972687"/>
            <a:ext cx="3387381" cy="3600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7388" y="6225104"/>
            <a:ext cx="3153307" cy="3600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5451" y="3642956"/>
            <a:ext cx="2107594" cy="3600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4521" y="5346521"/>
            <a:ext cx="2107594" cy="3600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789" y="5166414"/>
            <a:ext cx="2107594" cy="3600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6726" y="3428845"/>
            <a:ext cx="992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РДШ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68419" y="5157122"/>
            <a:ext cx="992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РСМ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03849" y="6215812"/>
            <a:ext cx="2756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Родители и педагоги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07777" y="3627240"/>
            <a:ext cx="2394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Большая перемена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03061" y="5337229"/>
            <a:ext cx="1288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Юнармия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52688" y="3940298"/>
            <a:ext cx="2756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Республика Бурятия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6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013" t="17800" r="27162" b="220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949" y="6558637"/>
            <a:ext cx="1276350" cy="299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9" t="17930" r="19318" b="28513"/>
          <a:stretch/>
        </p:blipFill>
        <p:spPr>
          <a:xfrm>
            <a:off x="4594353" y="1772816"/>
            <a:ext cx="208823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0" r="18801" b="13901"/>
          <a:stretch/>
        </p:blipFill>
        <p:spPr>
          <a:xfrm>
            <a:off x="6739264" y="1691115"/>
            <a:ext cx="208823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4013" t="33920" r="51619" b="22001"/>
          <a:stretch/>
        </p:blipFill>
        <p:spPr>
          <a:xfrm>
            <a:off x="250996" y="1772816"/>
            <a:ext cx="4176988" cy="4596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4013" t="34296" r="52004" b="55205"/>
          <a:stretch/>
        </p:blipFill>
        <p:spPr>
          <a:xfrm>
            <a:off x="60422" y="3929903"/>
            <a:ext cx="4439460" cy="1155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5585" t="25888" r="44314" b="66350"/>
          <a:stretch/>
        </p:blipFill>
        <p:spPr>
          <a:xfrm>
            <a:off x="0" y="3437241"/>
            <a:ext cx="4594353" cy="7381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4013" t="62739" r="52004" b="24115"/>
          <a:stretch/>
        </p:blipFill>
        <p:spPr>
          <a:xfrm>
            <a:off x="369593" y="5085184"/>
            <a:ext cx="3939793" cy="12837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20075" t="27600" r="34250" b="25110"/>
          <a:stretch/>
        </p:blipFill>
        <p:spPr>
          <a:xfrm>
            <a:off x="4572000" y="4175406"/>
            <a:ext cx="4269147" cy="2486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46331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013" t="13601" r="27163" b="248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949" y="6558637"/>
            <a:ext cx="1276350" cy="299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3" r="6601" b="12591"/>
          <a:stretch/>
        </p:blipFill>
        <p:spPr>
          <a:xfrm>
            <a:off x="5940152" y="4297400"/>
            <a:ext cx="2933358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/>
          <a:stretch/>
        </p:blipFill>
        <p:spPr>
          <a:xfrm>
            <a:off x="132897" y="4305432"/>
            <a:ext cx="2897074" cy="2402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62"/>
          <a:stretch/>
        </p:blipFill>
        <p:spPr>
          <a:xfrm rot="5400000">
            <a:off x="3305762" y="4068595"/>
            <a:ext cx="2368232" cy="2841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40408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013" t="19201" r="27162" b="19200"/>
          <a:stretch/>
        </p:blipFill>
        <p:spPr>
          <a:xfrm>
            <a:off x="10585" y="0"/>
            <a:ext cx="91334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949" y="6558637"/>
            <a:ext cx="1276350" cy="299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3" t="10871" r="-1" b="494"/>
          <a:stretch/>
        </p:blipFill>
        <p:spPr>
          <a:xfrm>
            <a:off x="251520" y="980728"/>
            <a:ext cx="4513733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465415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3472</TotalTime>
  <Words>503</Words>
  <Application>Microsoft Office PowerPoint</Application>
  <PresentationFormat>Экран (4:3)</PresentationFormat>
  <Paragraphs>111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175</cp:revision>
  <dcterms:created xsi:type="dcterms:W3CDTF">2016-08-27T09:41:14Z</dcterms:created>
  <dcterms:modified xsi:type="dcterms:W3CDTF">2022-12-29T01:43:52Z</dcterms:modified>
</cp:coreProperties>
</file>