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31" r:id="rId4"/>
    <p:sldId id="332" r:id="rId5"/>
    <p:sldId id="333" r:id="rId6"/>
    <p:sldId id="335" r:id="rId7"/>
    <p:sldId id="336" r:id="rId8"/>
    <p:sldId id="337" r:id="rId9"/>
    <p:sldId id="268" r:id="rId10"/>
    <p:sldId id="33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84555" autoAdjust="0"/>
  </p:normalViewPr>
  <p:slideViewPr>
    <p:cSldViewPr showGuides="1">
      <p:cViewPr varScale="1">
        <p:scale>
          <a:sx n="92" d="100"/>
          <a:sy n="92" d="100"/>
        </p:scale>
        <p:origin x="2200" y="192"/>
      </p:cViewPr>
      <p:guideLst>
        <p:guide orient="horz" pos="2154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EDEE-A825-4B82-BB43-05C08429B98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5E31-309C-412F-9699-675BFF9252C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5E31-309C-412F-9699-675BFF9252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94000">
              <a:srgbClr val="0070C0"/>
            </a:gs>
            <a:gs pos="95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A87F-2EE4-4A53-9A52-D9BEFDAB53F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0A8F-C9BC-4033-AB10-9FE39B7F4FC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94000">
              <a:srgbClr val="0070C0"/>
            </a:gs>
            <a:gs pos="95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>
                <a:solidFill>
                  <a:prstClr val="black">
                    <a:shade val="50000"/>
                  </a:prstClr>
                </a:solidFill>
              </a:rPr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8005" indent="-41148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8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955" indent="-1828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лаг Росси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537" y="0"/>
            <a:ext cx="10261074" cy="68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/>
          <p:nvPr/>
        </p:nvSpPr>
        <p:spPr>
          <a:xfrm>
            <a:off x="827696" y="3357140"/>
            <a:ext cx="7479851" cy="1144741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endParaRPr lang="ru-RU" sz="48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85786" y="4267200"/>
            <a:ext cx="8358214" cy="7620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endParaRPr lang="ru-RU" sz="48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647056" y="5172958"/>
            <a:ext cx="7957392" cy="762000"/>
          </a:xfrm>
          <a:prstGeom prst="rect">
            <a:avLst/>
          </a:prstGeom>
        </p:spPr>
        <p:txBody>
          <a:bodyPr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ru-RU" sz="48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Сотрудничество  </a:t>
            </a:r>
            <a:endParaRPr lang="ru-RU" sz="48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3600" b="1" cap="all" dirty="0" err="1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Мбоу</a:t>
            </a:r>
            <a:r>
              <a:rPr lang="ru-RU" sz="40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«</a:t>
            </a:r>
            <a:r>
              <a:rPr lang="ru-RU" sz="3600" b="1" cap="all" dirty="0" err="1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сош</a:t>
            </a:r>
            <a:r>
              <a:rPr lang="ru-RU" sz="36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№ 5 им.85-го АСП» </a:t>
            </a:r>
            <a:endParaRPr lang="ru-RU" sz="36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32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Г. Симферополя</a:t>
            </a:r>
            <a:r>
              <a:rPr lang="ru-RU" sz="36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endParaRPr lang="ru-RU" sz="36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4400" b="1" cap="all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и 147-го гвардейского артиллерийского полка</a:t>
            </a:r>
            <a:endParaRPr lang="ru-RU" sz="4400" b="1" cap="all" dirty="0">
              <a:ln w="6350">
                <a:noFill/>
              </a:ln>
              <a:solidFill>
                <a:prstClr val="white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280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75"/>
              </a:spcBef>
              <a:spcAft>
                <a:spcPts val="1275"/>
              </a:spcAft>
            </a:pPr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Полк окончил войну как </a:t>
            </a:r>
            <a:r>
              <a:rPr lang="ru-RU" sz="2800" b="1" i="0" u="none" strike="noStrike" dirty="0">
                <a:solidFill>
                  <a:srgbClr val="333333"/>
                </a:solidFill>
                <a:effectLst/>
                <a:latin typeface="+mj-lt"/>
              </a:rPr>
              <a:t>85-й гвардейский гаубичный артиллерийский Симферопольский Краснознамённый орденов Суворова, Кутузова и Александра Невского полк</a:t>
            </a:r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ru-RU" sz="2800" b="0" i="0" u="none" strike="noStrike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134560"/>
            <a:ext cx="69847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Личный состав полка принимал участие в штурме Сапун-Горы в Севастополе </a:t>
            </a:r>
            <a:r>
              <a:rPr lang="ru-RU" sz="2800" b="1" dirty="0">
                <a:latin typeface="+mj-lt"/>
              </a:rPr>
              <a:t>— ключевой позиции фашистов. </a:t>
            </a:r>
            <a:r>
              <a:rPr lang="ru-RU" sz="2800" i="1" dirty="0">
                <a:latin typeface="+mj-lt"/>
              </a:rPr>
              <a:t>Следствием этой операции стало изгнание врагов из города.</a:t>
            </a:r>
            <a:endParaRPr lang="ru-RU" sz="2800" i="1" dirty="0">
              <a:latin typeface="+mj-lt"/>
            </a:endParaRPr>
          </a:p>
        </p:txBody>
      </p:sp>
      <p:pic>
        <p:nvPicPr>
          <p:cNvPr id="1026" name="Picture 2" descr="Изображение награды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6211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 нагр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3" y="2264731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16" y="1576537"/>
            <a:ext cx="896448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После воссоединения Крыма с Россией сенаторы с первых месяцев занялись </a:t>
            </a:r>
            <a:r>
              <a:rPr lang="ru-RU" sz="2800" u="sng" dirty="0">
                <a:latin typeface="+mj-lt"/>
              </a:rPr>
              <a:t>восстановлением шефских отношений артполка с Симферополем.</a:t>
            </a:r>
            <a:endParaRPr lang="ru-RU" sz="2800" u="sng" dirty="0">
              <a:latin typeface="+mj-l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316" y="3566730"/>
            <a:ext cx="8964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Шефские отношения предполагают, что курсанты из Симферополя смогут поступать на службу в 147-й гвардейский Симферопольский полк, а военнослужащие этого полка — </a:t>
            </a:r>
            <a:r>
              <a:rPr lang="ru-RU" sz="2800" u="sng" dirty="0">
                <a:latin typeface="+mj-lt"/>
              </a:rPr>
              <a:t>участвовать в военных мероприятиях, проходящих в Симферополе.</a:t>
            </a:r>
            <a:endParaRPr lang="ru-RU" sz="2800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88640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Возобновление исторических связей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8928992" cy="323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базе муниципального бюджетного общеобразовательного учреждения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 5 имени 85-го гвардейского гаубичного артиллерийского симферопольского краснознаменного орденов Суворова, Кутузова и Александра Невского полка» муниципального образования городской округ Симферополь республики Крым действует военно-патриотический клуб. 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(Юнармейская АРТ батарея 147-го полка) деятельность патриотического клуба служит убедительным доказательством того, что целенаправленное освоение подрастающим поколением нравственных ценностей является основой становления патриота и гражданина своей родины-России!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285"/>
            <a:ext cx="6948264" cy="30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496944" cy="322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Наша школа тесно сотрудничает с полком. Офицеры полка 147- САП  и члены Союза Ветеранов регулярно навещают с беседами школьников МБОУ «СОШ №5 им.85-го АСП», </a:t>
            </a:r>
            <a:r>
              <a:rPr lang="ru-RU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проводятся уроки мужества, телемосты, беседы с участниками СВО, военно-спортивные соревнования, совместные экскурсии в музеи воинских частей, поисковая работа, профориентационная работа военной направленности.</a:t>
            </a:r>
            <a:endParaRPr lang="ru-RU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8" y="3893299"/>
            <a:ext cx="6588224" cy="29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60648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5400" b="1" cap="all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37000">
                      <a:schemeClr val="bg1"/>
                    </a:gs>
                    <a:gs pos="53000">
                      <a:srgbClr val="0070C0">
                        <a:lumMod val="97000"/>
                        <a:lumOff val="3000"/>
                      </a:srgbClr>
                    </a:gs>
                    <a:gs pos="77000">
                      <a:srgbClr val="FF0000"/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4400" dirty="0"/>
              <a:t>Школьный музей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332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+mj-lt"/>
                <a:ea typeface="AppleMyungjo" pitchFamily="2" charset="-127"/>
                <a:cs typeface="Adelle Sans Devanagari" panose="02000503000000020004" pitchFamily="2" charset="-78"/>
              </a:rPr>
              <a:t>В октябре 2021 года в школе открыт школьный музей боевой славы Войсковой части 73966.</a:t>
            </a:r>
            <a:endParaRPr lang="ru-RU" dirty="0">
              <a:effectLst/>
              <a:latin typeface="+mj-lt"/>
              <a:ea typeface="AppleMyungjo" pitchFamily="2" charset="-127"/>
              <a:cs typeface="Adelle Sans Devanagari" panose="02000503000000020004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+mj-lt"/>
                <a:ea typeface="AppleMyungjo" pitchFamily="2" charset="-127"/>
                <a:cs typeface="Adelle Sans Devanagari" panose="02000503000000020004" pitchFamily="2" charset="-78"/>
              </a:rPr>
              <a:t>Комната боевой славы Войсковой части – </a:t>
            </a:r>
            <a:r>
              <a:rPr lang="ru-RU" sz="2400" i="1" dirty="0">
                <a:effectLst/>
                <a:latin typeface="+mj-lt"/>
                <a:ea typeface="AppleMyungjo" pitchFamily="2" charset="-127"/>
                <a:cs typeface="Adelle Sans Devanagari" panose="02000503000000020004" pitchFamily="2" charset="-78"/>
              </a:rPr>
              <a:t>это центр патриотического воспитания, способствующий воспитанию у каждого школьника любви и уважения к своей стране, которая начинается с любви и уважения к малой родине, городу, школе, воспитанию бережного отношения к истории своего народа.</a:t>
            </a:r>
            <a:endParaRPr lang="ru-RU" i="1" dirty="0">
              <a:effectLst/>
              <a:latin typeface="+mj-lt"/>
              <a:ea typeface="AppleMyungjo" pitchFamily="2" charset="-127"/>
              <a:cs typeface="Adelle Sans Devanagari" panose="02000503000000020004" pitchFamily="2" charset="-78"/>
            </a:endParaRPr>
          </a:p>
        </p:txBody>
      </p:sp>
      <p:pic>
        <p:nvPicPr>
          <p:cNvPr id="4098" name="Picture 2" descr="Сергей Цеков принял участие в торжественном открытии комната боевой славы полка средней общеобразовательной школе № 5 г. Симферопол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10853"/>
            <a:ext cx="3816424" cy="23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Medium emblem of the &amp;Vcy;&amp;ocy;&amp;ocy;&amp;rcy;&amp;ucy;&amp;zhcy;&amp;iocy;&amp;ncy;&amp;ncy;&amp;ycy;&amp;iecy; &amp;Scy;&amp;icy;&amp;lcy;&amp;ycy; &amp;Rcy;&amp;ocy;&amp;scy;&amp;scy;&amp;icy;&amp;jcy;&amp;scy;&amp;kcy;&amp;ocy;&amp;jcy; &amp;Fcy;&amp;iecy;&amp;dcy;&amp;iecy;&amp;rcy;&amp;acy;&amp;tscy;&amp;icy;&amp;icy;.sv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70172" y="5549215"/>
            <a:ext cx="1792753" cy="121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5" y="-33033"/>
            <a:ext cx="4104457" cy="662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стенах нашей школы и за ее пределами учащимися, их родителями, педагогами проводится  большая работа по организации сбора и доставки гуманитарной помощи участникам СВО и подготовке писем солдатам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поднятия боевого духа</a:t>
            </a:r>
            <a:b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147-го полка.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" y="3887651"/>
            <a:ext cx="4634941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72103"/>
            <a:ext cx="471720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" y="188640"/>
            <a:ext cx="8229600" cy="4525963"/>
          </a:xfrm>
        </p:spPr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целью взаимодействия школы и полка является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готовности юных граждан к военной службе, формирование патриотических чувств и целевых установок на уважение и служение Родине, знание истории воинских частей.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8940"/>
            <a:ext cx="6948264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осс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2638</Words>
  <Application>WPS Presentation</Application>
  <PresentationFormat>Экран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 3</vt:lpstr>
      <vt:lpstr>Wingdings 3</vt:lpstr>
      <vt:lpstr>Wingdings 2</vt:lpstr>
      <vt:lpstr>Calibri</vt:lpstr>
      <vt:lpstr>Times New Roman</vt:lpstr>
      <vt:lpstr>AppleMyungjo</vt:lpstr>
      <vt:lpstr>Malgun Gothic</vt:lpstr>
      <vt:lpstr>Adelle Sans Devanagari</vt:lpstr>
      <vt:lpstr>Microsoft YaHei</vt:lpstr>
      <vt:lpstr>Arial Unicode MS</vt:lpstr>
      <vt:lpstr>Lucida Sans</vt:lpstr>
      <vt:lpstr>Book Antiqua</vt:lpstr>
      <vt:lpstr>Corbel</vt:lpstr>
      <vt:lpstr>Тема Office</vt:lpstr>
      <vt:lpstr>Россия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vitos88</dc:creator>
  <cp:lastModifiedBy>9</cp:lastModifiedBy>
  <cp:revision>113</cp:revision>
  <dcterms:created xsi:type="dcterms:W3CDTF">2013-04-27T06:53:00Z</dcterms:created>
  <dcterms:modified xsi:type="dcterms:W3CDTF">2024-10-22T08:14:56Z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60FE0C9000FF43C8B91943A5BE4C366E_13</vt:lpwstr>
  </property>
  <property fmtid="{D5CDD505-2E9C-101B-9397-08002B2CF9AE}" pid="3" name="KSOProductBuildVer">
    <vt:lpwstr>1049-12.2.0.18607</vt:lpwstr>
  </property>
</Properties>
</file>