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67" r:id="rId5"/>
    <p:sldId id="268" r:id="rId6"/>
    <p:sldId id="269" r:id="rId7"/>
    <p:sldId id="272" r:id="rId8"/>
    <p:sldId id="270" r:id="rId9"/>
    <p:sldId id="275" r:id="rId10"/>
    <p:sldId id="271" r:id="rId11"/>
    <p:sldId id="265" r:id="rId12"/>
  </p:sldIdLst>
  <p:sldSz cx="18288000" cy="10287000"/>
  <p:notesSz cx="6858000" cy="9144000"/>
  <p:embeddedFontLst>
    <p:embeddedFont>
      <p:font typeface="Montserrat SemiBold" charset="-52"/>
      <p:regular r:id="rId14"/>
      <p:bold r:id="rId15"/>
      <p:italic r:id="rId16"/>
      <p:boldItalic r:id="rId17"/>
    </p:embeddedFont>
    <p:embeddedFont>
      <p:font typeface="Open Sans Light" charset="0"/>
      <p:regular r:id="rId18"/>
      <p:bold r:id="rId19"/>
      <p:italic r:id="rId20"/>
      <p:boldItalic r:id="rId21"/>
    </p:embeddedFont>
    <p:embeddedFont>
      <p:font typeface="Oswald SemiBold" charset="-52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d9/D7XRIV7JbU3hlTWLYemSE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cc2afd3d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3cc2afd3d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d50b67709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13d50b67709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cc2afd3d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13cc2afd3d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cc2afd3d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13cc2afd3d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cc2afd3d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13cc2afd3d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cc2afd3d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13cc2afd3d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cc2afd3d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13cc2afd3d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cc2afd3d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3cc2afd3d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cc2afd3d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3cc2afd3d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cc2afd3d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3cc2afd3d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s://vk.com/feed?section=search&amp;q=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t.me/centrmol_34" TargetMode="External"/><Relationship Id="rId4" Type="http://schemas.openxmlformats.org/officeDocument/2006/relationships/hyperlink" Target="https://t.me/centrmol_34/37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AE6">
            <a:alpha val="15230"/>
          </a:srgb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5355771"/>
            <a:ext cx="9688286" cy="1458686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b="1" dirty="0" smtClean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			Наш девиз 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b="1" dirty="0" smtClean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	Мы учим побеждать!</a:t>
            </a:r>
          </a:p>
        </p:txBody>
      </p:sp>
      <p:cxnSp>
        <p:nvCxnSpPr>
          <p:cNvPr id="85" name="Google Shape;85;p1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" name="Google Shape;86;p1"/>
          <p:cNvCxnSpPr/>
          <p:nvPr/>
        </p:nvCxnSpPr>
        <p:spPr>
          <a:xfrm rot="5400000">
            <a:off x="2274549" y="365059"/>
            <a:ext cx="75763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" name="Google Shape;87;p1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3174230" y="136917"/>
            <a:ext cx="722855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  <a:endParaRPr sz="2200"/>
          </a:p>
        </p:txBody>
      </p:sp>
      <p:sp>
        <p:nvSpPr>
          <p:cNvPr id="89" name="Google Shape;89;p1"/>
          <p:cNvSpPr/>
          <p:nvPr/>
        </p:nvSpPr>
        <p:spPr>
          <a:xfrm flipH="1">
            <a:off x="4177200" y="729600"/>
            <a:ext cx="14110800" cy="9557400"/>
          </a:xfrm>
          <a:prstGeom prst="rtTriangle">
            <a:avLst/>
          </a:prstGeom>
          <a:solidFill>
            <a:srgbClr val="3A96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529300" y="1140025"/>
            <a:ext cx="5410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Волгоградская</a:t>
            </a:r>
            <a:r>
              <a:rPr lang="en-US" sz="4000" b="1" dirty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-US" sz="4000" b="1" dirty="0" err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область</a:t>
            </a:r>
            <a:endParaRPr sz="4000" b="1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55128" y="2133599"/>
            <a:ext cx="63912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4200" b="1" dirty="0" err="1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Волгоградская</a:t>
            </a:r>
            <a:r>
              <a:rPr lang="en-US" sz="4200" b="1" dirty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1" dirty="0" err="1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Государственная</a:t>
            </a:r>
            <a:r>
              <a:rPr lang="en-US" sz="4200" b="1" dirty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1" dirty="0" err="1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Академия</a:t>
            </a:r>
            <a:r>
              <a:rPr lang="en-US" sz="4200" b="1" dirty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1" dirty="0" err="1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Физической</a:t>
            </a:r>
            <a:r>
              <a:rPr lang="en-US" sz="4200" b="1" dirty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4200" b="1" dirty="0" err="1" smtClean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Культуры</a:t>
            </a:r>
            <a:endParaRPr lang="ru-RU" sz="4200" b="1" dirty="0">
              <a:solidFill>
                <a:srgbClr val="176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5776506" y="822124"/>
            <a:ext cx="2653500" cy="281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9297" y="832309"/>
            <a:ext cx="2653373" cy="274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 l="1361" t="28448" b="19190"/>
          <a:stretch/>
        </p:blipFill>
        <p:spPr>
          <a:xfrm>
            <a:off x="11038114" y="7620000"/>
            <a:ext cx="7249886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6">
            <a:alphaModFix amt="88000"/>
          </a:blip>
          <a:srcRect t="23030" r="39639" b="10080"/>
          <a:stretch/>
        </p:blipFill>
        <p:spPr>
          <a:xfrm>
            <a:off x="14237274" y="4717532"/>
            <a:ext cx="4050726" cy="29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7">
            <a:alphaModFix amt="86000"/>
          </a:blip>
          <a:srcRect l="58090" t="23029" b="27264"/>
          <a:stretch/>
        </p:blipFill>
        <p:spPr>
          <a:xfrm>
            <a:off x="15610114" y="2699656"/>
            <a:ext cx="2677886" cy="201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0" y="9448800"/>
            <a:ext cx="5290457" cy="838200"/>
          </a:xfrm>
        </p:spPr>
        <p:txBody>
          <a:bodyPr>
            <a:normAutofit/>
          </a:bodyPr>
          <a:lstStyle/>
          <a:p>
            <a:r>
              <a:rPr lang="ru-RU" sz="4200" dirty="0" smtClean="0">
                <a:solidFill>
                  <a:srgbClr val="176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г. Волгоград</a:t>
            </a:r>
            <a:endParaRPr lang="ru-RU" sz="4200" dirty="0">
              <a:solidFill>
                <a:srgbClr val="176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cc2afd3d9_0_47"/>
          <p:cNvSpPr/>
          <p:nvPr/>
        </p:nvSpPr>
        <p:spPr>
          <a:xfrm>
            <a:off x="435428" y="861132"/>
            <a:ext cx="15697200" cy="11997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Основные 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тезисы волонтерской деятельности ФГБОУ ВО «ВГАФК» и его волонтерского центра «Лидер»</a:t>
            </a:r>
            <a:endParaRPr lang="ru-RU" sz="4200" dirty="0" smtClean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cxnSp>
        <p:nvCxnSpPr>
          <p:cNvPr id="208" name="Google Shape;208;g13cc2afd3d9_0_47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9" name="Google Shape;209;g13cc2afd3d9_0_47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Google Shape;210;g13cc2afd3d9_0_47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3cc2afd3d9_0_47"/>
          <p:cNvSpPr txBox="1"/>
          <p:nvPr/>
        </p:nvSpPr>
        <p:spPr>
          <a:xfrm>
            <a:off x="3174231" y="136917"/>
            <a:ext cx="716100" cy="9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</a:p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213" name="Google Shape;213;g13cc2afd3d9_0_47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184510" y="-140850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" y="2677886"/>
            <a:ext cx="7990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6571" y="2177143"/>
            <a:ext cx="17504229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протяжении достаточно большого периода ФГБОУ ВО «ВГАФК» принимает активное участие в процессе организации и проведения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различного уровня. В связи с этим наблюдается устойчивый рост числа обучающихся участвующих в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волонтерской (добровольческой) деятельности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расширяются масштабы реализуемых ими программ и проектов.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На данный момент более 15% обучающихся академии подтверждают участие в волонтерской деятельности, и по данным социологических опросов более 50% опрошенных готовы работать на добровольной основе.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Заметим, что участие в волонтерской программе позволит реализовать и расширить связи с представителями других городов Южного федерального округа.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Основными целями развития волонтерской деятельности Волгоградская государственная академия физической культуры видит в расширении возможностей для самореализации обучающихся и других категорий граждан, повышение роли волонтерства в общественном развитии, формировании и распространении идей волонтерства в общественном развитии, формировании и развитии волонтерских инновационных практик социальной деятельности.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Основными задачами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волонтерской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«Лидер» ФГБОУ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«ВГАФК»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видит в :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	создание условий, обеспечивающих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востребованность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участия волонтеров в решении задач;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	повышение признания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волонтерства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(добровольчества)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обществе;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	формирование личностных ценностей, социальной ответственности у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обучающейся молодежи ВГАФК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	 развитие инфраструктуры методической, информационной, консультационной, образовательной и ресурсной поддержки волонтерской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(добровольческой) деятельности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ФГБОУ ВО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ВГАФК и создание сетевого взаимодействия в волонтерской работе;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	расширение масштабов межсекторного взаимодействия в сфере волонтерства, включая взаимодействие волонтерских организаций с другими организациями некоммерческого сектора, бизнесом, органами государственной власти и органами местного самоуправления в Волгоградской области и ЮФО, государственными и муниципальными учреждениями, средствами массовой информации, международными, религиозными и другими заинтересованными организациями.</a:t>
            </a:r>
          </a:p>
          <a:p>
            <a:pPr algn="just"/>
            <a:endParaRPr lang="ru-RU" sz="2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AE6">
            <a:alpha val="15230"/>
          </a:srgbClr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d50b67709_1_112"/>
          <p:cNvSpPr/>
          <p:nvPr/>
        </p:nvSpPr>
        <p:spPr>
          <a:xfrm>
            <a:off x="0" y="751088"/>
            <a:ext cx="18288000" cy="11997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2" name="Google Shape;302;g13d50b67709_1_112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3" name="Google Shape;303;g13d50b67709_1_112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4" name="Google Shape;304;g13d50b67709_1_112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13d50b67709_1_112"/>
          <p:cNvSpPr txBox="1"/>
          <p:nvPr/>
        </p:nvSpPr>
        <p:spPr>
          <a:xfrm>
            <a:off x="3174231" y="136917"/>
            <a:ext cx="71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2022</a:t>
            </a:r>
            <a:endParaRPr sz="2200"/>
          </a:p>
        </p:txBody>
      </p:sp>
      <p:sp>
        <p:nvSpPr>
          <p:cNvPr id="306" name="Google Shape;306;g13d50b67709_1_112"/>
          <p:cNvSpPr txBox="1"/>
          <p:nvPr/>
        </p:nvSpPr>
        <p:spPr>
          <a:xfrm>
            <a:off x="124700" y="935288"/>
            <a:ext cx="17622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 err="1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Партнеры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ВГАФК в волонтерской деятельности</a:t>
            </a:r>
            <a:endParaRPr sz="4200" dirty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307" name="Google Shape;307;g13d50b67709_1_112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228053" y="261257"/>
            <a:ext cx="1668061" cy="178216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8" name="Google Shape;308;g13d50b67709_1_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5713" y="2286000"/>
            <a:ext cx="3002293" cy="323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3d50b67709_1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8229" y="2090057"/>
            <a:ext cx="2889346" cy="374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3d50b67709_1_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7200" y="2133598"/>
            <a:ext cx="2983572" cy="2769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3d50b67709_1_112"/>
          <p:cNvPicPr preferRelativeResize="0"/>
          <p:nvPr/>
        </p:nvPicPr>
        <p:blipFill rotWithShape="1">
          <a:blip r:embed="rId7">
            <a:alphaModFix/>
          </a:blip>
          <a:srcRect t="20299" b="18925"/>
          <a:stretch/>
        </p:blipFill>
        <p:spPr>
          <a:xfrm>
            <a:off x="0" y="1676399"/>
            <a:ext cx="7502295" cy="27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3d50b67709_1_1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56972" y="6183085"/>
            <a:ext cx="2870318" cy="270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D:\Документы А.В\ВГАФК\Отдел по ВР\Игры будущего\АВЦ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684" y="3679371"/>
            <a:ext cx="5296973" cy="4789715"/>
          </a:xfrm>
          <a:prstGeom prst="rect">
            <a:avLst/>
          </a:prstGeom>
          <a:noFill/>
        </p:spPr>
      </p:pic>
      <p:pic>
        <p:nvPicPr>
          <p:cNvPr id="7171" name="Picture 3" descr="D:\Документы А.В\ВГАФК\Отдел по ВР\Игры будущего\Неолимп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98972" y="5029199"/>
            <a:ext cx="3302134" cy="3200399"/>
          </a:xfrm>
          <a:prstGeom prst="rect">
            <a:avLst/>
          </a:prstGeom>
          <a:noFill/>
        </p:spPr>
      </p:pic>
      <p:pic>
        <p:nvPicPr>
          <p:cNvPr id="7172" name="Picture 4" descr="D:\Документы А.В\ВГАФК\Отдел по ВР\Игры будущего\Страна чемпионов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451771" y="6060608"/>
            <a:ext cx="3282724" cy="3284777"/>
          </a:xfrm>
          <a:prstGeom prst="rect">
            <a:avLst/>
          </a:prstGeom>
          <a:noFill/>
        </p:spPr>
      </p:pic>
      <p:pic>
        <p:nvPicPr>
          <p:cNvPr id="7173" name="Picture 5" descr="D:\Документы А.В\ВГАФК\Отдел по ВР\Игры будущего\Студия Ю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25886" y="3614692"/>
            <a:ext cx="2329543" cy="3486297"/>
          </a:xfrm>
          <a:prstGeom prst="rect">
            <a:avLst/>
          </a:prstGeom>
          <a:noFill/>
        </p:spPr>
      </p:pic>
      <p:pic>
        <p:nvPicPr>
          <p:cNvPr id="7174" name="Picture 6" descr="D:\Документы А.В\ВГАФК\Отдел по ВР\Игры будущего\Волейбол 34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42856" y="7032171"/>
            <a:ext cx="2700408" cy="2699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AE6">
            <a:alpha val="15230"/>
          </a:srgb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cc2afd3d9_0_16"/>
          <p:cNvSpPr/>
          <p:nvPr/>
        </p:nvSpPr>
        <p:spPr>
          <a:xfrm>
            <a:off x="0" y="775025"/>
            <a:ext cx="18288000" cy="11997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g13cc2afd3d9_0_16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g13cc2afd3d9_0_16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g13cc2afd3d9_0_16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3cc2afd3d9_0_16"/>
          <p:cNvSpPr txBox="1"/>
          <p:nvPr/>
        </p:nvSpPr>
        <p:spPr>
          <a:xfrm>
            <a:off x="3174231" y="136917"/>
            <a:ext cx="701083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  <a:endParaRPr sz="2200"/>
          </a:p>
        </p:txBody>
      </p:sp>
      <p:sp>
        <p:nvSpPr>
          <p:cNvPr id="110" name="Google Shape;110;g13cc2afd3d9_0_16"/>
          <p:cNvSpPr txBox="1"/>
          <p:nvPr/>
        </p:nvSpPr>
        <p:spPr>
          <a:xfrm>
            <a:off x="508525" y="974675"/>
            <a:ext cx="10879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dk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SemiBold"/>
                <a:ea typeface="Oswald SemiBold"/>
                <a:cs typeface="Oswald SemiBold"/>
                <a:sym typeface="Oswald SemiBold"/>
              </a:rPr>
              <a:t>Н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ачало нашего пути… Первые волонтеры ВГАФК. Деятельность 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участника в регионе</a:t>
            </a:r>
            <a:endParaRPr sz="4200" dirty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15" name="Google Shape;115;g13cc2afd3d9_0_16"/>
          <p:cNvSpPr/>
          <p:nvPr/>
        </p:nvSpPr>
        <p:spPr>
          <a:xfrm>
            <a:off x="1238259" y="9111974"/>
            <a:ext cx="6390600" cy="102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Волонтеры Олимпийских игр</a:t>
            </a:r>
            <a:endParaRPr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Google Shape;120;g13cc2afd3d9_0_16"/>
          <p:cNvSpPr/>
          <p:nvPr/>
        </p:nvSpPr>
        <p:spPr>
          <a:xfrm>
            <a:off x="10563749" y="9027949"/>
            <a:ext cx="6390600" cy="102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Волонтеры </a:t>
            </a:r>
            <a:r>
              <a:rPr lang="ru-RU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Паралимпийских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игр</a:t>
            </a:r>
          </a:p>
        </p:txBody>
      </p:sp>
      <p:pic>
        <p:nvPicPr>
          <p:cNvPr id="124" name="Google Shape;124;g13cc2afd3d9_0_16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5357197" y="339101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9361714" y="22993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XI</a:t>
            </a:r>
            <a:r>
              <a:rPr lang="ru-RU" dirty="0" smtClean="0"/>
              <a:t> </a:t>
            </a:r>
            <a:r>
              <a:rPr lang="ru-RU" dirty="0" err="1" smtClean="0"/>
              <a:t>Паралимпийские</a:t>
            </a:r>
            <a:r>
              <a:rPr lang="ru-RU" dirty="0" smtClean="0"/>
              <a:t> игры в Сочи, 2014 год</a:t>
            </a:r>
            <a:endParaRPr lang="ru-RU" dirty="0"/>
          </a:p>
        </p:txBody>
      </p:sp>
      <p:sp>
        <p:nvSpPr>
          <p:cNvPr id="26" name="Заголовок 23"/>
          <p:cNvSpPr txBox="1">
            <a:spLocks/>
          </p:cNvSpPr>
          <p:nvPr/>
        </p:nvSpPr>
        <p:spPr>
          <a:xfrm>
            <a:off x="413657" y="214698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XXII Зимние Олимпийские игры в Сочи, 2014 год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D:\Документы А.В\ВГАФК\Отдел по ВР\Игры будущего\2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5770" y="3679370"/>
            <a:ext cx="6096001" cy="4979307"/>
          </a:xfrm>
          <a:prstGeom prst="rect">
            <a:avLst/>
          </a:prstGeom>
          <a:noFill/>
        </p:spPr>
      </p:pic>
      <p:pic>
        <p:nvPicPr>
          <p:cNvPr id="1027" name="Picture 3" descr="D:\Документы А.В\ВГАФК\Отдел по ВР\Игры будущего\2014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84920" y="3592284"/>
            <a:ext cx="7157357" cy="4771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cc2afd3d9_0_16"/>
          <p:cNvSpPr/>
          <p:nvPr/>
        </p:nvSpPr>
        <p:spPr>
          <a:xfrm>
            <a:off x="9060875" y="1974725"/>
            <a:ext cx="9227100" cy="83124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13cc2afd3d9_0_16"/>
          <p:cNvSpPr/>
          <p:nvPr/>
        </p:nvSpPr>
        <p:spPr>
          <a:xfrm>
            <a:off x="0" y="775025"/>
            <a:ext cx="18288000" cy="11997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g13cc2afd3d9_0_16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g13cc2afd3d9_0_16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g13cc2afd3d9_0_16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3cc2afd3d9_0_16"/>
          <p:cNvSpPr txBox="1"/>
          <p:nvPr/>
        </p:nvSpPr>
        <p:spPr>
          <a:xfrm>
            <a:off x="3174231" y="136917"/>
            <a:ext cx="701083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  <a:endParaRPr sz="2200"/>
          </a:p>
        </p:txBody>
      </p:sp>
      <p:sp>
        <p:nvSpPr>
          <p:cNvPr id="110" name="Google Shape;110;g13cc2afd3d9_0_16"/>
          <p:cNvSpPr txBox="1"/>
          <p:nvPr/>
        </p:nvSpPr>
        <p:spPr>
          <a:xfrm>
            <a:off x="508525" y="974675"/>
            <a:ext cx="10879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Деятельность 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ВГАФК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в регионе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dirty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20" name="Google Shape;120;g13cc2afd3d9_0_16"/>
          <p:cNvSpPr/>
          <p:nvPr/>
        </p:nvSpPr>
        <p:spPr>
          <a:xfrm>
            <a:off x="10472309" y="9027949"/>
            <a:ext cx="6390600" cy="102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dirty="0" smtClean="0"/>
              <a:t>60 ребят из нашего </a:t>
            </a:r>
            <a:r>
              <a:rPr lang="ru-RU" sz="1800" dirty="0" err="1" smtClean="0"/>
              <a:t>Рекрутингового</a:t>
            </a:r>
            <a:r>
              <a:rPr lang="ru-RU" sz="1800" dirty="0" smtClean="0"/>
              <a:t> центра «Шанс» на базе ФГБОУ ВО «ВГАФК» в жару и дождь создавали праздничное настроение  и не давали заблудиться гостям города на Фестивале болельщиков FIFA</a:t>
            </a:r>
            <a:endParaRPr sz="1800"/>
          </a:p>
        </p:txBody>
      </p:sp>
      <p:pic>
        <p:nvPicPr>
          <p:cNvPr id="124" name="Google Shape;124;g13cc2afd3d9_0_16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097424" y="752758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391886" y="1972809"/>
            <a:ext cx="15762514" cy="1143000"/>
          </a:xfrm>
        </p:spPr>
        <p:txBody>
          <a:bodyPr>
            <a:noAutofit/>
          </a:bodyPr>
          <a:lstStyle/>
          <a:p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Организация волонтерской помощи в  период проведения Чемпионата мира -2018</a:t>
            </a:r>
            <a:b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</a:br>
            <a:endParaRPr lang="ru-RU" sz="4200" dirty="0" smtClean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764972"/>
            <a:ext cx="86629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Центр подготовки городских волонтеров к Чемпионату Мира FIFA 2018 на базе ФГБОУ ВО «ВГАФК»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755803"/>
            <a:ext cx="87956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Подготовка к нему началась еще в 2016 году, когда 1 июня был дан старт набора в городские волонтеры и первые ребята подали свои заявки в качестве кандидатов в городские волонтёры. Чтобы стать частью дружной команды, кандидаты прошли несколько этапов отбора: собеседование, тестирование и многоступенчатый процесс обучения и тренингов. Всего в рамках подготовки региона к проведению матчей ЧМ-2018 было отобрано и подготовлено 1540 городских волонтеров. Все они отлично справились со стоящими перед ними задачами.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Документы А.В\ВГАФК\Отдел по ВР\Игры будущего\2018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4344" y="2285538"/>
            <a:ext cx="5878285" cy="3916408"/>
          </a:xfrm>
          <a:prstGeom prst="rect">
            <a:avLst/>
          </a:prstGeom>
          <a:noFill/>
        </p:spPr>
      </p:pic>
      <p:pic>
        <p:nvPicPr>
          <p:cNvPr id="2051" name="Picture 3" descr="D:\Документы А.В\ВГАФК\Отдел по ВР\Игры будущего\2018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3428" y="6095999"/>
            <a:ext cx="4280761" cy="2852057"/>
          </a:xfrm>
          <a:prstGeom prst="rect">
            <a:avLst/>
          </a:prstGeom>
          <a:noFill/>
        </p:spPr>
      </p:pic>
      <p:pic>
        <p:nvPicPr>
          <p:cNvPr id="2052" name="Picture 4" descr="D:\Документы А.В\ВГАФК\Отдел по ВР\Игры будущего\2018 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34458" y="6161314"/>
            <a:ext cx="4117372" cy="2743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cc2afd3d9_0_16"/>
          <p:cNvSpPr/>
          <p:nvPr/>
        </p:nvSpPr>
        <p:spPr>
          <a:xfrm>
            <a:off x="8948057" y="1974725"/>
            <a:ext cx="9339918" cy="83124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13cc2afd3d9_0_16"/>
          <p:cNvSpPr/>
          <p:nvPr/>
        </p:nvSpPr>
        <p:spPr>
          <a:xfrm>
            <a:off x="0" y="775025"/>
            <a:ext cx="18288000" cy="11997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g13cc2afd3d9_0_16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g13cc2afd3d9_0_16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g13cc2afd3d9_0_16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3cc2afd3d9_0_16"/>
          <p:cNvSpPr txBox="1"/>
          <p:nvPr/>
        </p:nvSpPr>
        <p:spPr>
          <a:xfrm>
            <a:off x="3174231" y="136917"/>
            <a:ext cx="701083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  <a:endParaRPr sz="2200"/>
          </a:p>
        </p:txBody>
      </p:sp>
      <p:sp>
        <p:nvSpPr>
          <p:cNvPr id="110" name="Google Shape;110;g13cc2afd3d9_0_16"/>
          <p:cNvSpPr txBox="1"/>
          <p:nvPr/>
        </p:nvSpPr>
        <p:spPr>
          <a:xfrm>
            <a:off x="508525" y="974675"/>
            <a:ext cx="10879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Опыт участия организации спортивных мероприятий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20" name="Google Shape;120;g13cc2afd3d9_0_16"/>
          <p:cNvSpPr/>
          <p:nvPr/>
        </p:nvSpPr>
        <p:spPr>
          <a:xfrm>
            <a:off x="11038114" y="8752114"/>
            <a:ext cx="6390853" cy="1534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dirty="0" smtClean="0"/>
              <a:t>Спартакиада проходит с 2003 года и набирает большие обороты, она позволяет не только  вовлечь школьников и студентов в спортивно-массовую работу, но и увеличить число добровольцев в её организации, привлекать к этой работе общественных деятелей </a:t>
            </a:r>
            <a:endParaRPr lang="ru-RU" sz="1800" dirty="0"/>
          </a:p>
        </p:txBody>
      </p:sp>
      <p:pic>
        <p:nvPicPr>
          <p:cNvPr id="124" name="Google Shape;124;g13cc2afd3d9_0_16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097424" y="752758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391886" y="1972809"/>
            <a:ext cx="15762514" cy="1143000"/>
          </a:xfrm>
        </p:spPr>
        <p:txBody>
          <a:bodyPr>
            <a:noAutofit/>
          </a:bodyPr>
          <a:lstStyle/>
          <a:p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Организация и проведение Спартакиады Союзного государства России и республики Беларусь</a:t>
            </a:r>
            <a:b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</a:br>
            <a:endParaRPr lang="ru-RU" sz="4200" dirty="0" smtClean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755803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852057"/>
            <a:ext cx="8969829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регион из года в год становится ареной большого спортивного проекта двух стран: России и Беларуси. Эти ежегодные состязания состоят из 4-х этапов (по два в каждой из стран).</a:t>
            </a:r>
          </a:p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Состязания по легкой атлетике, футболу и плаванию проходят на современной спортивной базе Академии. Как отмечает ректор ФГБОУ ВО «ВГАФК», проф. В.С. Якимович, все спортивные сооружения готовы к приему гостей, они прошли проверку международными соревнованиями.</a:t>
            </a:r>
            <a:r>
              <a:rPr lang="ru-RU" sz="2400" dirty="0" smtClean="0"/>
              <a:t>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Спартакиада Союзного государства России и Республики Беларусь - это не только спортивные соревнования, это всегда встреча с новыми друзьями, местами и знаниями. Гостей Волгограда всегда  ждет обширная туристическая программа и много интересных встреч с ведущими спортивными спикерами.</a:t>
            </a:r>
            <a:r>
              <a:rPr lang="ru-RU" sz="2400" dirty="0" smtClean="0"/>
              <a:t>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Участники Спартакиады совершают свои спортивные успехи в атмосфере тех мест, где тренировались выпускники ВГАФК, чемпионы Олимпийских Игр: Елена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Исинбаева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Татьяна Лебедева и Елена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Слесаренко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Александр Попов и Евгений Садовый, радовал своими победами «Ротор» во главе с Олегом Веретенниковым.</a:t>
            </a:r>
          </a:p>
        </p:txBody>
      </p:sp>
      <p:pic>
        <p:nvPicPr>
          <p:cNvPr id="3074" name="Picture 2" descr="D:\Документы А.В\ВГАФК\Отдел по ВР\Игры будущего\белорус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7" y="2808514"/>
            <a:ext cx="4942114" cy="3325500"/>
          </a:xfrm>
          <a:prstGeom prst="rect">
            <a:avLst/>
          </a:prstGeom>
          <a:noFill/>
        </p:spPr>
      </p:pic>
      <p:pic>
        <p:nvPicPr>
          <p:cNvPr id="3075" name="Picture 3" descr="D:\Документы А.В\ВГАФК\Отдел по ВР\Игры будущего\беларусь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65919" y="5421084"/>
            <a:ext cx="5064881" cy="3373211"/>
          </a:xfrm>
          <a:prstGeom prst="rect">
            <a:avLst/>
          </a:prstGeom>
          <a:noFill/>
        </p:spPr>
      </p:pic>
      <p:pic>
        <p:nvPicPr>
          <p:cNvPr id="3076" name="Picture 4" descr="D:\Документы А.В\ВГАФК\Отдел по ВР\Игры будущего\беларусь 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68400" y="2873830"/>
            <a:ext cx="3935185" cy="2589438"/>
          </a:xfrm>
          <a:prstGeom prst="rect">
            <a:avLst/>
          </a:prstGeom>
          <a:noFill/>
        </p:spPr>
      </p:pic>
      <p:pic>
        <p:nvPicPr>
          <p:cNvPr id="3077" name="Picture 5" descr="D:\Документы А.В\ВГАФК\Отдел по ВР\Игры будущего\content_im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6872" y="5551714"/>
            <a:ext cx="2582728" cy="3204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cc2afd3d9_0_16"/>
          <p:cNvSpPr/>
          <p:nvPr/>
        </p:nvSpPr>
        <p:spPr>
          <a:xfrm>
            <a:off x="8948057" y="1974725"/>
            <a:ext cx="9339918" cy="83124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13cc2afd3d9_0_16"/>
          <p:cNvSpPr/>
          <p:nvPr/>
        </p:nvSpPr>
        <p:spPr>
          <a:xfrm>
            <a:off x="0" y="775025"/>
            <a:ext cx="18288000" cy="11997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g13cc2afd3d9_0_16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g13cc2afd3d9_0_16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g13cc2afd3d9_0_16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3cc2afd3d9_0_16"/>
          <p:cNvSpPr txBox="1"/>
          <p:nvPr/>
        </p:nvSpPr>
        <p:spPr>
          <a:xfrm>
            <a:off x="3174231" y="136917"/>
            <a:ext cx="701083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  <a:endParaRPr sz="2200"/>
          </a:p>
        </p:txBody>
      </p:sp>
      <p:sp>
        <p:nvSpPr>
          <p:cNvPr id="110" name="Google Shape;110;g13cc2afd3d9_0_16"/>
          <p:cNvSpPr txBox="1"/>
          <p:nvPr/>
        </p:nvSpPr>
        <p:spPr>
          <a:xfrm>
            <a:off x="508525" y="974675"/>
            <a:ext cx="10879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Опыт участия организации спортивных мероприятий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20" name="Google Shape;120;g13cc2afd3d9_0_16"/>
          <p:cNvSpPr/>
          <p:nvPr/>
        </p:nvSpPr>
        <p:spPr>
          <a:xfrm>
            <a:off x="11996056" y="8830491"/>
            <a:ext cx="5834743" cy="1456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dirty="0" smtClean="0"/>
              <a:t>В спортивной весне приняли участие более 120 участников, являющихся одновременно волонтерами  для будущего сопровождения Чемпионата мира</a:t>
            </a:r>
          </a:p>
        </p:txBody>
      </p:sp>
      <p:pic>
        <p:nvPicPr>
          <p:cNvPr id="124" name="Google Shape;124;g13cc2afd3d9_0_16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097424" y="752758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391886" y="1972809"/>
            <a:ext cx="15762514" cy="1143000"/>
          </a:xfrm>
        </p:spPr>
        <p:txBody>
          <a:bodyPr>
            <a:noAutofit/>
          </a:bodyPr>
          <a:lstStyle/>
          <a:p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Организация и проведение Спортивной весны ВГАФК </a:t>
            </a:r>
            <a:b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</a:br>
            <a:endParaRPr lang="ru-RU" sz="4200" dirty="0" smtClean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755803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852057"/>
            <a:ext cx="896982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Одним из спортивных мероприятий, объединившим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рекрутинговые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центры по подготовке городских волонтеров к мероприятиям Чемпионата Мира по футболу FIFA 2018 и Волонтеров Оргкомитета от волонтерского центра «Прорыв», студенческих отрядов, сборной волгоградской области по регби, болельщиков футбольной команды «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Ротор-Волгогорад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стала Спортивная весна – 2017 на базе «ВГАФК».</a:t>
            </a:r>
          </a:p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Помощь в организации и создании празднично-спортивной атмосферы мероприятия оказали волонтеры. Ребята смогли проявить себя по функциям: навигация и встреча гостей праздника, работа на трибунах, сопровождение команд, прием норм ГТО.</a:t>
            </a:r>
          </a:p>
        </p:txBody>
      </p:sp>
      <p:pic>
        <p:nvPicPr>
          <p:cNvPr id="4098" name="Picture 2" descr="D:\Документы А.В\ВГАФК\Отдел по ВР\Игры будущего\спорт весна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421" y="2590800"/>
            <a:ext cx="4944414" cy="3291567"/>
          </a:xfrm>
          <a:prstGeom prst="rect">
            <a:avLst/>
          </a:prstGeom>
          <a:noFill/>
        </p:spPr>
      </p:pic>
      <p:pic>
        <p:nvPicPr>
          <p:cNvPr id="4099" name="Picture 3" descr="D:\Документы А.В\ВГАФК\Отдел по ВР\Игры будущего\спорт весна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28247" y="5721531"/>
            <a:ext cx="5815616" cy="3105944"/>
          </a:xfrm>
          <a:prstGeom prst="rect">
            <a:avLst/>
          </a:prstGeom>
          <a:noFill/>
        </p:spPr>
      </p:pic>
      <p:pic>
        <p:nvPicPr>
          <p:cNvPr id="4100" name="Picture 4" descr="D:\Документы А.В\ВГАФК\Отдел по ВР\Игры будущего\спорт весна 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0" y="5808987"/>
            <a:ext cx="2894239" cy="4216755"/>
          </a:xfrm>
          <a:prstGeom prst="rect">
            <a:avLst/>
          </a:prstGeom>
          <a:noFill/>
        </p:spPr>
      </p:pic>
      <p:pic>
        <p:nvPicPr>
          <p:cNvPr id="4101" name="Picture 5" descr="D:\Документы А.В\ВГАФК\Отдел по ВР\Игры будущего\спорт весна 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25274" y="3013165"/>
            <a:ext cx="3734372" cy="2669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cc2afd3d9_0_16"/>
          <p:cNvSpPr/>
          <p:nvPr/>
        </p:nvSpPr>
        <p:spPr>
          <a:xfrm>
            <a:off x="8948057" y="1974725"/>
            <a:ext cx="9339918" cy="83124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13cc2afd3d9_0_16"/>
          <p:cNvSpPr/>
          <p:nvPr/>
        </p:nvSpPr>
        <p:spPr>
          <a:xfrm>
            <a:off x="0" y="775025"/>
            <a:ext cx="18288000" cy="1199700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g13cc2afd3d9_0_16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" name="Google Shape;107;g13cc2afd3d9_0_16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g13cc2afd3d9_0_16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13cc2afd3d9_0_16"/>
          <p:cNvSpPr txBox="1"/>
          <p:nvPr/>
        </p:nvSpPr>
        <p:spPr>
          <a:xfrm>
            <a:off x="3174231" y="136917"/>
            <a:ext cx="701083" cy="51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  <a:endParaRPr sz="2200"/>
          </a:p>
        </p:txBody>
      </p:sp>
      <p:sp>
        <p:nvSpPr>
          <p:cNvPr id="110" name="Google Shape;110;g13cc2afd3d9_0_16"/>
          <p:cNvSpPr txBox="1"/>
          <p:nvPr/>
        </p:nvSpPr>
        <p:spPr>
          <a:xfrm>
            <a:off x="508525" y="974675"/>
            <a:ext cx="10879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Опыт участия организации спортивных мероприятий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20" name="Google Shape;120;g13cc2afd3d9_0_16"/>
          <p:cNvSpPr/>
          <p:nvPr/>
        </p:nvSpPr>
        <p:spPr>
          <a:xfrm>
            <a:off x="11996057" y="8752115"/>
            <a:ext cx="5116286" cy="1534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dirty="0" smtClean="0"/>
              <a:t>В спортивной весне приняли участие более 120 участников, являющихся одновременно волонтерами  для будущего сопровождения Чемпионата мира</a:t>
            </a:r>
          </a:p>
        </p:txBody>
      </p:sp>
      <p:pic>
        <p:nvPicPr>
          <p:cNvPr id="124" name="Google Shape;124;g13cc2afd3d9_0_16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097424" y="752758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391886" y="1972809"/>
            <a:ext cx="15762514" cy="1143000"/>
          </a:xfrm>
        </p:spPr>
        <p:txBody>
          <a:bodyPr>
            <a:noAutofit/>
          </a:bodyPr>
          <a:lstStyle/>
          <a:p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Организация и проведение Спортивной весны ВГАФК </a:t>
            </a:r>
            <a:b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</a:br>
            <a:endParaRPr lang="ru-RU" sz="4200" dirty="0" smtClean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755803"/>
            <a:ext cx="8795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852057"/>
            <a:ext cx="896982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Одним из спортивных мероприятий, объединившим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рекрутинговые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центры по подготовке городских волонтеров к мероприятиям Чемпионата Мира по футболу FIFA 2018 и Волонтеров Оргкомитета от волонтерского центра «Прорыв», студенческих отрядов, сборной волгоградской области по регби, болельщиков футбольной команды «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Ротор-Волгогорад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стала Спортивная весна – 2017 на базе «ВГАФК».</a:t>
            </a:r>
          </a:p>
          <a:p>
            <a:pPr algn="just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Помощь в организации и создании празднично-спортивной атмосферы мероприятия оказали волонтеры. Ребята смогли проявить себя по функциям: навигация и встреча гостей праздника, работа на трибунах, сопровождение команд, прием норм ГТО.</a:t>
            </a:r>
          </a:p>
        </p:txBody>
      </p:sp>
      <p:pic>
        <p:nvPicPr>
          <p:cNvPr id="4098" name="Picture 2" descr="D:\Документы А.В\ВГАФК\Отдел по ВР\Игры будущего\спорт весна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421" y="2590800"/>
            <a:ext cx="4944414" cy="3291567"/>
          </a:xfrm>
          <a:prstGeom prst="rect">
            <a:avLst/>
          </a:prstGeom>
          <a:noFill/>
        </p:spPr>
      </p:pic>
      <p:pic>
        <p:nvPicPr>
          <p:cNvPr id="4099" name="Picture 3" descr="D:\Документы А.В\ВГАФК\Отдел по ВР\Игры будущего\спорт весна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28247" y="5486400"/>
            <a:ext cx="5018783" cy="3341075"/>
          </a:xfrm>
          <a:prstGeom prst="rect">
            <a:avLst/>
          </a:prstGeom>
          <a:noFill/>
        </p:spPr>
      </p:pic>
      <p:pic>
        <p:nvPicPr>
          <p:cNvPr id="4100" name="Picture 4" descr="D:\Документы А.В\ВГАФК\Отдел по ВР\Игры будущего\спорт весна 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31085" y="5808987"/>
            <a:ext cx="2807154" cy="4216755"/>
          </a:xfrm>
          <a:prstGeom prst="rect">
            <a:avLst/>
          </a:prstGeom>
          <a:noFill/>
        </p:spPr>
      </p:pic>
      <p:pic>
        <p:nvPicPr>
          <p:cNvPr id="4101" name="Picture 5" descr="D:\Документы А.В\ВГАФК\Отдел по ВР\Игры будущего\спорт весна 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99149" y="3026228"/>
            <a:ext cx="3734372" cy="2486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cc2afd3d9_0_47"/>
          <p:cNvSpPr/>
          <p:nvPr/>
        </p:nvSpPr>
        <p:spPr>
          <a:xfrm>
            <a:off x="762000" y="718458"/>
            <a:ext cx="15697200" cy="1132114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Опыт разработки и реализации социальных и волонтерских проектов в регионе</a:t>
            </a:r>
          </a:p>
        </p:txBody>
      </p:sp>
      <p:cxnSp>
        <p:nvCxnSpPr>
          <p:cNvPr id="208" name="Google Shape;208;g13cc2afd3d9_0_47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9" name="Google Shape;209;g13cc2afd3d9_0_47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Google Shape;210;g13cc2afd3d9_0_47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3cc2afd3d9_0_47"/>
          <p:cNvSpPr txBox="1"/>
          <p:nvPr/>
        </p:nvSpPr>
        <p:spPr>
          <a:xfrm>
            <a:off x="3174231" y="136917"/>
            <a:ext cx="716100" cy="9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</a:p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213" name="Google Shape;213;g13cc2afd3d9_0_47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184510" y="-140850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" y="2677886"/>
            <a:ext cx="7990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/>
          </a:p>
          <a:p>
            <a:endParaRPr lang="ru-RU" sz="2000" dirty="0"/>
          </a:p>
        </p:txBody>
      </p:sp>
      <p:sp>
        <p:nvSpPr>
          <p:cNvPr id="10" name="Заголовок 23"/>
          <p:cNvSpPr txBox="1">
            <a:spLocks/>
          </p:cNvSpPr>
          <p:nvPr/>
        </p:nvSpPr>
        <p:spPr>
          <a:xfrm>
            <a:off x="674914" y="1807029"/>
            <a:ext cx="15479485" cy="10014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200" b="0" i="0" u="none" strike="noStrike" kern="0" cap="none" spc="0" normalizeH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swald SemiBold"/>
                <a:ea typeface="Oswald SemiBold"/>
                <a:cs typeface="Oswald SemiBold"/>
                <a:sym typeface="Oswald SemiBold"/>
              </a:rPr>
              <a:t>Организация на 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базе ВГАФК ШТАБА </a:t>
            </a:r>
            <a:r>
              <a:rPr lang="en-US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</a:t>
            </a:r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МЫВМЕСТЕ – 2022 </a:t>
            </a:r>
            <a:r>
              <a:rPr kumimoji="0" lang="ru-RU" sz="42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swald SemiBold"/>
                <a:ea typeface="Oswald SemiBold"/>
                <a:cs typeface="Oswald SemiBold"/>
                <a:sym typeface="Oswald SemiBold"/>
              </a:rPr>
              <a:t/>
            </a:r>
            <a:br>
              <a:rPr kumimoji="0" lang="ru-RU" sz="42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swald SemiBold"/>
                <a:ea typeface="Oswald SemiBold"/>
                <a:cs typeface="Oswald SemiBold"/>
                <a:sym typeface="Oswald SemiBold"/>
              </a:rPr>
            </a:br>
            <a:endParaRPr kumimoji="0" lang="ru-RU" sz="42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569029"/>
            <a:ext cx="9470571" cy="824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непростой для страны период задача всего российского общества – в стремлении консолидировать усилия и поддержать всех нуждающихся в этом граждан – действующих военнослужащих, мобилизованных граждан и их семьи.</a:t>
            </a:r>
            <a:b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29 сентября 2022 г. было принято решение об открытии на базе ФГБОУ ВО «ВГАФК» штаба # МЫВМЕСТЕ с целью оказания по оказанию помощи военнослужащим и их семьям, где главными направлениями работы штаба 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#МЫВМЕСТЕ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образовательной организации станут: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– помощь военнослужащим и мобилизованным гражданам,</a:t>
            </a:r>
            <a:b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также их семьям;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– помощь гражданам, испытывающим тревогу.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Функции штаба на базе «ВГАФК»: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1. принимать и обрабатывать заявки для выполнения адресной (бытовой) помощи семьям военнослужащих и мобилизованных граждан;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2. оказывать психологические и юридические консультации;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3. обеспечивать сбор гуманитарной помощи;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4. помогать в решении вопросов социальной адаптации и получения государственной поддержки;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5. организовывать связь семей с военнослужащими (в т.ч. доставка писем от детей и молодежи).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За полгода работы было собрано и передано более 400 кг гуманитарной помощи и оказано более 10 юридических консультаций.</a:t>
            </a:r>
          </a:p>
          <a:p>
            <a:endParaRPr lang="ru-RU" sz="2400" dirty="0"/>
          </a:p>
        </p:txBody>
      </p:sp>
      <p:pic>
        <p:nvPicPr>
          <p:cNvPr id="6146" name="Picture 2" descr="D:\Документы А.В\ВГАФК\Отдел по ВР\Игры будущего\штаб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92343" y="2465613"/>
            <a:ext cx="3418114" cy="3064329"/>
          </a:xfrm>
          <a:prstGeom prst="rect">
            <a:avLst/>
          </a:prstGeom>
          <a:noFill/>
        </p:spPr>
      </p:pic>
      <p:pic>
        <p:nvPicPr>
          <p:cNvPr id="6147" name="Picture 3" descr="D:\Документы А.В\ВГАФК\Отдел по ВР\Игры будущего\Штаб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45141" y="2378528"/>
            <a:ext cx="4876800" cy="6096000"/>
          </a:xfrm>
          <a:prstGeom prst="rect">
            <a:avLst/>
          </a:prstGeom>
          <a:noFill/>
        </p:spPr>
      </p:pic>
      <p:pic>
        <p:nvPicPr>
          <p:cNvPr id="6148" name="Picture 4" descr="D:\Документы А.В\ВГАФК\Отдел по ВР\Игры будущего\Штаб 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14115" y="5463578"/>
            <a:ext cx="2612572" cy="3977848"/>
          </a:xfrm>
          <a:prstGeom prst="rect">
            <a:avLst/>
          </a:prstGeom>
          <a:noFill/>
        </p:spPr>
      </p:pic>
      <p:pic>
        <p:nvPicPr>
          <p:cNvPr id="6149" name="Picture 5" descr="D:\Документы А.В\ВГАФК\Отдел по ВР\Игры будущего\Штаб 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017827" y="6814457"/>
            <a:ext cx="2764973" cy="3472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cc2afd3d9_0_47"/>
          <p:cNvSpPr/>
          <p:nvPr/>
        </p:nvSpPr>
        <p:spPr>
          <a:xfrm>
            <a:off x="762000" y="740230"/>
            <a:ext cx="15697200" cy="1132114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200" dirty="0" smtClean="0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Опыт разработки и реализации социальных и волонтерских проектов в регионе</a:t>
            </a:r>
          </a:p>
        </p:txBody>
      </p:sp>
      <p:cxnSp>
        <p:nvCxnSpPr>
          <p:cNvPr id="208" name="Google Shape;208;g13cc2afd3d9_0_47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9" name="Google Shape;209;g13cc2afd3d9_0_47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Google Shape;210;g13cc2afd3d9_0_47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3cc2afd3d9_0_47"/>
          <p:cNvSpPr txBox="1"/>
          <p:nvPr/>
        </p:nvSpPr>
        <p:spPr>
          <a:xfrm>
            <a:off x="3174231" y="136917"/>
            <a:ext cx="716100" cy="9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</a:p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213" name="Google Shape;213;g13cc2afd3d9_0_47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184510" y="-140850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" y="2438400"/>
            <a:ext cx="7990114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 октября 2022 года на стадионе "Волгоград Арена" впервые состоится Товарищеский матч национальной сборной России по регби между командами национальной сборной России и сборной клубов </a:t>
            </a:r>
            <a:r>
              <a:rPr lang="ru-RU" sz="22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Премьер-лиги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ВГАФК в лице своих волонтеров центра "Лидер" окажет волонтерское сопровождение этого мероприятия: наши волонтеры  помогали сегодня на игре по регби - сборная России против сборной </a:t>
            </a:r>
            <a:r>
              <a:rPr lang="ru-RU" sz="22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Барбарианс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20 волонтеров оказывали помощь в навигации, информировали зрителей и работали со СМИ. 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Волонтеры ВГАФК стали полноправными участниками знаменательного события: на «</a:t>
            </a:r>
            <a:r>
              <a:rPr lang="ru-RU" sz="22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Волгоград-арене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прошел первый на нашей земле матч сборной России по регби. В товарищеской встрече ей противостояла сборная легионеров Чемпионата страны. Матч закончился со счетом 22:21 в пользу команды легионеров, которая выступала под названием «</a:t>
            </a:r>
            <a:r>
              <a:rPr lang="ru-RU" sz="22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Барбарианс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20 студентов-волонтеров ВГАФК помогали болельщикам в навигации на стадионе, информировали зрителей и работали с представителями СМИ.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Усилия волонтеров ВГАФК отметили </a:t>
            </a:r>
          </a:p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https://t.me/centrmol_34/373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специалисты Центра молодежной политики. Волгоградской области 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#молодежь34</a:t>
            </a:r>
            <a:endParaRPr lang="ru-RU" sz="2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/>
          </a:p>
          <a:p>
            <a:endParaRPr lang="ru-RU" sz="2200" dirty="0"/>
          </a:p>
        </p:txBody>
      </p:sp>
      <p:sp>
        <p:nvSpPr>
          <p:cNvPr id="10" name="Заголовок 23"/>
          <p:cNvSpPr txBox="1">
            <a:spLocks/>
          </p:cNvSpPr>
          <p:nvPr/>
        </p:nvSpPr>
        <p:spPr>
          <a:xfrm>
            <a:off x="674914" y="1807029"/>
            <a:ext cx="15479485" cy="10014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2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swald SemiBold"/>
                <a:ea typeface="Oswald SemiBold"/>
                <a:cs typeface="Oswald SemiBold"/>
                <a:sym typeface="Oswald SemiBold"/>
              </a:rPr>
              <a:t>Организация и проведение матча сборной России по регби - 2022  </a:t>
            </a:r>
            <a:br>
              <a:rPr kumimoji="0" lang="ru-RU" sz="42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Oswald SemiBold"/>
                <a:ea typeface="Oswald SemiBold"/>
                <a:cs typeface="Oswald SemiBold"/>
                <a:sym typeface="Oswald SemiBold"/>
              </a:rPr>
            </a:br>
            <a:endParaRPr kumimoji="0" lang="ru-RU" sz="42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5122" name="Picture 2" descr="D:\Документы А.В\ВГАФК\Отдел по ВР\Игры будущего\content_img (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8341" y="2596117"/>
            <a:ext cx="6248401" cy="5089197"/>
          </a:xfrm>
          <a:prstGeom prst="rect">
            <a:avLst/>
          </a:prstGeom>
          <a:noFill/>
        </p:spPr>
      </p:pic>
      <p:pic>
        <p:nvPicPr>
          <p:cNvPr id="5123" name="Picture 3" descr="D:\Документы А.В\ВГАФК\Отдел по ВР\Игры будущего\content_img (2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38741" y="2590799"/>
            <a:ext cx="4049259" cy="5049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cc2afd3d9_0_47"/>
          <p:cNvSpPr/>
          <p:nvPr/>
        </p:nvSpPr>
        <p:spPr>
          <a:xfrm>
            <a:off x="653143" y="861132"/>
            <a:ext cx="14761028" cy="680285"/>
          </a:xfrm>
          <a:prstGeom prst="rect">
            <a:avLst/>
          </a:prstGeom>
          <a:solidFill>
            <a:srgbClr val="8DCAE6">
              <a:alpha val="15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4400" dirty="0" smtClean="0"/>
              <a:t>Наши добровольческие начинания2023 года</a:t>
            </a:r>
            <a:r>
              <a:rPr lang="ru-RU" sz="4400" dirty="0" smtClean="0"/>
              <a:t> </a:t>
            </a:r>
            <a:endParaRPr lang="ru-RU" sz="4200" dirty="0" smtClean="0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cxnSp>
        <p:nvCxnSpPr>
          <p:cNvPr id="208" name="Google Shape;208;g13cc2afd3d9_0_47"/>
          <p:cNvCxnSpPr/>
          <p:nvPr/>
        </p:nvCxnSpPr>
        <p:spPr>
          <a:xfrm>
            <a:off x="0" y="729591"/>
            <a:ext cx="18288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9" name="Google Shape;209;g13cc2afd3d9_0_47"/>
          <p:cNvCxnSpPr/>
          <p:nvPr/>
        </p:nvCxnSpPr>
        <p:spPr>
          <a:xfrm rot="5400000">
            <a:off x="2274619" y="364990"/>
            <a:ext cx="757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Google Shape;210;g13cc2afd3d9_0_47"/>
          <p:cNvSpPr txBox="1"/>
          <p:nvPr/>
        </p:nvSpPr>
        <p:spPr>
          <a:xfrm>
            <a:off x="917088" y="213867"/>
            <a:ext cx="1406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3cc2afd3d9_0_47"/>
          <p:cNvSpPr txBox="1"/>
          <p:nvPr/>
        </p:nvSpPr>
        <p:spPr>
          <a:xfrm>
            <a:off x="3174231" y="136917"/>
            <a:ext cx="716100" cy="9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</a:t>
            </a:r>
            <a:r>
              <a:rPr lang="ru-RU" sz="2399" b="0" i="0" u="none" strike="noStrike" cap="none" dirty="0" smtClean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</a:t>
            </a:r>
          </a:p>
          <a:p>
            <a:pPr marL="0" marR="0" lvl="0" indent="0" algn="l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213" name="Google Shape;213;g13cc2afd3d9_0_47"/>
          <p:cNvPicPr preferRelativeResize="0"/>
          <p:nvPr/>
        </p:nvPicPr>
        <p:blipFill rotWithShape="1">
          <a:blip r:embed="rId3">
            <a:alphaModFix/>
          </a:blip>
          <a:srcRect l="3548" t="1468" r="3566"/>
          <a:stretch/>
        </p:blipFill>
        <p:spPr>
          <a:xfrm>
            <a:off x="16184510" y="-140850"/>
            <a:ext cx="1844400" cy="192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" y="2677886"/>
            <a:ext cx="7990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6571" y="2177143"/>
            <a:ext cx="175042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ru-RU" sz="2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4765" y="1563924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r>
              <a:rPr lang="ru-RU" b="1" dirty="0" smtClean="0"/>
              <a:t>Волонтеры организовали в «ВГАФК» тематическую Неделю здорового образ жизни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 smtClean="0"/>
              <a:t>Будь здоров!» с 13 по 18 февраля 2023 года.</a:t>
            </a:r>
            <a:endParaRPr lang="ru-RU" b="1" dirty="0" smtClean="0"/>
          </a:p>
        </p:txBody>
      </p:sp>
      <p:pic>
        <p:nvPicPr>
          <p:cNvPr id="1026" name="Picture 2" descr="D:\2022-20223 уч год\Февраль 23\Неделя ЗОЖ с 13 по 19 февраля\15 февраля 2я зарядка\фото 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457" y="2134689"/>
            <a:ext cx="3004457" cy="3260271"/>
          </a:xfrm>
          <a:prstGeom prst="rect">
            <a:avLst/>
          </a:prstGeom>
          <a:noFill/>
        </p:spPr>
      </p:pic>
      <p:pic>
        <p:nvPicPr>
          <p:cNvPr id="1027" name="Picture 3" descr="D:\2022-20223 уч год\Февраль 23\Неделя ЗОЖ с 13 по 19 февраля\17 февраля 3я зарядка\фото 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9040" y="2334986"/>
            <a:ext cx="4066902" cy="305017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0014647" y="1645920"/>
            <a:ext cx="5939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Волонтеры провели просветительскую акцию ВГАФК </a:t>
            </a:r>
            <a:r>
              <a:rPr lang="ru-RU" b="1" dirty="0" smtClean="0"/>
              <a:t>: </a:t>
            </a:r>
            <a:endParaRPr lang="ru-RU" b="1" dirty="0" smtClean="0"/>
          </a:p>
          <a:p>
            <a:r>
              <a:rPr lang="ru-RU" b="1" dirty="0" smtClean="0"/>
              <a:t>Инструкция </a:t>
            </a:r>
            <a:r>
              <a:rPr lang="ru-RU" b="1" dirty="0" smtClean="0"/>
              <a:t>безопасного поведения при террористическом акте</a:t>
            </a:r>
            <a:endParaRPr lang="ru-RU" b="1" dirty="0"/>
          </a:p>
        </p:txBody>
      </p:sp>
      <p:pic>
        <p:nvPicPr>
          <p:cNvPr id="1028" name="Picture 4" descr="D:\2022-20223 уч год\март 23\кураторские часы по инструкции с 20 по 30 марта\201-А  Бахнова Т.В. и Борисенко Е.Г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33016" y="2181497"/>
            <a:ext cx="4698275" cy="296526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65760" y="5417468"/>
            <a:ext cx="9144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Волонтеры центра «Лидер» провели</a:t>
            </a:r>
            <a:r>
              <a:rPr lang="ru-RU" b="1" dirty="0" smtClean="0"/>
              <a:t> 3-й кинолекторий, в рамках выполнения Приказа о мероприятиях, посвященных 100-летию </a:t>
            </a:r>
            <a:r>
              <a:rPr lang="ru-RU" b="1" dirty="0" err="1" smtClean="0"/>
              <a:t>Минспорта</a:t>
            </a:r>
            <a:r>
              <a:rPr lang="ru-RU" b="1" dirty="0" smtClean="0"/>
              <a:t> России на тему: "Роль Министерства спорта России в развитии студенческого спорта".</a:t>
            </a:r>
          </a:p>
        </p:txBody>
      </p:sp>
      <p:pic>
        <p:nvPicPr>
          <p:cNvPr id="1029" name="Picture 5" descr="D:\2022-20223 уч год\апрель 23\13 апреля кинолекторий Минспорта\фото 3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795" y="6322423"/>
            <a:ext cx="5264331" cy="378822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9194433" y="5394560"/>
            <a:ext cx="8677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Участие волонтеров ФГБОУ ВО "ВГАФК" в организации Ретро-матча "Победа" 1 мая 2023 года</a:t>
            </a:r>
            <a:endParaRPr lang="ru-RU" b="1" dirty="0"/>
          </a:p>
        </p:txBody>
      </p:sp>
      <p:pic>
        <p:nvPicPr>
          <p:cNvPr id="1030" name="Picture 6" descr="D:\2022-20223 уч год\май 2023\матч 3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31383" y="5982789"/>
            <a:ext cx="4741817" cy="4036422"/>
          </a:xfrm>
          <a:prstGeom prst="rect">
            <a:avLst/>
          </a:prstGeom>
          <a:noFill/>
        </p:spPr>
      </p:pic>
      <p:pic>
        <p:nvPicPr>
          <p:cNvPr id="1031" name="Picture 7" descr="D:\2022-20223 уч год\май 2023\матч 2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120946" y="5760720"/>
            <a:ext cx="3461659" cy="4307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336</Words>
  <Application>Microsoft Office PowerPoint</Application>
  <PresentationFormat>Произвольный</PresentationFormat>
  <Paragraphs>89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Montserrat SemiBold</vt:lpstr>
      <vt:lpstr>Open Sans Light</vt:lpstr>
      <vt:lpstr>Oswald SemiBold</vt:lpstr>
      <vt:lpstr>Times New Roman</vt:lpstr>
      <vt:lpstr>Calibri</vt:lpstr>
      <vt:lpstr>Office Theme</vt:lpstr>
      <vt:lpstr>Слайд 1</vt:lpstr>
      <vt:lpstr>XI Паралимпийские игры в Сочи, 2014 год</vt:lpstr>
      <vt:lpstr>Организация волонтерской помощи в  период проведения Чемпионата мира -2018 </vt:lpstr>
      <vt:lpstr>Организация и проведение Спартакиады Союзного государства России и республики Беларусь </vt:lpstr>
      <vt:lpstr>Организация и проведение Спортивной весны ВГАФК  </vt:lpstr>
      <vt:lpstr>Организация и проведение Спортивной весны ВГАФК  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cpkki</dc:creator>
  <cp:lastModifiedBy>Липатов</cp:lastModifiedBy>
  <cp:revision>208</cp:revision>
  <dcterms:created xsi:type="dcterms:W3CDTF">2006-08-16T00:00:00Z</dcterms:created>
  <dcterms:modified xsi:type="dcterms:W3CDTF">2023-06-15T11:09:49Z</dcterms:modified>
</cp:coreProperties>
</file>