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2" r:id="rId4"/>
    <p:sldId id="277" r:id="rId5"/>
    <p:sldId id="262" r:id="rId6"/>
    <p:sldId id="278" r:id="rId7"/>
    <p:sldId id="281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84" r:id="rId21"/>
    <p:sldId id="285" r:id="rId22"/>
    <p:sldId id="289" r:id="rId23"/>
    <p:sldId id="290" r:id="rId24"/>
    <p:sldId id="294" r:id="rId25"/>
    <p:sldId id="295" r:id="rId26"/>
    <p:sldId id="257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8" autoAdjust="0"/>
    <p:restoredTop sz="81711" autoAdjust="0"/>
  </p:normalViewPr>
  <p:slideViewPr>
    <p:cSldViewPr snapToGrid="0">
      <p:cViewPr varScale="1">
        <p:scale>
          <a:sx n="41" d="100"/>
          <a:sy n="41" d="100"/>
        </p:scale>
        <p:origin x="-10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благополучатели</c:v>
                </c:pt>
                <c:pt idx="1">
                  <c:v>благотворители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6628</c:v>
                </c:pt>
                <c:pt idx="1">
                  <c:v>4652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D086-AE4D-47B4-8A3D-1E82E17C34A1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38D4-9FA5-49F8-82EC-128B2F50E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52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38D4-9FA5-49F8-82EC-128B2F50EB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21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38D4-9FA5-49F8-82EC-128B2F50EB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25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38D4-9FA5-49F8-82EC-128B2F50EB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77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38D4-9FA5-49F8-82EC-128B2F50EB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11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76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42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60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8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8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4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63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40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26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8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91E3-5C9E-4C70-894E-AE576047858A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FCBA-3EEC-497B-AA3C-D00476087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1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1\Desktop\&#1044;&#1086;&#1073;&#1088;&#1086;&#1062;&#1077;&#1085;&#1090;&#1088;\&#1043;&#1091;&#1084;&#1072;&#1085;&#1080;&#1090;&#1072;&#1088;&#1082;&#1072;\&#1054;&#1090;&#1087;&#1088;&#1072;&#1074;&#1082;&#1072;%20&#1075;&#1091;&#1084;%20&#1075;&#1088;&#1091;&#1079;&#1072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86;&#1073;&#1088;&#1086;&#1062;&#1077;&#1085;&#1090;&#1088;\&#1057;&#1086;&#1088;&#1090;&#1080;&#1088;&#1086;&#1074;&#1082;&#1072;%20&#1074;&#1090;&#1086;&#1088;&#1089;&#1099;&#1088;&#1100;&#1103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86;&#1073;&#1088;&#1086;&#1062;&#1077;&#1085;&#1090;&#1088;\&#1053;&#1086;&#1074;&#1099;&#1081;%20&#1075;&#1086;&#1076;\&#1053;&#1086;&#1074;&#1099;&#1081;%20&#1075;&#1086;&#1076;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21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Shape 1756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0" t="0" r="0" b="0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0"/>
            <p:cNvSpPr/>
            <p:nvPr/>
          </p:nvSpPr>
          <p:spPr>
            <a:xfrm>
              <a:off x="766077" y="1210767"/>
              <a:ext cx="211274" cy="453727"/>
            </a:xfrm>
            <a:custGeom>
              <a:avLst/>
              <a:gdLst/>
              <a:ahLst/>
              <a:cxnLst/>
              <a:rect l="0" t="0" r="0" b="0"/>
              <a:pathLst>
                <a:path w="211274" h="453727">
                  <a:moveTo>
                    <a:pt x="64171" y="0"/>
                  </a:moveTo>
                  <a:lnTo>
                    <a:pt x="211274" y="0"/>
                  </a:lnTo>
                  <a:lnTo>
                    <a:pt x="211274" y="89906"/>
                  </a:lnTo>
                  <a:lnTo>
                    <a:pt x="164687" y="89906"/>
                  </a:lnTo>
                  <a:lnTo>
                    <a:pt x="164687" y="191870"/>
                  </a:lnTo>
                  <a:cubicBezTo>
                    <a:pt x="164687" y="244706"/>
                    <a:pt x="148360" y="273903"/>
                    <a:pt x="148360" y="273903"/>
                  </a:cubicBezTo>
                  <a:lnTo>
                    <a:pt x="211274" y="273903"/>
                  </a:lnTo>
                  <a:lnTo>
                    <a:pt x="211274" y="363809"/>
                  </a:lnTo>
                  <a:lnTo>
                    <a:pt x="95225" y="363809"/>
                  </a:lnTo>
                  <a:lnTo>
                    <a:pt x="95225" y="453727"/>
                  </a:lnTo>
                  <a:lnTo>
                    <a:pt x="0" y="453727"/>
                  </a:lnTo>
                  <a:lnTo>
                    <a:pt x="0" y="273903"/>
                  </a:lnTo>
                  <a:lnTo>
                    <a:pt x="18157" y="273903"/>
                  </a:lnTo>
                  <a:cubicBezTo>
                    <a:pt x="66001" y="255822"/>
                    <a:pt x="64171" y="191870"/>
                    <a:pt x="64171" y="191870"/>
                  </a:cubicBezTo>
                  <a:lnTo>
                    <a:pt x="641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1"/>
            <p:cNvSpPr/>
            <p:nvPr/>
          </p:nvSpPr>
          <p:spPr>
            <a:xfrm>
              <a:off x="977351" y="1210767"/>
              <a:ext cx="229231" cy="453727"/>
            </a:xfrm>
            <a:custGeom>
              <a:avLst/>
              <a:gdLst/>
              <a:ahLst/>
              <a:cxnLst/>
              <a:rect l="0" t="0" r="0" b="0"/>
              <a:pathLst>
                <a:path w="229231" h="453727">
                  <a:moveTo>
                    <a:pt x="0" y="0"/>
                  </a:moveTo>
                  <a:lnTo>
                    <a:pt x="163430" y="0"/>
                  </a:lnTo>
                  <a:lnTo>
                    <a:pt x="163430" y="273903"/>
                  </a:lnTo>
                  <a:lnTo>
                    <a:pt x="225307" y="273903"/>
                  </a:lnTo>
                  <a:lnTo>
                    <a:pt x="226065" y="363598"/>
                  </a:lnTo>
                  <a:lnTo>
                    <a:pt x="229231" y="453008"/>
                  </a:lnTo>
                  <a:lnTo>
                    <a:pt x="130082" y="453727"/>
                  </a:lnTo>
                  <a:lnTo>
                    <a:pt x="130082" y="363809"/>
                  </a:lnTo>
                  <a:lnTo>
                    <a:pt x="0" y="363809"/>
                  </a:lnTo>
                  <a:lnTo>
                    <a:pt x="0" y="273903"/>
                  </a:lnTo>
                  <a:lnTo>
                    <a:pt x="62914" y="273903"/>
                  </a:lnTo>
                  <a:lnTo>
                    <a:pt x="62914" y="89906"/>
                  </a:lnTo>
                  <a:lnTo>
                    <a:pt x="0" y="8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2"/>
            <p:cNvSpPr/>
            <p:nvPr/>
          </p:nvSpPr>
          <p:spPr>
            <a:xfrm>
              <a:off x="1240145" y="1202429"/>
              <a:ext cx="191386" cy="385588"/>
            </a:xfrm>
            <a:custGeom>
              <a:avLst/>
              <a:gdLst/>
              <a:ahLst/>
              <a:cxnLst/>
              <a:rect l="0" t="0" r="0" b="0"/>
              <a:pathLst>
                <a:path w="191386" h="385588">
                  <a:moveTo>
                    <a:pt x="191386" y="0"/>
                  </a:moveTo>
                  <a:lnTo>
                    <a:pt x="191386" y="0"/>
                  </a:lnTo>
                  <a:lnTo>
                    <a:pt x="191386" y="107290"/>
                  </a:lnTo>
                  <a:lnTo>
                    <a:pt x="191386" y="107290"/>
                  </a:lnTo>
                  <a:cubicBezTo>
                    <a:pt x="144510" y="107290"/>
                    <a:pt x="106513" y="145575"/>
                    <a:pt x="106513" y="192790"/>
                  </a:cubicBezTo>
                  <a:cubicBezTo>
                    <a:pt x="106513" y="240014"/>
                    <a:pt x="144510" y="278300"/>
                    <a:pt x="191386" y="278300"/>
                  </a:cubicBezTo>
                  <a:lnTo>
                    <a:pt x="191386" y="278300"/>
                  </a:lnTo>
                  <a:lnTo>
                    <a:pt x="191386" y="385588"/>
                  </a:lnTo>
                  <a:lnTo>
                    <a:pt x="191386" y="385588"/>
                  </a:lnTo>
                  <a:cubicBezTo>
                    <a:pt x="85683" y="385588"/>
                    <a:pt x="0" y="299275"/>
                    <a:pt x="0" y="192790"/>
                  </a:cubicBezTo>
                  <a:cubicBezTo>
                    <a:pt x="0" y="86313"/>
                    <a:pt x="85683" y="0"/>
                    <a:pt x="1913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"/>
            <p:cNvSpPr/>
            <p:nvPr/>
          </p:nvSpPr>
          <p:spPr>
            <a:xfrm>
              <a:off x="1431531" y="1202429"/>
              <a:ext cx="192013" cy="385588"/>
            </a:xfrm>
            <a:custGeom>
              <a:avLst/>
              <a:gdLst/>
              <a:ahLst/>
              <a:cxnLst/>
              <a:rect l="0" t="0" r="0" b="0"/>
              <a:pathLst>
                <a:path w="192013" h="385588">
                  <a:moveTo>
                    <a:pt x="0" y="0"/>
                  </a:moveTo>
                  <a:lnTo>
                    <a:pt x="38536" y="3454"/>
                  </a:lnTo>
                  <a:cubicBezTo>
                    <a:pt x="125602" y="19424"/>
                    <a:pt x="190687" y="89748"/>
                    <a:pt x="191386" y="192790"/>
                  </a:cubicBezTo>
                  <a:cubicBezTo>
                    <a:pt x="192013" y="285956"/>
                    <a:pt x="125934" y="363693"/>
                    <a:pt x="38598" y="381671"/>
                  </a:cubicBezTo>
                  <a:lnTo>
                    <a:pt x="0" y="385588"/>
                  </a:lnTo>
                  <a:lnTo>
                    <a:pt x="0" y="278300"/>
                  </a:lnTo>
                  <a:lnTo>
                    <a:pt x="33037" y="271580"/>
                  </a:lnTo>
                  <a:cubicBezTo>
                    <a:pt x="63500" y="258598"/>
                    <a:pt x="84874" y="228208"/>
                    <a:pt x="84874" y="192790"/>
                  </a:cubicBezTo>
                  <a:cubicBezTo>
                    <a:pt x="84874" y="157378"/>
                    <a:pt x="63500" y="126990"/>
                    <a:pt x="33037" y="114009"/>
                  </a:cubicBezTo>
                  <a:lnTo>
                    <a:pt x="0" y="1072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4"/>
            <p:cNvSpPr/>
            <p:nvPr/>
          </p:nvSpPr>
          <p:spPr>
            <a:xfrm>
              <a:off x="1667190" y="1059499"/>
              <a:ext cx="204957" cy="526697"/>
            </a:xfrm>
            <a:custGeom>
              <a:avLst/>
              <a:gdLst/>
              <a:ahLst/>
              <a:cxnLst/>
              <a:rect l="0" t="0" r="0" b="0"/>
              <a:pathLst>
                <a:path w="204957" h="526697">
                  <a:moveTo>
                    <a:pt x="204957" y="0"/>
                  </a:moveTo>
                  <a:lnTo>
                    <a:pt x="204957" y="109098"/>
                  </a:lnTo>
                  <a:lnTo>
                    <a:pt x="181467" y="120643"/>
                  </a:lnTo>
                  <a:cubicBezTo>
                    <a:pt x="159809" y="133867"/>
                    <a:pt x="137020" y="154740"/>
                    <a:pt x="132497" y="185337"/>
                  </a:cubicBezTo>
                  <a:lnTo>
                    <a:pt x="132497" y="185348"/>
                  </a:lnTo>
                  <a:cubicBezTo>
                    <a:pt x="145021" y="178907"/>
                    <a:pt x="158389" y="173864"/>
                    <a:pt x="172393" y="170431"/>
                  </a:cubicBezTo>
                  <a:lnTo>
                    <a:pt x="204957" y="166516"/>
                  </a:lnTo>
                  <a:lnTo>
                    <a:pt x="204957" y="259720"/>
                  </a:lnTo>
                  <a:lnTo>
                    <a:pt x="173753" y="266065"/>
                  </a:lnTo>
                  <a:cubicBezTo>
                    <a:pt x="144980" y="278324"/>
                    <a:pt x="124797" y="307022"/>
                    <a:pt x="124797" y="340475"/>
                  </a:cubicBezTo>
                  <a:cubicBezTo>
                    <a:pt x="124797" y="373921"/>
                    <a:pt x="144980" y="402622"/>
                    <a:pt x="173753" y="414883"/>
                  </a:cubicBezTo>
                  <a:lnTo>
                    <a:pt x="204957" y="421230"/>
                  </a:lnTo>
                  <a:lnTo>
                    <a:pt x="204957" y="526697"/>
                  </a:lnTo>
                  <a:lnTo>
                    <a:pt x="161855" y="523208"/>
                  </a:lnTo>
                  <a:cubicBezTo>
                    <a:pt x="46867" y="502971"/>
                    <a:pt x="10730" y="414651"/>
                    <a:pt x="3661" y="296695"/>
                  </a:cubicBezTo>
                  <a:cubicBezTo>
                    <a:pt x="0" y="235531"/>
                    <a:pt x="18042" y="169846"/>
                    <a:pt x="33190" y="131561"/>
                  </a:cubicBezTo>
                  <a:cubicBezTo>
                    <a:pt x="60633" y="62186"/>
                    <a:pt x="121748" y="25934"/>
                    <a:pt x="202625" y="644"/>
                  </a:cubicBezTo>
                  <a:lnTo>
                    <a:pt x="204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5"/>
            <p:cNvSpPr/>
            <p:nvPr/>
          </p:nvSpPr>
          <p:spPr>
            <a:xfrm>
              <a:off x="1872147" y="1224674"/>
              <a:ext cx="193333" cy="362425"/>
            </a:xfrm>
            <a:custGeom>
              <a:avLst/>
              <a:gdLst/>
              <a:ahLst/>
              <a:cxnLst/>
              <a:rect l="0" t="0" r="0" b="0"/>
              <a:pathLst>
                <a:path w="193333" h="362425">
                  <a:moveTo>
                    <a:pt x="11151" y="0"/>
                  </a:moveTo>
                  <a:cubicBezTo>
                    <a:pt x="111762" y="0"/>
                    <a:pt x="193333" y="81125"/>
                    <a:pt x="193333" y="181208"/>
                  </a:cubicBezTo>
                  <a:cubicBezTo>
                    <a:pt x="193333" y="281290"/>
                    <a:pt x="111762" y="362425"/>
                    <a:pt x="11151" y="362425"/>
                  </a:cubicBezTo>
                  <a:lnTo>
                    <a:pt x="0" y="361522"/>
                  </a:lnTo>
                  <a:lnTo>
                    <a:pt x="0" y="256055"/>
                  </a:lnTo>
                  <a:lnTo>
                    <a:pt x="1" y="256055"/>
                  </a:lnTo>
                  <a:cubicBezTo>
                    <a:pt x="44268" y="256055"/>
                    <a:pt x="80161" y="219894"/>
                    <a:pt x="80161" y="175301"/>
                  </a:cubicBezTo>
                  <a:cubicBezTo>
                    <a:pt x="80161" y="130696"/>
                    <a:pt x="44268" y="94545"/>
                    <a:pt x="1" y="94545"/>
                  </a:cubicBezTo>
                  <a:lnTo>
                    <a:pt x="0" y="94545"/>
                  </a:lnTo>
                  <a:lnTo>
                    <a:pt x="0" y="1341"/>
                  </a:lnTo>
                  <a:lnTo>
                    <a:pt x="111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6"/>
            <p:cNvSpPr/>
            <p:nvPr/>
          </p:nvSpPr>
          <p:spPr>
            <a:xfrm>
              <a:off x="1872147" y="1021677"/>
              <a:ext cx="161584" cy="146920"/>
            </a:xfrm>
            <a:custGeom>
              <a:avLst/>
              <a:gdLst/>
              <a:ahLst/>
              <a:cxnLst/>
              <a:rect l="0" t="0" r="0" b="0"/>
              <a:pathLst>
                <a:path w="161584" h="146920">
                  <a:moveTo>
                    <a:pt x="161584" y="0"/>
                  </a:moveTo>
                  <a:lnTo>
                    <a:pt x="161584" y="105672"/>
                  </a:lnTo>
                  <a:lnTo>
                    <a:pt x="18694" y="139667"/>
                  </a:lnTo>
                  <a:cubicBezTo>
                    <a:pt x="18694" y="139667"/>
                    <a:pt x="13562" y="141061"/>
                    <a:pt x="5723" y="144107"/>
                  </a:cubicBezTo>
                  <a:lnTo>
                    <a:pt x="0" y="146920"/>
                  </a:lnTo>
                  <a:lnTo>
                    <a:pt x="0" y="37822"/>
                  </a:lnTo>
                  <a:lnTo>
                    <a:pt x="48454" y="24431"/>
                  </a:lnTo>
                  <a:cubicBezTo>
                    <a:pt x="83744" y="15715"/>
                    <a:pt x="121751" y="8044"/>
                    <a:pt x="1615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7"/>
            <p:cNvSpPr/>
            <p:nvPr/>
          </p:nvSpPr>
          <p:spPr>
            <a:xfrm>
              <a:off x="2137027" y="1209366"/>
              <a:ext cx="183796" cy="527430"/>
            </a:xfrm>
            <a:custGeom>
              <a:avLst/>
              <a:gdLst/>
              <a:ahLst/>
              <a:cxnLst/>
              <a:rect l="0" t="0" r="0" b="0"/>
              <a:pathLst>
                <a:path w="183796" h="527430">
                  <a:moveTo>
                    <a:pt x="183796" y="0"/>
                  </a:moveTo>
                  <a:lnTo>
                    <a:pt x="183796" y="98749"/>
                  </a:lnTo>
                  <a:lnTo>
                    <a:pt x="183685" y="98726"/>
                  </a:lnTo>
                  <a:cubicBezTo>
                    <a:pt x="139418" y="98726"/>
                    <a:pt x="104429" y="133027"/>
                    <a:pt x="104429" y="181785"/>
                  </a:cubicBezTo>
                  <a:cubicBezTo>
                    <a:pt x="104429" y="230542"/>
                    <a:pt x="138745" y="272357"/>
                    <a:pt x="183002" y="271363"/>
                  </a:cubicBezTo>
                  <a:lnTo>
                    <a:pt x="183796" y="271191"/>
                  </a:lnTo>
                  <a:lnTo>
                    <a:pt x="183796" y="375902"/>
                  </a:lnTo>
                  <a:lnTo>
                    <a:pt x="178798" y="375430"/>
                  </a:lnTo>
                  <a:cubicBezTo>
                    <a:pt x="152616" y="370424"/>
                    <a:pt x="128525" y="358214"/>
                    <a:pt x="108091" y="340612"/>
                  </a:cubicBezTo>
                  <a:lnTo>
                    <a:pt x="108091" y="527430"/>
                  </a:lnTo>
                  <a:lnTo>
                    <a:pt x="0" y="527430"/>
                  </a:lnTo>
                  <a:lnTo>
                    <a:pt x="0" y="521406"/>
                  </a:lnTo>
                  <a:lnTo>
                    <a:pt x="0" y="1402"/>
                  </a:lnTo>
                  <a:lnTo>
                    <a:pt x="108091" y="1402"/>
                  </a:lnTo>
                  <a:lnTo>
                    <a:pt x="108091" y="35291"/>
                  </a:lnTo>
                  <a:cubicBezTo>
                    <a:pt x="128525" y="17689"/>
                    <a:pt x="152616" y="5478"/>
                    <a:pt x="178798" y="473"/>
                  </a:cubicBezTo>
                  <a:lnTo>
                    <a:pt x="183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8"/>
            <p:cNvSpPr/>
            <p:nvPr/>
          </p:nvSpPr>
          <p:spPr>
            <a:xfrm>
              <a:off x="2320823" y="1207303"/>
              <a:ext cx="185606" cy="380030"/>
            </a:xfrm>
            <a:custGeom>
              <a:avLst/>
              <a:gdLst/>
              <a:ahLst/>
              <a:cxnLst/>
              <a:rect l="0" t="0" r="0" b="0"/>
              <a:pathLst>
                <a:path w="185606" h="380030">
                  <a:moveTo>
                    <a:pt x="21823" y="0"/>
                  </a:moveTo>
                  <a:cubicBezTo>
                    <a:pt x="112283" y="0"/>
                    <a:pt x="185606" y="85076"/>
                    <a:pt x="185606" y="190020"/>
                  </a:cubicBezTo>
                  <a:cubicBezTo>
                    <a:pt x="185606" y="294964"/>
                    <a:pt x="112283" y="380030"/>
                    <a:pt x="21823" y="380030"/>
                  </a:cubicBezTo>
                  <a:lnTo>
                    <a:pt x="0" y="377966"/>
                  </a:lnTo>
                  <a:lnTo>
                    <a:pt x="0" y="273254"/>
                  </a:lnTo>
                  <a:lnTo>
                    <a:pt x="33339" y="266003"/>
                  </a:lnTo>
                  <a:cubicBezTo>
                    <a:pt x="63088" y="252437"/>
                    <a:pt x="79367" y="221706"/>
                    <a:pt x="79367" y="185138"/>
                  </a:cubicBezTo>
                  <a:cubicBezTo>
                    <a:pt x="79367" y="148570"/>
                    <a:pt x="59567" y="119408"/>
                    <a:pt x="30987" y="107112"/>
                  </a:cubicBezTo>
                  <a:lnTo>
                    <a:pt x="0" y="100812"/>
                  </a:lnTo>
                  <a:lnTo>
                    <a:pt x="0" y="2064"/>
                  </a:lnTo>
                  <a:lnTo>
                    <a:pt x="21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9"/>
            <p:cNvSpPr/>
            <p:nvPr/>
          </p:nvSpPr>
          <p:spPr>
            <a:xfrm>
              <a:off x="2562089" y="1199815"/>
              <a:ext cx="191386" cy="388210"/>
            </a:xfrm>
            <a:custGeom>
              <a:avLst/>
              <a:gdLst/>
              <a:ahLst/>
              <a:cxnLst/>
              <a:rect l="0" t="0" r="0" b="0"/>
              <a:pathLst>
                <a:path w="191386" h="388210">
                  <a:moveTo>
                    <a:pt x="190777" y="0"/>
                  </a:moveTo>
                  <a:lnTo>
                    <a:pt x="191386" y="64"/>
                  </a:lnTo>
                  <a:lnTo>
                    <a:pt x="191386" y="105514"/>
                  </a:lnTo>
                  <a:cubicBezTo>
                    <a:pt x="132518" y="107891"/>
                    <a:pt x="106512" y="148185"/>
                    <a:pt x="106512" y="195410"/>
                  </a:cubicBezTo>
                  <a:cubicBezTo>
                    <a:pt x="106512" y="242625"/>
                    <a:pt x="144511" y="280910"/>
                    <a:pt x="191386" y="280910"/>
                  </a:cubicBezTo>
                  <a:lnTo>
                    <a:pt x="191386" y="388210"/>
                  </a:lnTo>
                  <a:cubicBezTo>
                    <a:pt x="85684" y="388210"/>
                    <a:pt x="0" y="301887"/>
                    <a:pt x="0" y="195410"/>
                  </a:cubicBezTo>
                  <a:cubicBezTo>
                    <a:pt x="0" y="88924"/>
                    <a:pt x="85073" y="0"/>
                    <a:pt x="1907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20"/>
            <p:cNvSpPr/>
            <p:nvPr/>
          </p:nvSpPr>
          <p:spPr>
            <a:xfrm>
              <a:off x="2753476" y="1199878"/>
              <a:ext cx="191387" cy="388146"/>
            </a:xfrm>
            <a:custGeom>
              <a:avLst/>
              <a:gdLst/>
              <a:ahLst/>
              <a:cxnLst/>
              <a:rect l="0" t="0" r="0" b="0"/>
              <a:pathLst>
                <a:path w="191387" h="388146">
                  <a:moveTo>
                    <a:pt x="0" y="0"/>
                  </a:moveTo>
                  <a:lnTo>
                    <a:pt x="37985" y="3965"/>
                  </a:lnTo>
                  <a:cubicBezTo>
                    <a:pt x="125310" y="22442"/>
                    <a:pt x="191387" y="102171"/>
                    <a:pt x="191387" y="195346"/>
                  </a:cubicBezTo>
                  <a:cubicBezTo>
                    <a:pt x="191387" y="301823"/>
                    <a:pt x="105692" y="388146"/>
                    <a:pt x="0" y="388146"/>
                  </a:cubicBezTo>
                  <a:lnTo>
                    <a:pt x="0" y="280846"/>
                  </a:lnTo>
                  <a:cubicBezTo>
                    <a:pt x="46876" y="280846"/>
                    <a:pt x="84874" y="242561"/>
                    <a:pt x="84874" y="195346"/>
                  </a:cubicBezTo>
                  <a:cubicBezTo>
                    <a:pt x="84874" y="148121"/>
                    <a:pt x="46834" y="103549"/>
                    <a:pt x="0" y="10545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21"/>
            <p:cNvSpPr/>
            <p:nvPr/>
          </p:nvSpPr>
          <p:spPr>
            <a:xfrm>
              <a:off x="1293249" y="1643803"/>
              <a:ext cx="704803" cy="201676"/>
            </a:xfrm>
            <a:custGeom>
              <a:avLst/>
              <a:gdLst/>
              <a:ahLst/>
              <a:cxnLst/>
              <a:rect l="0" t="0" r="0" b="0"/>
              <a:pathLst>
                <a:path w="704803" h="201676">
                  <a:moveTo>
                    <a:pt x="703614" y="0"/>
                  </a:moveTo>
                  <a:lnTo>
                    <a:pt x="704803" y="93235"/>
                  </a:lnTo>
                  <a:cubicBezTo>
                    <a:pt x="704803" y="93235"/>
                    <a:pt x="577297" y="163493"/>
                    <a:pt x="416594" y="181058"/>
                  </a:cubicBezTo>
                  <a:lnTo>
                    <a:pt x="346033" y="184997"/>
                  </a:lnTo>
                  <a:lnTo>
                    <a:pt x="345896" y="184997"/>
                  </a:lnTo>
                  <a:lnTo>
                    <a:pt x="275886" y="180978"/>
                  </a:lnTo>
                  <a:cubicBezTo>
                    <a:pt x="117648" y="163058"/>
                    <a:pt x="0" y="91375"/>
                    <a:pt x="0" y="91375"/>
                  </a:cubicBezTo>
                  <a:lnTo>
                    <a:pt x="0" y="7958"/>
                  </a:lnTo>
                  <a:cubicBezTo>
                    <a:pt x="368045" y="201676"/>
                    <a:pt x="703614" y="0"/>
                    <a:pt x="7036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22"/>
            <p:cNvSpPr/>
            <p:nvPr/>
          </p:nvSpPr>
          <p:spPr>
            <a:xfrm>
              <a:off x="2248710" y="867640"/>
              <a:ext cx="233676" cy="247421"/>
            </a:xfrm>
            <a:custGeom>
              <a:avLst/>
              <a:gdLst/>
              <a:ahLst/>
              <a:cxnLst/>
              <a:rect l="0" t="0" r="0" b="0"/>
              <a:pathLst>
                <a:path w="233676" h="247421">
                  <a:moveTo>
                    <a:pt x="0" y="0"/>
                  </a:moveTo>
                  <a:lnTo>
                    <a:pt x="63161" y="0"/>
                  </a:lnTo>
                  <a:lnTo>
                    <a:pt x="63161" y="139572"/>
                  </a:lnTo>
                  <a:lnTo>
                    <a:pt x="132634" y="139572"/>
                  </a:lnTo>
                  <a:lnTo>
                    <a:pt x="132634" y="0"/>
                  </a:lnTo>
                  <a:lnTo>
                    <a:pt x="195783" y="0"/>
                  </a:lnTo>
                  <a:lnTo>
                    <a:pt x="195783" y="139572"/>
                  </a:lnTo>
                  <a:lnTo>
                    <a:pt x="233676" y="139572"/>
                  </a:lnTo>
                  <a:lnTo>
                    <a:pt x="233676" y="247421"/>
                  </a:lnTo>
                  <a:lnTo>
                    <a:pt x="170525" y="247421"/>
                  </a:lnTo>
                  <a:lnTo>
                    <a:pt x="170525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23"/>
            <p:cNvSpPr/>
            <p:nvPr/>
          </p:nvSpPr>
          <p:spPr>
            <a:xfrm>
              <a:off x="2735007" y="867642"/>
              <a:ext cx="195773" cy="196667"/>
            </a:xfrm>
            <a:custGeom>
              <a:avLst/>
              <a:gdLst/>
              <a:ahLst/>
              <a:cxnLst/>
              <a:rect l="0" t="0" r="0" b="0"/>
              <a:pathLst>
                <a:path w="195773" h="196667">
                  <a:moveTo>
                    <a:pt x="0" y="0"/>
                  </a:moveTo>
                  <a:lnTo>
                    <a:pt x="63149" y="0"/>
                  </a:lnTo>
                  <a:lnTo>
                    <a:pt x="63149" y="69786"/>
                  </a:lnTo>
                  <a:lnTo>
                    <a:pt x="132622" y="69786"/>
                  </a:lnTo>
                  <a:lnTo>
                    <a:pt x="132622" y="0"/>
                  </a:lnTo>
                  <a:lnTo>
                    <a:pt x="195773" y="0"/>
                  </a:lnTo>
                  <a:lnTo>
                    <a:pt x="195773" y="196667"/>
                  </a:lnTo>
                  <a:lnTo>
                    <a:pt x="132622" y="196667"/>
                  </a:lnTo>
                  <a:lnTo>
                    <a:pt x="132622" y="126882"/>
                  </a:lnTo>
                  <a:lnTo>
                    <a:pt x="63149" y="126882"/>
                  </a:lnTo>
                  <a:lnTo>
                    <a:pt x="63149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4"/>
            <p:cNvSpPr/>
            <p:nvPr/>
          </p:nvSpPr>
          <p:spPr>
            <a:xfrm>
              <a:off x="2962359" y="867642"/>
              <a:ext cx="176827" cy="196667"/>
            </a:xfrm>
            <a:custGeom>
              <a:avLst/>
              <a:gdLst/>
              <a:ahLst/>
              <a:cxnLst/>
              <a:rect l="0" t="0" r="0" b="0"/>
              <a:pathLst>
                <a:path w="176827" h="196667">
                  <a:moveTo>
                    <a:pt x="0" y="0"/>
                  </a:moveTo>
                  <a:lnTo>
                    <a:pt x="176827" y="0"/>
                  </a:lnTo>
                  <a:lnTo>
                    <a:pt x="176827" y="57095"/>
                  </a:lnTo>
                  <a:lnTo>
                    <a:pt x="120000" y="57095"/>
                  </a:lnTo>
                  <a:lnTo>
                    <a:pt x="120000" y="196667"/>
                  </a:lnTo>
                  <a:lnTo>
                    <a:pt x="56839" y="196667"/>
                  </a:lnTo>
                  <a:lnTo>
                    <a:pt x="56839" y="57095"/>
                  </a:lnTo>
                  <a:lnTo>
                    <a:pt x="0" y="570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5"/>
            <p:cNvSpPr/>
            <p:nvPr/>
          </p:nvSpPr>
          <p:spPr>
            <a:xfrm>
              <a:off x="3170765" y="863671"/>
              <a:ext cx="107370" cy="302143"/>
            </a:xfrm>
            <a:custGeom>
              <a:avLst/>
              <a:gdLst/>
              <a:ahLst/>
              <a:cxnLst/>
              <a:rect l="0" t="0" r="0" b="0"/>
              <a:pathLst>
                <a:path w="107370" h="302143">
                  <a:moveTo>
                    <a:pt x="107370" y="0"/>
                  </a:moveTo>
                  <a:lnTo>
                    <a:pt x="107370" y="54722"/>
                  </a:lnTo>
                  <a:lnTo>
                    <a:pt x="107364" y="54721"/>
                  </a:lnTo>
                  <a:cubicBezTo>
                    <a:pt x="95256" y="54721"/>
                    <a:pt x="84873" y="59350"/>
                    <a:pt x="76184" y="68607"/>
                  </a:cubicBezTo>
                  <a:cubicBezTo>
                    <a:pt x="67494" y="77853"/>
                    <a:pt x="63161" y="89086"/>
                    <a:pt x="63161" y="102305"/>
                  </a:cubicBezTo>
                  <a:cubicBezTo>
                    <a:pt x="63161" y="115524"/>
                    <a:pt x="67494" y="126758"/>
                    <a:pt x="76184" y="136004"/>
                  </a:cubicBezTo>
                  <a:cubicBezTo>
                    <a:pt x="84873" y="145262"/>
                    <a:pt x="95256" y="149879"/>
                    <a:pt x="107364" y="149879"/>
                  </a:cubicBezTo>
                  <a:lnTo>
                    <a:pt x="107370" y="149878"/>
                  </a:lnTo>
                  <a:lnTo>
                    <a:pt x="107370" y="204610"/>
                  </a:lnTo>
                  <a:lnTo>
                    <a:pt x="89402" y="201232"/>
                  </a:lnTo>
                  <a:cubicBezTo>
                    <a:pt x="79929" y="197397"/>
                    <a:pt x="71182" y="191646"/>
                    <a:pt x="63161" y="183980"/>
                  </a:cubicBezTo>
                  <a:lnTo>
                    <a:pt x="63161" y="302143"/>
                  </a:lnTo>
                  <a:lnTo>
                    <a:pt x="0" y="302143"/>
                  </a:lnTo>
                  <a:lnTo>
                    <a:pt x="0" y="3976"/>
                  </a:lnTo>
                  <a:lnTo>
                    <a:pt x="63161" y="3976"/>
                  </a:lnTo>
                  <a:lnTo>
                    <a:pt x="63161" y="20620"/>
                  </a:lnTo>
                  <a:cubicBezTo>
                    <a:pt x="71182" y="12959"/>
                    <a:pt x="79929" y="7210"/>
                    <a:pt x="89402" y="3377"/>
                  </a:cubicBezTo>
                  <a:lnTo>
                    <a:pt x="1073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6"/>
            <p:cNvSpPr/>
            <p:nvPr/>
          </p:nvSpPr>
          <p:spPr>
            <a:xfrm>
              <a:off x="3278135" y="861297"/>
              <a:ext cx="107359" cy="209358"/>
            </a:xfrm>
            <a:custGeom>
              <a:avLst/>
              <a:gdLst/>
              <a:ahLst/>
              <a:cxnLst/>
              <a:rect l="0" t="0" r="0" b="0"/>
              <a:pathLst>
                <a:path w="107359" h="209358">
                  <a:moveTo>
                    <a:pt x="12628" y="0"/>
                  </a:moveTo>
                  <a:cubicBezTo>
                    <a:pt x="38939" y="0"/>
                    <a:pt x="61304" y="10175"/>
                    <a:pt x="79723" y="30528"/>
                  </a:cubicBezTo>
                  <a:cubicBezTo>
                    <a:pt x="98144" y="50891"/>
                    <a:pt x="107359" y="75598"/>
                    <a:pt x="107359" y="104678"/>
                  </a:cubicBezTo>
                  <a:cubicBezTo>
                    <a:pt x="107359" y="133760"/>
                    <a:pt x="98144" y="158467"/>
                    <a:pt x="79723" y="178819"/>
                  </a:cubicBezTo>
                  <a:cubicBezTo>
                    <a:pt x="61304" y="199182"/>
                    <a:pt x="38939" y="209358"/>
                    <a:pt x="12628" y="209358"/>
                  </a:cubicBezTo>
                  <a:lnTo>
                    <a:pt x="0" y="206984"/>
                  </a:lnTo>
                  <a:lnTo>
                    <a:pt x="0" y="152252"/>
                  </a:lnTo>
                  <a:lnTo>
                    <a:pt x="16867" y="148787"/>
                  </a:lnTo>
                  <a:cubicBezTo>
                    <a:pt x="22065" y="146475"/>
                    <a:pt x="26836" y="143007"/>
                    <a:pt x="31175" y="138378"/>
                  </a:cubicBezTo>
                  <a:cubicBezTo>
                    <a:pt x="39865" y="129131"/>
                    <a:pt x="44209" y="117898"/>
                    <a:pt x="44209" y="104678"/>
                  </a:cubicBezTo>
                  <a:cubicBezTo>
                    <a:pt x="44209" y="91459"/>
                    <a:pt x="39865" y="80226"/>
                    <a:pt x="31175" y="70981"/>
                  </a:cubicBezTo>
                  <a:cubicBezTo>
                    <a:pt x="26836" y="66352"/>
                    <a:pt x="22065" y="62880"/>
                    <a:pt x="16867" y="60566"/>
                  </a:cubicBezTo>
                  <a:lnTo>
                    <a:pt x="0" y="57095"/>
                  </a:lnTo>
                  <a:lnTo>
                    <a:pt x="0" y="2374"/>
                  </a:lnTo>
                  <a:lnTo>
                    <a:pt x="126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27"/>
            <p:cNvSpPr/>
            <p:nvPr/>
          </p:nvSpPr>
          <p:spPr>
            <a:xfrm>
              <a:off x="2136780" y="983920"/>
              <a:ext cx="85568" cy="86208"/>
            </a:xfrm>
            <a:custGeom>
              <a:avLst/>
              <a:gdLst/>
              <a:ahLst/>
              <a:cxnLst/>
              <a:rect l="0" t="0" r="0" b="0"/>
              <a:pathLst>
                <a:path w="85568" h="86208">
                  <a:moveTo>
                    <a:pt x="42784" y="0"/>
                  </a:moveTo>
                  <a:cubicBezTo>
                    <a:pt x="66349" y="0"/>
                    <a:pt x="85568" y="19370"/>
                    <a:pt x="85568" y="43104"/>
                  </a:cubicBezTo>
                  <a:cubicBezTo>
                    <a:pt x="85568" y="66848"/>
                    <a:pt x="66349" y="86208"/>
                    <a:pt x="42784" y="86208"/>
                  </a:cubicBezTo>
                  <a:cubicBezTo>
                    <a:pt x="19220" y="86208"/>
                    <a:pt x="0" y="66848"/>
                    <a:pt x="0" y="43104"/>
                  </a:cubicBezTo>
                  <a:cubicBezTo>
                    <a:pt x="0" y="19370"/>
                    <a:pt x="19220" y="0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28"/>
            <p:cNvSpPr/>
            <p:nvPr/>
          </p:nvSpPr>
          <p:spPr>
            <a:xfrm>
              <a:off x="2506313" y="861509"/>
              <a:ext cx="101469" cy="210191"/>
            </a:xfrm>
            <a:custGeom>
              <a:avLst/>
              <a:gdLst/>
              <a:ahLst/>
              <a:cxnLst/>
              <a:rect l="0" t="0" r="0" b="0"/>
              <a:pathLst>
                <a:path w="101469" h="210191">
                  <a:moveTo>
                    <a:pt x="101469" y="0"/>
                  </a:moveTo>
                  <a:lnTo>
                    <a:pt x="101469" y="50438"/>
                  </a:lnTo>
                  <a:lnTo>
                    <a:pt x="88189" y="53022"/>
                  </a:lnTo>
                  <a:cubicBezTo>
                    <a:pt x="84093" y="54746"/>
                    <a:pt x="80329" y="57332"/>
                    <a:pt x="76900" y="60782"/>
                  </a:cubicBezTo>
                  <a:cubicBezTo>
                    <a:pt x="70020" y="67694"/>
                    <a:pt x="66590" y="74859"/>
                    <a:pt x="66590" y="82287"/>
                  </a:cubicBezTo>
                  <a:lnTo>
                    <a:pt x="101469" y="82287"/>
                  </a:lnTo>
                  <a:lnTo>
                    <a:pt x="101469" y="120509"/>
                  </a:lnTo>
                  <a:lnTo>
                    <a:pt x="66590" y="120509"/>
                  </a:lnTo>
                  <a:cubicBezTo>
                    <a:pt x="69420" y="141438"/>
                    <a:pt x="82933" y="152538"/>
                    <a:pt x="100021" y="155045"/>
                  </a:cubicBezTo>
                  <a:lnTo>
                    <a:pt x="101469" y="154912"/>
                  </a:lnTo>
                  <a:lnTo>
                    <a:pt x="101469" y="210024"/>
                  </a:lnTo>
                  <a:lnTo>
                    <a:pt x="94282" y="210191"/>
                  </a:lnTo>
                  <a:cubicBezTo>
                    <a:pt x="70438" y="208408"/>
                    <a:pt x="47023" y="199315"/>
                    <a:pt x="28541" y="180235"/>
                  </a:cubicBezTo>
                  <a:cubicBezTo>
                    <a:pt x="9510" y="160590"/>
                    <a:pt x="0" y="135377"/>
                    <a:pt x="0" y="104585"/>
                  </a:cubicBezTo>
                  <a:cubicBezTo>
                    <a:pt x="0" y="74055"/>
                    <a:pt x="9048" y="48905"/>
                    <a:pt x="27151" y="29134"/>
                  </a:cubicBezTo>
                  <a:cubicBezTo>
                    <a:pt x="36204" y="19248"/>
                    <a:pt x="47186" y="11833"/>
                    <a:pt x="60101" y="6889"/>
                  </a:cubicBezTo>
                  <a:lnTo>
                    <a:pt x="1014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29"/>
            <p:cNvSpPr/>
            <p:nvPr/>
          </p:nvSpPr>
          <p:spPr>
            <a:xfrm>
              <a:off x="2607782" y="999528"/>
              <a:ext cx="94756" cy="72005"/>
            </a:xfrm>
            <a:custGeom>
              <a:avLst/>
              <a:gdLst/>
              <a:ahLst/>
              <a:cxnLst/>
              <a:rect l="0" t="0" r="0" b="0"/>
              <a:pathLst>
                <a:path w="94756" h="72005">
                  <a:moveTo>
                    <a:pt x="53436" y="0"/>
                  </a:moveTo>
                  <a:lnTo>
                    <a:pt x="94756" y="32569"/>
                  </a:lnTo>
                  <a:cubicBezTo>
                    <a:pt x="77741" y="52763"/>
                    <a:pt x="48141" y="67895"/>
                    <a:pt x="16634" y="71618"/>
                  </a:cubicBezTo>
                  <a:lnTo>
                    <a:pt x="0" y="72005"/>
                  </a:lnTo>
                  <a:lnTo>
                    <a:pt x="0" y="16893"/>
                  </a:lnTo>
                  <a:lnTo>
                    <a:pt x="25978" y="14496"/>
                  </a:lnTo>
                  <a:cubicBezTo>
                    <a:pt x="35421" y="11607"/>
                    <a:pt x="44870" y="6723"/>
                    <a:pt x="534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0"/>
            <p:cNvSpPr/>
            <p:nvPr/>
          </p:nvSpPr>
          <p:spPr>
            <a:xfrm>
              <a:off x="2607782" y="860981"/>
              <a:ext cx="101468" cy="121038"/>
            </a:xfrm>
            <a:custGeom>
              <a:avLst/>
              <a:gdLst/>
              <a:ahLst/>
              <a:cxnLst/>
              <a:rect l="0" t="0" r="0" b="0"/>
              <a:pathLst>
                <a:path w="101468" h="121038">
                  <a:moveTo>
                    <a:pt x="3172" y="0"/>
                  </a:moveTo>
                  <a:cubicBezTo>
                    <a:pt x="34353" y="0"/>
                    <a:pt x="58527" y="9225"/>
                    <a:pt x="75705" y="27676"/>
                  </a:cubicBezTo>
                  <a:cubicBezTo>
                    <a:pt x="92884" y="46115"/>
                    <a:pt x="101468" y="71932"/>
                    <a:pt x="101468" y="105113"/>
                  </a:cubicBezTo>
                  <a:cubicBezTo>
                    <a:pt x="101468" y="108833"/>
                    <a:pt x="101206" y="114136"/>
                    <a:pt x="100670" y="121038"/>
                  </a:cubicBezTo>
                  <a:lnTo>
                    <a:pt x="0" y="121038"/>
                  </a:lnTo>
                  <a:lnTo>
                    <a:pt x="0" y="82815"/>
                  </a:lnTo>
                  <a:lnTo>
                    <a:pt x="34878" y="82815"/>
                  </a:lnTo>
                  <a:cubicBezTo>
                    <a:pt x="34878" y="75112"/>
                    <a:pt x="31775" y="67884"/>
                    <a:pt x="25568" y="61121"/>
                  </a:cubicBezTo>
                  <a:cubicBezTo>
                    <a:pt x="19352" y="54347"/>
                    <a:pt x="10830" y="50965"/>
                    <a:pt x="6" y="50965"/>
                  </a:cubicBezTo>
                  <a:lnTo>
                    <a:pt x="0" y="50966"/>
                  </a:lnTo>
                  <a:lnTo>
                    <a:pt x="0" y="528"/>
                  </a:lnTo>
                  <a:lnTo>
                    <a:pt x="31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31"/>
            <p:cNvSpPr/>
            <p:nvPr/>
          </p:nvSpPr>
          <p:spPr>
            <a:xfrm>
              <a:off x="245371" y="3129273"/>
              <a:ext cx="9917804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449580">
                <a:lnSpc>
                  <a:spcPct val="107000"/>
                </a:lnSpc>
                <a:spcAft>
                  <a:spcPts val="800"/>
                </a:spcAft>
              </a:pPr>
              <a:r>
                <a:rPr lang="ru-RU" sz="6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ОО СПН «Дари Добро»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2"/>
            <p:cNvSpPr/>
            <p:nvPr/>
          </p:nvSpPr>
          <p:spPr>
            <a:xfrm>
              <a:off x="4938021" y="3150662"/>
              <a:ext cx="6504387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29" name="Rectangle 33"/>
            <p:cNvSpPr/>
            <p:nvPr/>
          </p:nvSpPr>
          <p:spPr>
            <a:xfrm>
              <a:off x="766072" y="5334000"/>
              <a:ext cx="6761927" cy="5619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FFFFFF"/>
                  </a:solidFill>
                  <a:effectLst/>
                  <a:latin typeface="Bahnschrift SemiBold" panose="020B0502040204020203" pitchFamily="34" charset="0"/>
                  <a:ea typeface="Arial" panose="020B0604020202020204" pitchFamily="34" charset="0"/>
                </a:rPr>
                <a:t>Общественная организация по социальной поддержке населения </a:t>
              </a:r>
              <a:r>
                <a:rPr lang="ru-RU" sz="1800" dirty="0" err="1">
                  <a:solidFill>
                    <a:srgbClr val="FFFFFF"/>
                  </a:solidFill>
                  <a:effectLst/>
                  <a:latin typeface="Bahnschrift SemiBold" panose="020B0502040204020203" pitchFamily="34" charset="0"/>
                  <a:ea typeface="Arial" panose="020B0604020202020204" pitchFamily="34" charset="0"/>
                </a:rPr>
                <a:t>Алданского</a:t>
              </a:r>
              <a:r>
                <a:rPr lang="ru-RU" sz="1800" dirty="0">
                  <a:solidFill>
                    <a:srgbClr val="FFFFFF"/>
                  </a:solidFill>
                  <a:effectLst/>
                  <a:latin typeface="Bahnschrift SemiBold" panose="020B0502040204020203" pitchFamily="34" charset="0"/>
                  <a:ea typeface="Arial" panose="020B0604020202020204" pitchFamily="34" charset="0"/>
                </a:rPr>
                <a:t> района РС(Я) «Дари добро»</a:t>
              </a:r>
              <a:endParaRPr lang="ru-RU" sz="11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232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8" name="Group 13872"/>
          <p:cNvGrpSpPr/>
          <p:nvPr/>
        </p:nvGrpSpPr>
        <p:grpSpPr>
          <a:xfrm>
            <a:off x="0" y="0"/>
            <a:ext cx="12191999" cy="6858000"/>
            <a:chOff x="0" y="0"/>
            <a:chExt cx="12192000" cy="6858000"/>
          </a:xfrm>
        </p:grpSpPr>
        <p:pic>
          <p:nvPicPr>
            <p:cNvPr id="39" name="Picture 164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66488" y="0"/>
              <a:ext cx="7522464" cy="6858000"/>
            </a:xfrm>
            <a:prstGeom prst="rect">
              <a:avLst/>
            </a:prstGeom>
          </p:spPr>
        </p:pic>
        <p:sp>
          <p:nvSpPr>
            <p:cNvPr id="40" name="Shape 1761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0" t="0" r="0" b="0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875"/>
            <p:cNvSpPr/>
            <p:nvPr/>
          </p:nvSpPr>
          <p:spPr>
            <a:xfrm>
              <a:off x="766077" y="1210767"/>
              <a:ext cx="211274" cy="453727"/>
            </a:xfrm>
            <a:custGeom>
              <a:avLst/>
              <a:gdLst/>
              <a:ahLst/>
              <a:cxnLst/>
              <a:rect l="0" t="0" r="0" b="0"/>
              <a:pathLst>
                <a:path w="211274" h="453727">
                  <a:moveTo>
                    <a:pt x="64171" y="0"/>
                  </a:moveTo>
                  <a:lnTo>
                    <a:pt x="211274" y="0"/>
                  </a:lnTo>
                  <a:lnTo>
                    <a:pt x="211274" y="89906"/>
                  </a:lnTo>
                  <a:lnTo>
                    <a:pt x="164687" y="89906"/>
                  </a:lnTo>
                  <a:lnTo>
                    <a:pt x="164687" y="191870"/>
                  </a:lnTo>
                  <a:cubicBezTo>
                    <a:pt x="164687" y="244706"/>
                    <a:pt x="148360" y="273903"/>
                    <a:pt x="148360" y="273903"/>
                  </a:cubicBezTo>
                  <a:lnTo>
                    <a:pt x="211274" y="273903"/>
                  </a:lnTo>
                  <a:lnTo>
                    <a:pt x="211274" y="363809"/>
                  </a:lnTo>
                  <a:lnTo>
                    <a:pt x="95225" y="363809"/>
                  </a:lnTo>
                  <a:lnTo>
                    <a:pt x="95225" y="453727"/>
                  </a:lnTo>
                  <a:lnTo>
                    <a:pt x="0" y="453727"/>
                  </a:lnTo>
                  <a:lnTo>
                    <a:pt x="0" y="273903"/>
                  </a:lnTo>
                  <a:lnTo>
                    <a:pt x="18157" y="273903"/>
                  </a:lnTo>
                  <a:cubicBezTo>
                    <a:pt x="66001" y="255822"/>
                    <a:pt x="64171" y="191870"/>
                    <a:pt x="64171" y="191870"/>
                  </a:cubicBezTo>
                  <a:lnTo>
                    <a:pt x="641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876"/>
            <p:cNvSpPr/>
            <p:nvPr/>
          </p:nvSpPr>
          <p:spPr>
            <a:xfrm>
              <a:off x="977351" y="1210767"/>
              <a:ext cx="229231" cy="453727"/>
            </a:xfrm>
            <a:custGeom>
              <a:avLst/>
              <a:gdLst/>
              <a:ahLst/>
              <a:cxnLst/>
              <a:rect l="0" t="0" r="0" b="0"/>
              <a:pathLst>
                <a:path w="229231" h="453727">
                  <a:moveTo>
                    <a:pt x="0" y="0"/>
                  </a:moveTo>
                  <a:lnTo>
                    <a:pt x="163430" y="0"/>
                  </a:lnTo>
                  <a:lnTo>
                    <a:pt x="163430" y="273903"/>
                  </a:lnTo>
                  <a:lnTo>
                    <a:pt x="225307" y="273903"/>
                  </a:lnTo>
                  <a:lnTo>
                    <a:pt x="226065" y="363598"/>
                  </a:lnTo>
                  <a:lnTo>
                    <a:pt x="229231" y="453008"/>
                  </a:lnTo>
                  <a:lnTo>
                    <a:pt x="130082" y="453727"/>
                  </a:lnTo>
                  <a:lnTo>
                    <a:pt x="130082" y="363809"/>
                  </a:lnTo>
                  <a:lnTo>
                    <a:pt x="0" y="363809"/>
                  </a:lnTo>
                  <a:lnTo>
                    <a:pt x="0" y="273903"/>
                  </a:lnTo>
                  <a:lnTo>
                    <a:pt x="62914" y="273903"/>
                  </a:lnTo>
                  <a:lnTo>
                    <a:pt x="62914" y="89906"/>
                  </a:lnTo>
                  <a:lnTo>
                    <a:pt x="0" y="8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877"/>
            <p:cNvSpPr/>
            <p:nvPr/>
          </p:nvSpPr>
          <p:spPr>
            <a:xfrm>
              <a:off x="1240145" y="1202429"/>
              <a:ext cx="191386" cy="385588"/>
            </a:xfrm>
            <a:custGeom>
              <a:avLst/>
              <a:gdLst/>
              <a:ahLst/>
              <a:cxnLst/>
              <a:rect l="0" t="0" r="0" b="0"/>
              <a:pathLst>
                <a:path w="191386" h="385588">
                  <a:moveTo>
                    <a:pt x="191386" y="0"/>
                  </a:moveTo>
                  <a:lnTo>
                    <a:pt x="191386" y="0"/>
                  </a:lnTo>
                  <a:lnTo>
                    <a:pt x="191386" y="107290"/>
                  </a:lnTo>
                  <a:lnTo>
                    <a:pt x="191386" y="107290"/>
                  </a:lnTo>
                  <a:cubicBezTo>
                    <a:pt x="144510" y="107290"/>
                    <a:pt x="106513" y="145575"/>
                    <a:pt x="106513" y="192790"/>
                  </a:cubicBezTo>
                  <a:cubicBezTo>
                    <a:pt x="106513" y="240014"/>
                    <a:pt x="144510" y="278300"/>
                    <a:pt x="191386" y="278300"/>
                  </a:cubicBezTo>
                  <a:lnTo>
                    <a:pt x="191386" y="278300"/>
                  </a:lnTo>
                  <a:lnTo>
                    <a:pt x="191386" y="385588"/>
                  </a:lnTo>
                  <a:lnTo>
                    <a:pt x="191386" y="385588"/>
                  </a:lnTo>
                  <a:cubicBezTo>
                    <a:pt x="85683" y="385588"/>
                    <a:pt x="0" y="299275"/>
                    <a:pt x="0" y="192790"/>
                  </a:cubicBezTo>
                  <a:cubicBezTo>
                    <a:pt x="0" y="86313"/>
                    <a:pt x="85683" y="0"/>
                    <a:pt x="1913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878"/>
            <p:cNvSpPr/>
            <p:nvPr/>
          </p:nvSpPr>
          <p:spPr>
            <a:xfrm>
              <a:off x="1431531" y="1202429"/>
              <a:ext cx="192013" cy="385588"/>
            </a:xfrm>
            <a:custGeom>
              <a:avLst/>
              <a:gdLst/>
              <a:ahLst/>
              <a:cxnLst/>
              <a:rect l="0" t="0" r="0" b="0"/>
              <a:pathLst>
                <a:path w="192013" h="385588">
                  <a:moveTo>
                    <a:pt x="0" y="0"/>
                  </a:moveTo>
                  <a:lnTo>
                    <a:pt x="38536" y="3454"/>
                  </a:lnTo>
                  <a:cubicBezTo>
                    <a:pt x="125602" y="19424"/>
                    <a:pt x="190687" y="89748"/>
                    <a:pt x="191386" y="192790"/>
                  </a:cubicBezTo>
                  <a:cubicBezTo>
                    <a:pt x="192013" y="285956"/>
                    <a:pt x="125934" y="363693"/>
                    <a:pt x="38598" y="381671"/>
                  </a:cubicBezTo>
                  <a:lnTo>
                    <a:pt x="0" y="385588"/>
                  </a:lnTo>
                  <a:lnTo>
                    <a:pt x="0" y="278300"/>
                  </a:lnTo>
                  <a:lnTo>
                    <a:pt x="33037" y="271580"/>
                  </a:lnTo>
                  <a:cubicBezTo>
                    <a:pt x="63500" y="258598"/>
                    <a:pt x="84874" y="228208"/>
                    <a:pt x="84874" y="192790"/>
                  </a:cubicBezTo>
                  <a:cubicBezTo>
                    <a:pt x="84874" y="157378"/>
                    <a:pt x="63500" y="126990"/>
                    <a:pt x="33037" y="114009"/>
                  </a:cubicBezTo>
                  <a:lnTo>
                    <a:pt x="0" y="1072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879"/>
            <p:cNvSpPr/>
            <p:nvPr/>
          </p:nvSpPr>
          <p:spPr>
            <a:xfrm>
              <a:off x="1667190" y="1059499"/>
              <a:ext cx="204957" cy="526697"/>
            </a:xfrm>
            <a:custGeom>
              <a:avLst/>
              <a:gdLst/>
              <a:ahLst/>
              <a:cxnLst/>
              <a:rect l="0" t="0" r="0" b="0"/>
              <a:pathLst>
                <a:path w="204957" h="526697">
                  <a:moveTo>
                    <a:pt x="204957" y="0"/>
                  </a:moveTo>
                  <a:lnTo>
                    <a:pt x="204957" y="109098"/>
                  </a:lnTo>
                  <a:lnTo>
                    <a:pt x="181467" y="120643"/>
                  </a:lnTo>
                  <a:cubicBezTo>
                    <a:pt x="159809" y="133867"/>
                    <a:pt x="137020" y="154740"/>
                    <a:pt x="132497" y="185337"/>
                  </a:cubicBezTo>
                  <a:lnTo>
                    <a:pt x="132497" y="185348"/>
                  </a:lnTo>
                  <a:cubicBezTo>
                    <a:pt x="145021" y="178907"/>
                    <a:pt x="158389" y="173864"/>
                    <a:pt x="172393" y="170431"/>
                  </a:cubicBezTo>
                  <a:lnTo>
                    <a:pt x="204957" y="166516"/>
                  </a:lnTo>
                  <a:lnTo>
                    <a:pt x="204957" y="259720"/>
                  </a:lnTo>
                  <a:lnTo>
                    <a:pt x="173753" y="266065"/>
                  </a:lnTo>
                  <a:cubicBezTo>
                    <a:pt x="144980" y="278324"/>
                    <a:pt x="124797" y="307022"/>
                    <a:pt x="124797" y="340475"/>
                  </a:cubicBezTo>
                  <a:cubicBezTo>
                    <a:pt x="124797" y="373921"/>
                    <a:pt x="144980" y="402622"/>
                    <a:pt x="173753" y="414883"/>
                  </a:cubicBezTo>
                  <a:lnTo>
                    <a:pt x="204957" y="421230"/>
                  </a:lnTo>
                  <a:lnTo>
                    <a:pt x="204957" y="526697"/>
                  </a:lnTo>
                  <a:lnTo>
                    <a:pt x="161855" y="523208"/>
                  </a:lnTo>
                  <a:cubicBezTo>
                    <a:pt x="46867" y="502971"/>
                    <a:pt x="10730" y="414651"/>
                    <a:pt x="3661" y="296695"/>
                  </a:cubicBezTo>
                  <a:cubicBezTo>
                    <a:pt x="0" y="235531"/>
                    <a:pt x="18042" y="169846"/>
                    <a:pt x="33190" y="131561"/>
                  </a:cubicBezTo>
                  <a:cubicBezTo>
                    <a:pt x="60633" y="62186"/>
                    <a:pt x="121748" y="25934"/>
                    <a:pt x="202625" y="644"/>
                  </a:cubicBezTo>
                  <a:lnTo>
                    <a:pt x="204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880"/>
            <p:cNvSpPr/>
            <p:nvPr/>
          </p:nvSpPr>
          <p:spPr>
            <a:xfrm>
              <a:off x="1872147" y="1224674"/>
              <a:ext cx="193333" cy="362425"/>
            </a:xfrm>
            <a:custGeom>
              <a:avLst/>
              <a:gdLst/>
              <a:ahLst/>
              <a:cxnLst/>
              <a:rect l="0" t="0" r="0" b="0"/>
              <a:pathLst>
                <a:path w="193333" h="362425">
                  <a:moveTo>
                    <a:pt x="11151" y="0"/>
                  </a:moveTo>
                  <a:cubicBezTo>
                    <a:pt x="111762" y="0"/>
                    <a:pt x="193333" y="81125"/>
                    <a:pt x="193333" y="181208"/>
                  </a:cubicBezTo>
                  <a:cubicBezTo>
                    <a:pt x="193333" y="281290"/>
                    <a:pt x="111762" y="362425"/>
                    <a:pt x="11151" y="362425"/>
                  </a:cubicBezTo>
                  <a:lnTo>
                    <a:pt x="0" y="361522"/>
                  </a:lnTo>
                  <a:lnTo>
                    <a:pt x="0" y="256055"/>
                  </a:lnTo>
                  <a:lnTo>
                    <a:pt x="1" y="256055"/>
                  </a:lnTo>
                  <a:cubicBezTo>
                    <a:pt x="44268" y="256055"/>
                    <a:pt x="80161" y="219894"/>
                    <a:pt x="80161" y="175301"/>
                  </a:cubicBezTo>
                  <a:cubicBezTo>
                    <a:pt x="80161" y="130696"/>
                    <a:pt x="44268" y="94545"/>
                    <a:pt x="1" y="94545"/>
                  </a:cubicBezTo>
                  <a:lnTo>
                    <a:pt x="0" y="94545"/>
                  </a:lnTo>
                  <a:lnTo>
                    <a:pt x="0" y="1341"/>
                  </a:lnTo>
                  <a:lnTo>
                    <a:pt x="111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881"/>
            <p:cNvSpPr/>
            <p:nvPr/>
          </p:nvSpPr>
          <p:spPr>
            <a:xfrm>
              <a:off x="1872147" y="1021677"/>
              <a:ext cx="161584" cy="146920"/>
            </a:xfrm>
            <a:custGeom>
              <a:avLst/>
              <a:gdLst/>
              <a:ahLst/>
              <a:cxnLst/>
              <a:rect l="0" t="0" r="0" b="0"/>
              <a:pathLst>
                <a:path w="161584" h="146920">
                  <a:moveTo>
                    <a:pt x="161584" y="0"/>
                  </a:moveTo>
                  <a:lnTo>
                    <a:pt x="161584" y="105672"/>
                  </a:lnTo>
                  <a:lnTo>
                    <a:pt x="18694" y="139667"/>
                  </a:lnTo>
                  <a:cubicBezTo>
                    <a:pt x="18694" y="139667"/>
                    <a:pt x="13562" y="141061"/>
                    <a:pt x="5723" y="144107"/>
                  </a:cubicBezTo>
                  <a:lnTo>
                    <a:pt x="0" y="146920"/>
                  </a:lnTo>
                  <a:lnTo>
                    <a:pt x="0" y="37822"/>
                  </a:lnTo>
                  <a:lnTo>
                    <a:pt x="48454" y="24431"/>
                  </a:lnTo>
                  <a:cubicBezTo>
                    <a:pt x="83744" y="15715"/>
                    <a:pt x="121751" y="8044"/>
                    <a:pt x="1615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882"/>
            <p:cNvSpPr/>
            <p:nvPr/>
          </p:nvSpPr>
          <p:spPr>
            <a:xfrm>
              <a:off x="2137027" y="1209366"/>
              <a:ext cx="183796" cy="527430"/>
            </a:xfrm>
            <a:custGeom>
              <a:avLst/>
              <a:gdLst/>
              <a:ahLst/>
              <a:cxnLst/>
              <a:rect l="0" t="0" r="0" b="0"/>
              <a:pathLst>
                <a:path w="183796" h="527430">
                  <a:moveTo>
                    <a:pt x="183796" y="0"/>
                  </a:moveTo>
                  <a:lnTo>
                    <a:pt x="183796" y="98749"/>
                  </a:lnTo>
                  <a:lnTo>
                    <a:pt x="183685" y="98726"/>
                  </a:lnTo>
                  <a:cubicBezTo>
                    <a:pt x="139418" y="98726"/>
                    <a:pt x="104429" y="133027"/>
                    <a:pt x="104429" y="181785"/>
                  </a:cubicBezTo>
                  <a:cubicBezTo>
                    <a:pt x="104429" y="230542"/>
                    <a:pt x="138745" y="272357"/>
                    <a:pt x="183002" y="271363"/>
                  </a:cubicBezTo>
                  <a:lnTo>
                    <a:pt x="183796" y="271191"/>
                  </a:lnTo>
                  <a:lnTo>
                    <a:pt x="183796" y="375902"/>
                  </a:lnTo>
                  <a:lnTo>
                    <a:pt x="178798" y="375430"/>
                  </a:lnTo>
                  <a:cubicBezTo>
                    <a:pt x="152616" y="370424"/>
                    <a:pt x="128525" y="358214"/>
                    <a:pt x="108091" y="340612"/>
                  </a:cubicBezTo>
                  <a:lnTo>
                    <a:pt x="108091" y="527430"/>
                  </a:lnTo>
                  <a:lnTo>
                    <a:pt x="0" y="527430"/>
                  </a:lnTo>
                  <a:lnTo>
                    <a:pt x="0" y="521406"/>
                  </a:lnTo>
                  <a:lnTo>
                    <a:pt x="0" y="1402"/>
                  </a:lnTo>
                  <a:lnTo>
                    <a:pt x="108091" y="1402"/>
                  </a:lnTo>
                  <a:lnTo>
                    <a:pt x="108091" y="35291"/>
                  </a:lnTo>
                  <a:cubicBezTo>
                    <a:pt x="128525" y="17689"/>
                    <a:pt x="152616" y="5478"/>
                    <a:pt x="178798" y="473"/>
                  </a:cubicBezTo>
                  <a:lnTo>
                    <a:pt x="183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883"/>
            <p:cNvSpPr/>
            <p:nvPr/>
          </p:nvSpPr>
          <p:spPr>
            <a:xfrm>
              <a:off x="2320823" y="1207303"/>
              <a:ext cx="185606" cy="380030"/>
            </a:xfrm>
            <a:custGeom>
              <a:avLst/>
              <a:gdLst/>
              <a:ahLst/>
              <a:cxnLst/>
              <a:rect l="0" t="0" r="0" b="0"/>
              <a:pathLst>
                <a:path w="185606" h="380030">
                  <a:moveTo>
                    <a:pt x="21823" y="0"/>
                  </a:moveTo>
                  <a:cubicBezTo>
                    <a:pt x="112283" y="0"/>
                    <a:pt x="185606" y="85076"/>
                    <a:pt x="185606" y="190020"/>
                  </a:cubicBezTo>
                  <a:cubicBezTo>
                    <a:pt x="185606" y="294964"/>
                    <a:pt x="112283" y="380030"/>
                    <a:pt x="21823" y="380030"/>
                  </a:cubicBezTo>
                  <a:lnTo>
                    <a:pt x="0" y="377966"/>
                  </a:lnTo>
                  <a:lnTo>
                    <a:pt x="0" y="273254"/>
                  </a:lnTo>
                  <a:lnTo>
                    <a:pt x="33339" y="266003"/>
                  </a:lnTo>
                  <a:cubicBezTo>
                    <a:pt x="63088" y="252437"/>
                    <a:pt x="79367" y="221706"/>
                    <a:pt x="79367" y="185138"/>
                  </a:cubicBezTo>
                  <a:cubicBezTo>
                    <a:pt x="79367" y="148570"/>
                    <a:pt x="59567" y="119408"/>
                    <a:pt x="30987" y="107112"/>
                  </a:cubicBezTo>
                  <a:lnTo>
                    <a:pt x="0" y="100812"/>
                  </a:lnTo>
                  <a:lnTo>
                    <a:pt x="0" y="2064"/>
                  </a:lnTo>
                  <a:lnTo>
                    <a:pt x="21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884"/>
            <p:cNvSpPr/>
            <p:nvPr/>
          </p:nvSpPr>
          <p:spPr>
            <a:xfrm>
              <a:off x="2562089" y="1199815"/>
              <a:ext cx="191386" cy="388210"/>
            </a:xfrm>
            <a:custGeom>
              <a:avLst/>
              <a:gdLst/>
              <a:ahLst/>
              <a:cxnLst/>
              <a:rect l="0" t="0" r="0" b="0"/>
              <a:pathLst>
                <a:path w="191386" h="388210">
                  <a:moveTo>
                    <a:pt x="190777" y="0"/>
                  </a:moveTo>
                  <a:lnTo>
                    <a:pt x="191386" y="64"/>
                  </a:lnTo>
                  <a:lnTo>
                    <a:pt x="191386" y="105514"/>
                  </a:lnTo>
                  <a:cubicBezTo>
                    <a:pt x="132518" y="107891"/>
                    <a:pt x="106512" y="148185"/>
                    <a:pt x="106512" y="195410"/>
                  </a:cubicBezTo>
                  <a:cubicBezTo>
                    <a:pt x="106512" y="242625"/>
                    <a:pt x="144511" y="280910"/>
                    <a:pt x="191386" y="280910"/>
                  </a:cubicBezTo>
                  <a:lnTo>
                    <a:pt x="191386" y="388210"/>
                  </a:lnTo>
                  <a:cubicBezTo>
                    <a:pt x="85684" y="388210"/>
                    <a:pt x="0" y="301887"/>
                    <a:pt x="0" y="195410"/>
                  </a:cubicBezTo>
                  <a:cubicBezTo>
                    <a:pt x="0" y="88924"/>
                    <a:pt x="85073" y="0"/>
                    <a:pt x="1907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885"/>
            <p:cNvSpPr/>
            <p:nvPr/>
          </p:nvSpPr>
          <p:spPr>
            <a:xfrm>
              <a:off x="2753476" y="1199878"/>
              <a:ext cx="191387" cy="388146"/>
            </a:xfrm>
            <a:custGeom>
              <a:avLst/>
              <a:gdLst/>
              <a:ahLst/>
              <a:cxnLst/>
              <a:rect l="0" t="0" r="0" b="0"/>
              <a:pathLst>
                <a:path w="191387" h="388146">
                  <a:moveTo>
                    <a:pt x="0" y="0"/>
                  </a:moveTo>
                  <a:lnTo>
                    <a:pt x="37985" y="3965"/>
                  </a:lnTo>
                  <a:cubicBezTo>
                    <a:pt x="125310" y="22442"/>
                    <a:pt x="191387" y="102171"/>
                    <a:pt x="191387" y="195346"/>
                  </a:cubicBezTo>
                  <a:cubicBezTo>
                    <a:pt x="191387" y="301823"/>
                    <a:pt x="105692" y="388146"/>
                    <a:pt x="0" y="388146"/>
                  </a:cubicBezTo>
                  <a:lnTo>
                    <a:pt x="0" y="280846"/>
                  </a:lnTo>
                  <a:cubicBezTo>
                    <a:pt x="46876" y="280846"/>
                    <a:pt x="84874" y="242561"/>
                    <a:pt x="84874" y="195346"/>
                  </a:cubicBezTo>
                  <a:cubicBezTo>
                    <a:pt x="84874" y="148121"/>
                    <a:pt x="46834" y="103549"/>
                    <a:pt x="0" y="10545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886"/>
            <p:cNvSpPr/>
            <p:nvPr/>
          </p:nvSpPr>
          <p:spPr>
            <a:xfrm>
              <a:off x="1293249" y="1643803"/>
              <a:ext cx="704803" cy="201676"/>
            </a:xfrm>
            <a:custGeom>
              <a:avLst/>
              <a:gdLst/>
              <a:ahLst/>
              <a:cxnLst/>
              <a:rect l="0" t="0" r="0" b="0"/>
              <a:pathLst>
                <a:path w="704803" h="201676">
                  <a:moveTo>
                    <a:pt x="703614" y="0"/>
                  </a:moveTo>
                  <a:lnTo>
                    <a:pt x="704803" y="93235"/>
                  </a:lnTo>
                  <a:cubicBezTo>
                    <a:pt x="704803" y="93235"/>
                    <a:pt x="577297" y="163493"/>
                    <a:pt x="416594" y="181058"/>
                  </a:cubicBezTo>
                  <a:lnTo>
                    <a:pt x="346033" y="184997"/>
                  </a:lnTo>
                  <a:lnTo>
                    <a:pt x="345896" y="184997"/>
                  </a:lnTo>
                  <a:lnTo>
                    <a:pt x="275886" y="180978"/>
                  </a:lnTo>
                  <a:cubicBezTo>
                    <a:pt x="117648" y="163058"/>
                    <a:pt x="0" y="91375"/>
                    <a:pt x="0" y="91375"/>
                  </a:cubicBezTo>
                  <a:lnTo>
                    <a:pt x="0" y="7958"/>
                  </a:lnTo>
                  <a:cubicBezTo>
                    <a:pt x="368045" y="201676"/>
                    <a:pt x="703614" y="0"/>
                    <a:pt x="7036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887"/>
            <p:cNvSpPr/>
            <p:nvPr/>
          </p:nvSpPr>
          <p:spPr>
            <a:xfrm>
              <a:off x="2248710" y="867640"/>
              <a:ext cx="233676" cy="247421"/>
            </a:xfrm>
            <a:custGeom>
              <a:avLst/>
              <a:gdLst/>
              <a:ahLst/>
              <a:cxnLst/>
              <a:rect l="0" t="0" r="0" b="0"/>
              <a:pathLst>
                <a:path w="233676" h="247421">
                  <a:moveTo>
                    <a:pt x="0" y="0"/>
                  </a:moveTo>
                  <a:lnTo>
                    <a:pt x="63161" y="0"/>
                  </a:lnTo>
                  <a:lnTo>
                    <a:pt x="63161" y="139572"/>
                  </a:lnTo>
                  <a:lnTo>
                    <a:pt x="132634" y="139572"/>
                  </a:lnTo>
                  <a:lnTo>
                    <a:pt x="132634" y="0"/>
                  </a:lnTo>
                  <a:lnTo>
                    <a:pt x="195783" y="0"/>
                  </a:lnTo>
                  <a:lnTo>
                    <a:pt x="195783" y="139572"/>
                  </a:lnTo>
                  <a:lnTo>
                    <a:pt x="233676" y="139572"/>
                  </a:lnTo>
                  <a:lnTo>
                    <a:pt x="233676" y="247421"/>
                  </a:lnTo>
                  <a:lnTo>
                    <a:pt x="170525" y="247421"/>
                  </a:lnTo>
                  <a:lnTo>
                    <a:pt x="170525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888"/>
            <p:cNvSpPr/>
            <p:nvPr/>
          </p:nvSpPr>
          <p:spPr>
            <a:xfrm>
              <a:off x="2735007" y="867642"/>
              <a:ext cx="195773" cy="196667"/>
            </a:xfrm>
            <a:custGeom>
              <a:avLst/>
              <a:gdLst/>
              <a:ahLst/>
              <a:cxnLst/>
              <a:rect l="0" t="0" r="0" b="0"/>
              <a:pathLst>
                <a:path w="195773" h="196667">
                  <a:moveTo>
                    <a:pt x="0" y="0"/>
                  </a:moveTo>
                  <a:lnTo>
                    <a:pt x="63149" y="0"/>
                  </a:lnTo>
                  <a:lnTo>
                    <a:pt x="63149" y="69786"/>
                  </a:lnTo>
                  <a:lnTo>
                    <a:pt x="132622" y="69786"/>
                  </a:lnTo>
                  <a:lnTo>
                    <a:pt x="132622" y="0"/>
                  </a:lnTo>
                  <a:lnTo>
                    <a:pt x="195773" y="0"/>
                  </a:lnTo>
                  <a:lnTo>
                    <a:pt x="195773" y="196667"/>
                  </a:lnTo>
                  <a:lnTo>
                    <a:pt x="132622" y="196667"/>
                  </a:lnTo>
                  <a:lnTo>
                    <a:pt x="132622" y="126882"/>
                  </a:lnTo>
                  <a:lnTo>
                    <a:pt x="63149" y="126882"/>
                  </a:lnTo>
                  <a:lnTo>
                    <a:pt x="63149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889"/>
            <p:cNvSpPr/>
            <p:nvPr/>
          </p:nvSpPr>
          <p:spPr>
            <a:xfrm>
              <a:off x="2962359" y="867642"/>
              <a:ext cx="176827" cy="196667"/>
            </a:xfrm>
            <a:custGeom>
              <a:avLst/>
              <a:gdLst/>
              <a:ahLst/>
              <a:cxnLst/>
              <a:rect l="0" t="0" r="0" b="0"/>
              <a:pathLst>
                <a:path w="176827" h="196667">
                  <a:moveTo>
                    <a:pt x="0" y="0"/>
                  </a:moveTo>
                  <a:lnTo>
                    <a:pt x="176827" y="0"/>
                  </a:lnTo>
                  <a:lnTo>
                    <a:pt x="176827" y="57095"/>
                  </a:lnTo>
                  <a:lnTo>
                    <a:pt x="120000" y="57095"/>
                  </a:lnTo>
                  <a:lnTo>
                    <a:pt x="120000" y="196667"/>
                  </a:lnTo>
                  <a:lnTo>
                    <a:pt x="56839" y="196667"/>
                  </a:lnTo>
                  <a:lnTo>
                    <a:pt x="56839" y="57095"/>
                  </a:lnTo>
                  <a:lnTo>
                    <a:pt x="0" y="570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890"/>
            <p:cNvSpPr/>
            <p:nvPr/>
          </p:nvSpPr>
          <p:spPr>
            <a:xfrm>
              <a:off x="3170765" y="863671"/>
              <a:ext cx="107370" cy="302143"/>
            </a:xfrm>
            <a:custGeom>
              <a:avLst/>
              <a:gdLst/>
              <a:ahLst/>
              <a:cxnLst/>
              <a:rect l="0" t="0" r="0" b="0"/>
              <a:pathLst>
                <a:path w="107370" h="302143">
                  <a:moveTo>
                    <a:pt x="107370" y="0"/>
                  </a:moveTo>
                  <a:lnTo>
                    <a:pt x="107370" y="54722"/>
                  </a:lnTo>
                  <a:lnTo>
                    <a:pt x="107364" y="54721"/>
                  </a:lnTo>
                  <a:cubicBezTo>
                    <a:pt x="95256" y="54721"/>
                    <a:pt x="84873" y="59350"/>
                    <a:pt x="76184" y="68607"/>
                  </a:cubicBezTo>
                  <a:cubicBezTo>
                    <a:pt x="67494" y="77853"/>
                    <a:pt x="63161" y="89086"/>
                    <a:pt x="63161" y="102305"/>
                  </a:cubicBezTo>
                  <a:cubicBezTo>
                    <a:pt x="63161" y="115524"/>
                    <a:pt x="67494" y="126758"/>
                    <a:pt x="76184" y="136004"/>
                  </a:cubicBezTo>
                  <a:cubicBezTo>
                    <a:pt x="84873" y="145262"/>
                    <a:pt x="95256" y="149879"/>
                    <a:pt x="107364" y="149879"/>
                  </a:cubicBezTo>
                  <a:lnTo>
                    <a:pt x="107370" y="149878"/>
                  </a:lnTo>
                  <a:lnTo>
                    <a:pt x="107370" y="204610"/>
                  </a:lnTo>
                  <a:lnTo>
                    <a:pt x="89402" y="201232"/>
                  </a:lnTo>
                  <a:cubicBezTo>
                    <a:pt x="79929" y="197397"/>
                    <a:pt x="71182" y="191646"/>
                    <a:pt x="63161" y="183980"/>
                  </a:cubicBezTo>
                  <a:lnTo>
                    <a:pt x="63161" y="302143"/>
                  </a:lnTo>
                  <a:lnTo>
                    <a:pt x="0" y="302143"/>
                  </a:lnTo>
                  <a:lnTo>
                    <a:pt x="0" y="3976"/>
                  </a:lnTo>
                  <a:lnTo>
                    <a:pt x="63161" y="3976"/>
                  </a:lnTo>
                  <a:lnTo>
                    <a:pt x="63161" y="20620"/>
                  </a:lnTo>
                  <a:cubicBezTo>
                    <a:pt x="71182" y="12959"/>
                    <a:pt x="79929" y="7210"/>
                    <a:pt x="89402" y="3377"/>
                  </a:cubicBezTo>
                  <a:lnTo>
                    <a:pt x="1073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891"/>
            <p:cNvSpPr/>
            <p:nvPr/>
          </p:nvSpPr>
          <p:spPr>
            <a:xfrm>
              <a:off x="3278135" y="861297"/>
              <a:ext cx="107359" cy="209358"/>
            </a:xfrm>
            <a:custGeom>
              <a:avLst/>
              <a:gdLst/>
              <a:ahLst/>
              <a:cxnLst/>
              <a:rect l="0" t="0" r="0" b="0"/>
              <a:pathLst>
                <a:path w="107359" h="209358">
                  <a:moveTo>
                    <a:pt x="12628" y="0"/>
                  </a:moveTo>
                  <a:cubicBezTo>
                    <a:pt x="38939" y="0"/>
                    <a:pt x="61304" y="10175"/>
                    <a:pt x="79723" y="30528"/>
                  </a:cubicBezTo>
                  <a:cubicBezTo>
                    <a:pt x="98144" y="50891"/>
                    <a:pt x="107359" y="75598"/>
                    <a:pt x="107359" y="104678"/>
                  </a:cubicBezTo>
                  <a:cubicBezTo>
                    <a:pt x="107359" y="133760"/>
                    <a:pt x="98144" y="158467"/>
                    <a:pt x="79723" y="178819"/>
                  </a:cubicBezTo>
                  <a:cubicBezTo>
                    <a:pt x="61304" y="199182"/>
                    <a:pt x="38939" y="209358"/>
                    <a:pt x="12628" y="209358"/>
                  </a:cubicBezTo>
                  <a:lnTo>
                    <a:pt x="0" y="206984"/>
                  </a:lnTo>
                  <a:lnTo>
                    <a:pt x="0" y="152252"/>
                  </a:lnTo>
                  <a:lnTo>
                    <a:pt x="16867" y="148787"/>
                  </a:lnTo>
                  <a:cubicBezTo>
                    <a:pt x="22065" y="146475"/>
                    <a:pt x="26836" y="143007"/>
                    <a:pt x="31175" y="138378"/>
                  </a:cubicBezTo>
                  <a:cubicBezTo>
                    <a:pt x="39865" y="129131"/>
                    <a:pt x="44209" y="117898"/>
                    <a:pt x="44209" y="104678"/>
                  </a:cubicBezTo>
                  <a:cubicBezTo>
                    <a:pt x="44209" y="91459"/>
                    <a:pt x="39865" y="80226"/>
                    <a:pt x="31175" y="70981"/>
                  </a:cubicBezTo>
                  <a:cubicBezTo>
                    <a:pt x="26836" y="66352"/>
                    <a:pt x="22065" y="62880"/>
                    <a:pt x="16867" y="60566"/>
                  </a:cubicBezTo>
                  <a:lnTo>
                    <a:pt x="0" y="57095"/>
                  </a:lnTo>
                  <a:lnTo>
                    <a:pt x="0" y="2374"/>
                  </a:lnTo>
                  <a:lnTo>
                    <a:pt x="126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892"/>
            <p:cNvSpPr/>
            <p:nvPr/>
          </p:nvSpPr>
          <p:spPr>
            <a:xfrm>
              <a:off x="2136780" y="983920"/>
              <a:ext cx="85568" cy="86208"/>
            </a:xfrm>
            <a:custGeom>
              <a:avLst/>
              <a:gdLst/>
              <a:ahLst/>
              <a:cxnLst/>
              <a:rect l="0" t="0" r="0" b="0"/>
              <a:pathLst>
                <a:path w="85568" h="86208">
                  <a:moveTo>
                    <a:pt x="42784" y="0"/>
                  </a:moveTo>
                  <a:cubicBezTo>
                    <a:pt x="66349" y="0"/>
                    <a:pt x="85568" y="19370"/>
                    <a:pt x="85568" y="43104"/>
                  </a:cubicBezTo>
                  <a:cubicBezTo>
                    <a:pt x="85568" y="66848"/>
                    <a:pt x="66349" y="86208"/>
                    <a:pt x="42784" y="86208"/>
                  </a:cubicBezTo>
                  <a:cubicBezTo>
                    <a:pt x="19220" y="86208"/>
                    <a:pt x="0" y="66848"/>
                    <a:pt x="0" y="43104"/>
                  </a:cubicBezTo>
                  <a:cubicBezTo>
                    <a:pt x="0" y="19370"/>
                    <a:pt x="19220" y="0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893"/>
            <p:cNvSpPr/>
            <p:nvPr/>
          </p:nvSpPr>
          <p:spPr>
            <a:xfrm>
              <a:off x="2506313" y="861509"/>
              <a:ext cx="101469" cy="210191"/>
            </a:xfrm>
            <a:custGeom>
              <a:avLst/>
              <a:gdLst/>
              <a:ahLst/>
              <a:cxnLst/>
              <a:rect l="0" t="0" r="0" b="0"/>
              <a:pathLst>
                <a:path w="101469" h="210191">
                  <a:moveTo>
                    <a:pt x="101469" y="0"/>
                  </a:moveTo>
                  <a:lnTo>
                    <a:pt x="101469" y="50438"/>
                  </a:lnTo>
                  <a:lnTo>
                    <a:pt x="88189" y="53022"/>
                  </a:lnTo>
                  <a:cubicBezTo>
                    <a:pt x="84093" y="54746"/>
                    <a:pt x="80329" y="57332"/>
                    <a:pt x="76900" y="60782"/>
                  </a:cubicBezTo>
                  <a:cubicBezTo>
                    <a:pt x="70020" y="67694"/>
                    <a:pt x="66590" y="74859"/>
                    <a:pt x="66590" y="82287"/>
                  </a:cubicBezTo>
                  <a:lnTo>
                    <a:pt x="101469" y="82287"/>
                  </a:lnTo>
                  <a:lnTo>
                    <a:pt x="101469" y="120509"/>
                  </a:lnTo>
                  <a:lnTo>
                    <a:pt x="66590" y="120509"/>
                  </a:lnTo>
                  <a:cubicBezTo>
                    <a:pt x="69420" y="141438"/>
                    <a:pt x="82933" y="152538"/>
                    <a:pt x="100021" y="155045"/>
                  </a:cubicBezTo>
                  <a:lnTo>
                    <a:pt x="101469" y="154912"/>
                  </a:lnTo>
                  <a:lnTo>
                    <a:pt x="101469" y="210024"/>
                  </a:lnTo>
                  <a:lnTo>
                    <a:pt x="94282" y="210191"/>
                  </a:lnTo>
                  <a:cubicBezTo>
                    <a:pt x="70438" y="208408"/>
                    <a:pt x="47023" y="199315"/>
                    <a:pt x="28541" y="180235"/>
                  </a:cubicBezTo>
                  <a:cubicBezTo>
                    <a:pt x="9510" y="160590"/>
                    <a:pt x="0" y="135377"/>
                    <a:pt x="0" y="104585"/>
                  </a:cubicBezTo>
                  <a:cubicBezTo>
                    <a:pt x="0" y="74055"/>
                    <a:pt x="9048" y="48905"/>
                    <a:pt x="27151" y="29134"/>
                  </a:cubicBezTo>
                  <a:cubicBezTo>
                    <a:pt x="36204" y="19248"/>
                    <a:pt x="47186" y="11833"/>
                    <a:pt x="60101" y="6889"/>
                  </a:cubicBezTo>
                  <a:lnTo>
                    <a:pt x="1014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894"/>
            <p:cNvSpPr/>
            <p:nvPr/>
          </p:nvSpPr>
          <p:spPr>
            <a:xfrm>
              <a:off x="2607782" y="999528"/>
              <a:ext cx="94756" cy="72005"/>
            </a:xfrm>
            <a:custGeom>
              <a:avLst/>
              <a:gdLst/>
              <a:ahLst/>
              <a:cxnLst/>
              <a:rect l="0" t="0" r="0" b="0"/>
              <a:pathLst>
                <a:path w="94756" h="72005">
                  <a:moveTo>
                    <a:pt x="53436" y="0"/>
                  </a:moveTo>
                  <a:lnTo>
                    <a:pt x="94756" y="32569"/>
                  </a:lnTo>
                  <a:cubicBezTo>
                    <a:pt x="77741" y="52763"/>
                    <a:pt x="48141" y="67895"/>
                    <a:pt x="16634" y="71618"/>
                  </a:cubicBezTo>
                  <a:lnTo>
                    <a:pt x="0" y="72005"/>
                  </a:lnTo>
                  <a:lnTo>
                    <a:pt x="0" y="16893"/>
                  </a:lnTo>
                  <a:lnTo>
                    <a:pt x="25978" y="14496"/>
                  </a:lnTo>
                  <a:cubicBezTo>
                    <a:pt x="35421" y="11607"/>
                    <a:pt x="44870" y="6723"/>
                    <a:pt x="534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895"/>
            <p:cNvSpPr/>
            <p:nvPr/>
          </p:nvSpPr>
          <p:spPr>
            <a:xfrm>
              <a:off x="2607782" y="860981"/>
              <a:ext cx="101468" cy="121038"/>
            </a:xfrm>
            <a:custGeom>
              <a:avLst/>
              <a:gdLst/>
              <a:ahLst/>
              <a:cxnLst/>
              <a:rect l="0" t="0" r="0" b="0"/>
              <a:pathLst>
                <a:path w="101468" h="121038">
                  <a:moveTo>
                    <a:pt x="3172" y="0"/>
                  </a:moveTo>
                  <a:cubicBezTo>
                    <a:pt x="34353" y="0"/>
                    <a:pt x="58527" y="9225"/>
                    <a:pt x="75705" y="27676"/>
                  </a:cubicBezTo>
                  <a:cubicBezTo>
                    <a:pt x="92884" y="46115"/>
                    <a:pt x="101468" y="71932"/>
                    <a:pt x="101468" y="105113"/>
                  </a:cubicBezTo>
                  <a:cubicBezTo>
                    <a:pt x="101468" y="108833"/>
                    <a:pt x="101206" y="114136"/>
                    <a:pt x="100670" y="121038"/>
                  </a:cubicBezTo>
                  <a:lnTo>
                    <a:pt x="0" y="121038"/>
                  </a:lnTo>
                  <a:lnTo>
                    <a:pt x="0" y="82815"/>
                  </a:lnTo>
                  <a:lnTo>
                    <a:pt x="34878" y="82815"/>
                  </a:lnTo>
                  <a:cubicBezTo>
                    <a:pt x="34878" y="75112"/>
                    <a:pt x="31775" y="67884"/>
                    <a:pt x="25568" y="61121"/>
                  </a:cubicBezTo>
                  <a:cubicBezTo>
                    <a:pt x="19352" y="54347"/>
                    <a:pt x="10830" y="50965"/>
                    <a:pt x="6" y="50965"/>
                  </a:cubicBezTo>
                  <a:lnTo>
                    <a:pt x="0" y="50966"/>
                  </a:lnTo>
                  <a:lnTo>
                    <a:pt x="0" y="528"/>
                  </a:lnTo>
                  <a:lnTo>
                    <a:pt x="31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Rectangle 896"/>
            <p:cNvSpPr/>
            <p:nvPr/>
          </p:nvSpPr>
          <p:spPr>
            <a:xfrm>
              <a:off x="634614" y="2473059"/>
              <a:ext cx="8372475" cy="29146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6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Деятельность организации за последний год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897"/>
            <p:cNvSpPr/>
            <p:nvPr/>
          </p:nvSpPr>
          <p:spPr>
            <a:xfrm>
              <a:off x="704850" y="3601766"/>
              <a:ext cx="4946901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64" name="Rectangle 898"/>
            <p:cNvSpPr/>
            <p:nvPr/>
          </p:nvSpPr>
          <p:spPr>
            <a:xfrm>
              <a:off x="768350" y="5745799"/>
              <a:ext cx="10502506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180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4466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sp>
          <p:nvSpPr>
            <p:cNvPr id="79" name="Shape 17624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1020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1021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1022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1023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1024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025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027"/>
            <p:cNvSpPr/>
            <p:nvPr/>
          </p:nvSpPr>
          <p:spPr>
            <a:xfrm>
              <a:off x="475797" y="3547787"/>
              <a:ext cx="11716203" cy="1"/>
            </a:xfrm>
            <a:custGeom>
              <a:avLst/>
              <a:gdLst/>
              <a:ahLst/>
              <a:cxnLst/>
              <a:rect l="0" t="0" r="0" b="0"/>
              <a:pathLst>
                <a:path w="11716203" h="1">
                  <a:moveTo>
                    <a:pt x="11716203" y="1"/>
                  </a:moveTo>
                  <a:lnTo>
                    <a:pt x="0" y="0"/>
                  </a:lnTo>
                </a:path>
              </a:pathLst>
            </a:custGeom>
            <a:ln w="38100" cap="flat">
              <a:miter lim="100000"/>
            </a:ln>
          </p:spPr>
          <p:style>
            <a:lnRef idx="1">
              <a:srgbClr val="E0E0E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Rectangle 1028"/>
            <p:cNvSpPr/>
            <p:nvPr/>
          </p:nvSpPr>
          <p:spPr>
            <a:xfrm>
              <a:off x="2158433" y="2880410"/>
              <a:ext cx="827335" cy="415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26.10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1029"/>
            <p:cNvSpPr/>
            <p:nvPr/>
          </p:nvSpPr>
          <p:spPr>
            <a:xfrm>
              <a:off x="3889092" y="3904539"/>
              <a:ext cx="827335" cy="415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31.10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1030"/>
            <p:cNvSpPr/>
            <p:nvPr/>
          </p:nvSpPr>
          <p:spPr>
            <a:xfrm>
              <a:off x="5784850" y="2880410"/>
              <a:ext cx="827334" cy="415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01.08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Shape 1031"/>
            <p:cNvSpPr/>
            <p:nvPr/>
          </p:nvSpPr>
          <p:spPr>
            <a:xfrm>
              <a:off x="7883808" y="3521567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2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3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2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1032"/>
            <p:cNvSpPr/>
            <p:nvPr/>
          </p:nvSpPr>
          <p:spPr>
            <a:xfrm>
              <a:off x="7883808" y="3369116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2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3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2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1033"/>
            <p:cNvSpPr/>
            <p:nvPr/>
          </p:nvSpPr>
          <p:spPr>
            <a:xfrm>
              <a:off x="7883810" y="3216665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7" y="50851"/>
                    <a:pt x="25400" y="50851"/>
                  </a:cubicBezTo>
                  <a:cubicBezTo>
                    <a:pt x="11371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1034"/>
            <p:cNvSpPr/>
            <p:nvPr/>
          </p:nvSpPr>
          <p:spPr>
            <a:xfrm>
              <a:off x="7883810" y="3064214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7" y="50851"/>
                    <a:pt x="25400" y="50851"/>
                  </a:cubicBezTo>
                  <a:cubicBezTo>
                    <a:pt x="11371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1035"/>
            <p:cNvSpPr/>
            <p:nvPr/>
          </p:nvSpPr>
          <p:spPr>
            <a:xfrm>
              <a:off x="7883810" y="2911763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1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1036"/>
            <p:cNvSpPr/>
            <p:nvPr/>
          </p:nvSpPr>
          <p:spPr>
            <a:xfrm>
              <a:off x="7883810" y="2759313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1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037"/>
            <p:cNvSpPr/>
            <p:nvPr/>
          </p:nvSpPr>
          <p:spPr>
            <a:xfrm>
              <a:off x="7833010" y="2589136"/>
              <a:ext cx="152400" cy="152402"/>
            </a:xfrm>
            <a:custGeom>
              <a:avLst/>
              <a:gdLst/>
              <a:ahLst/>
              <a:cxnLst/>
              <a:rect l="0" t="0" r="0" b="0"/>
              <a:pathLst>
                <a:path w="152400" h="152402">
                  <a:moveTo>
                    <a:pt x="76200" y="0"/>
                  </a:moveTo>
                  <a:cubicBezTo>
                    <a:pt x="118284" y="2"/>
                    <a:pt x="152400" y="34116"/>
                    <a:pt x="152400" y="76202"/>
                  </a:cubicBezTo>
                  <a:cubicBezTo>
                    <a:pt x="152400" y="118285"/>
                    <a:pt x="118284" y="152402"/>
                    <a:pt x="76200" y="152400"/>
                  </a:cubicBezTo>
                  <a:cubicBezTo>
                    <a:pt x="34116" y="152400"/>
                    <a:pt x="0" y="118285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038"/>
            <p:cNvSpPr/>
            <p:nvPr/>
          </p:nvSpPr>
          <p:spPr>
            <a:xfrm>
              <a:off x="7813958" y="3452537"/>
              <a:ext cx="190502" cy="190501"/>
            </a:xfrm>
            <a:custGeom>
              <a:avLst/>
              <a:gdLst/>
              <a:ahLst/>
              <a:cxnLst/>
              <a:rect l="0" t="0" r="0" b="0"/>
              <a:pathLst>
                <a:path w="190502" h="190501">
                  <a:moveTo>
                    <a:pt x="95252" y="0"/>
                  </a:moveTo>
                  <a:cubicBezTo>
                    <a:pt x="147856" y="0"/>
                    <a:pt x="190502" y="42645"/>
                    <a:pt x="190502" y="95251"/>
                  </a:cubicBezTo>
                  <a:cubicBezTo>
                    <a:pt x="190502" y="147856"/>
                    <a:pt x="147856" y="190501"/>
                    <a:pt x="95252" y="190501"/>
                  </a:cubicBezTo>
                  <a:cubicBezTo>
                    <a:pt x="42645" y="190501"/>
                    <a:pt x="0" y="147856"/>
                    <a:pt x="0" y="95251"/>
                  </a:cubicBezTo>
                  <a:cubicBezTo>
                    <a:pt x="0" y="42645"/>
                    <a:pt x="42645" y="0"/>
                    <a:pt x="9525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039"/>
            <p:cNvSpPr/>
            <p:nvPr/>
          </p:nvSpPr>
          <p:spPr>
            <a:xfrm>
              <a:off x="7813958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95250"/>
                  </a:moveTo>
                  <a:cubicBezTo>
                    <a:pt x="0" y="42645"/>
                    <a:pt x="42645" y="0"/>
                    <a:pt x="95251" y="0"/>
                  </a:cubicBezTo>
                  <a:cubicBezTo>
                    <a:pt x="147856" y="0"/>
                    <a:pt x="190501" y="42645"/>
                    <a:pt x="190501" y="95250"/>
                  </a:cubicBezTo>
                  <a:cubicBezTo>
                    <a:pt x="190501" y="147856"/>
                    <a:pt x="147856" y="190501"/>
                    <a:pt x="95251" y="190501"/>
                  </a:cubicBezTo>
                  <a:cubicBezTo>
                    <a:pt x="42645" y="190501"/>
                    <a:pt x="0" y="147856"/>
                    <a:pt x="0" y="95250"/>
                  </a:cubicBezTo>
                  <a:close/>
                </a:path>
              </a:pathLst>
            </a:custGeom>
            <a:ln w="88900" cap="flat">
              <a:miter lim="100000"/>
            </a:ln>
          </p:spPr>
          <p:style>
            <a:lnRef idx="1">
              <a:srgbClr val="EF935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Rectangle 1040"/>
            <p:cNvSpPr/>
            <p:nvPr/>
          </p:nvSpPr>
          <p:spPr>
            <a:xfrm>
              <a:off x="7639333" y="3904539"/>
              <a:ext cx="827334" cy="415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27.07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1041"/>
            <p:cNvSpPr/>
            <p:nvPr/>
          </p:nvSpPr>
          <p:spPr>
            <a:xfrm>
              <a:off x="9411267" y="2880410"/>
              <a:ext cx="827334" cy="415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10.12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Shape 1042"/>
            <p:cNvSpPr/>
            <p:nvPr/>
          </p:nvSpPr>
          <p:spPr>
            <a:xfrm>
              <a:off x="6019801" y="4358528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52400" h="152400">
                  <a:moveTo>
                    <a:pt x="76200" y="0"/>
                  </a:moveTo>
                  <a:cubicBezTo>
                    <a:pt x="118284" y="0"/>
                    <a:pt x="152400" y="34115"/>
                    <a:pt x="152400" y="76200"/>
                  </a:cubicBez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43"/>
            <p:cNvSpPr/>
            <p:nvPr/>
          </p:nvSpPr>
          <p:spPr>
            <a:xfrm>
              <a:off x="6070601" y="4289902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7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44"/>
            <p:cNvSpPr/>
            <p:nvPr/>
          </p:nvSpPr>
          <p:spPr>
            <a:xfrm>
              <a:off x="6070600" y="4137451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9" y="50851"/>
                    <a:pt x="25400" y="50851"/>
                  </a:cubicBezTo>
                  <a:cubicBezTo>
                    <a:pt x="11373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45"/>
            <p:cNvSpPr/>
            <p:nvPr/>
          </p:nvSpPr>
          <p:spPr>
            <a:xfrm>
              <a:off x="6070600" y="3985000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80"/>
                    <a:pt x="39429" y="50851"/>
                    <a:pt x="25400" y="50851"/>
                  </a:cubicBezTo>
                  <a:cubicBezTo>
                    <a:pt x="11373" y="50851"/>
                    <a:pt x="0" y="39480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46"/>
            <p:cNvSpPr/>
            <p:nvPr/>
          </p:nvSpPr>
          <p:spPr>
            <a:xfrm>
              <a:off x="6070600" y="3832549"/>
              <a:ext cx="50800" cy="50850"/>
            </a:xfrm>
            <a:custGeom>
              <a:avLst/>
              <a:gdLst/>
              <a:ahLst/>
              <a:cxnLst/>
              <a:rect l="0" t="0" r="0" b="0"/>
              <a:pathLst>
                <a:path w="50800" h="50850">
                  <a:moveTo>
                    <a:pt x="25400" y="0"/>
                  </a:moveTo>
                  <a:cubicBezTo>
                    <a:pt x="39429" y="0"/>
                    <a:pt x="50800" y="11373"/>
                    <a:pt x="50800" y="25400"/>
                  </a:cubicBezTo>
                  <a:lnTo>
                    <a:pt x="50800" y="25450"/>
                  </a:lnTo>
                  <a:cubicBezTo>
                    <a:pt x="50800" y="39479"/>
                    <a:pt x="39429" y="50850"/>
                    <a:pt x="25400" y="50850"/>
                  </a:cubicBezTo>
                  <a:cubicBezTo>
                    <a:pt x="11371" y="50850"/>
                    <a:pt x="0" y="39479"/>
                    <a:pt x="0" y="25450"/>
                  </a:cubicBezTo>
                  <a:lnTo>
                    <a:pt x="0" y="25400"/>
                  </a:lnTo>
                  <a:cubicBezTo>
                    <a:pt x="0" y="11373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47"/>
            <p:cNvSpPr/>
            <p:nvPr/>
          </p:nvSpPr>
          <p:spPr>
            <a:xfrm>
              <a:off x="6070600" y="3680098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9" y="50851"/>
                    <a:pt x="25400" y="50851"/>
                  </a:cubicBezTo>
                  <a:cubicBezTo>
                    <a:pt x="11371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048"/>
            <p:cNvSpPr/>
            <p:nvPr/>
          </p:nvSpPr>
          <p:spPr>
            <a:xfrm>
              <a:off x="6070600" y="3527647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9" y="50851"/>
                    <a:pt x="25400" y="50851"/>
                  </a:cubicBezTo>
                  <a:cubicBezTo>
                    <a:pt x="11371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049"/>
            <p:cNvSpPr/>
            <p:nvPr/>
          </p:nvSpPr>
          <p:spPr>
            <a:xfrm>
              <a:off x="4174841" y="3521567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2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3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2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050"/>
            <p:cNvSpPr/>
            <p:nvPr/>
          </p:nvSpPr>
          <p:spPr>
            <a:xfrm>
              <a:off x="4174842" y="3369116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2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7" y="50851"/>
                    <a:pt x="25400" y="50851"/>
                  </a:cubicBezTo>
                  <a:cubicBezTo>
                    <a:pt x="11372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2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051"/>
            <p:cNvSpPr/>
            <p:nvPr/>
          </p:nvSpPr>
          <p:spPr>
            <a:xfrm>
              <a:off x="4174842" y="3216665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7" y="50851"/>
                    <a:pt x="25400" y="50851"/>
                  </a:cubicBezTo>
                  <a:cubicBezTo>
                    <a:pt x="11372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052"/>
            <p:cNvSpPr/>
            <p:nvPr/>
          </p:nvSpPr>
          <p:spPr>
            <a:xfrm>
              <a:off x="4174842" y="3064214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7" y="50851"/>
                    <a:pt x="25400" y="50851"/>
                  </a:cubicBezTo>
                  <a:cubicBezTo>
                    <a:pt x="11372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1053"/>
            <p:cNvSpPr/>
            <p:nvPr/>
          </p:nvSpPr>
          <p:spPr>
            <a:xfrm>
              <a:off x="4174842" y="2911763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2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054"/>
            <p:cNvSpPr/>
            <p:nvPr/>
          </p:nvSpPr>
          <p:spPr>
            <a:xfrm>
              <a:off x="4174842" y="2759313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9" y="0"/>
                    <a:pt x="50800" y="11371"/>
                    <a:pt x="50800" y="25400"/>
                  </a:cubicBezTo>
                  <a:lnTo>
                    <a:pt x="50800" y="25451"/>
                  </a:lnTo>
                  <a:cubicBezTo>
                    <a:pt x="50800" y="39478"/>
                    <a:pt x="39429" y="50851"/>
                    <a:pt x="25400" y="50851"/>
                  </a:cubicBezTo>
                  <a:cubicBezTo>
                    <a:pt x="11372" y="50851"/>
                    <a:pt x="0" y="39478"/>
                    <a:pt x="0" y="25451"/>
                  </a:cubicBezTo>
                  <a:lnTo>
                    <a:pt x="0" y="25400"/>
                  </a:lnTo>
                  <a:cubicBezTo>
                    <a:pt x="0" y="11371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055"/>
            <p:cNvSpPr/>
            <p:nvPr/>
          </p:nvSpPr>
          <p:spPr>
            <a:xfrm>
              <a:off x="4124042" y="2589136"/>
              <a:ext cx="152400" cy="152402"/>
            </a:xfrm>
            <a:custGeom>
              <a:avLst/>
              <a:gdLst/>
              <a:ahLst/>
              <a:cxnLst/>
              <a:rect l="0" t="0" r="0" b="0"/>
              <a:pathLst>
                <a:path w="152400" h="152402">
                  <a:moveTo>
                    <a:pt x="76200" y="0"/>
                  </a:moveTo>
                  <a:cubicBezTo>
                    <a:pt x="118284" y="2"/>
                    <a:pt x="152400" y="34116"/>
                    <a:pt x="152400" y="76202"/>
                  </a:cubicBezTo>
                  <a:cubicBezTo>
                    <a:pt x="152400" y="118285"/>
                    <a:pt x="118284" y="152402"/>
                    <a:pt x="76200" y="152400"/>
                  </a:cubicBezTo>
                  <a:cubicBezTo>
                    <a:pt x="34116" y="152400"/>
                    <a:pt x="0" y="118285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1056"/>
            <p:cNvSpPr/>
            <p:nvPr/>
          </p:nvSpPr>
          <p:spPr>
            <a:xfrm>
              <a:off x="2393384" y="4358528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52400" h="152400">
                  <a:moveTo>
                    <a:pt x="76200" y="0"/>
                  </a:moveTo>
                  <a:cubicBezTo>
                    <a:pt x="118284" y="0"/>
                    <a:pt x="152400" y="34115"/>
                    <a:pt x="152400" y="76200"/>
                  </a:cubicBez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1057"/>
            <p:cNvSpPr/>
            <p:nvPr/>
          </p:nvSpPr>
          <p:spPr>
            <a:xfrm>
              <a:off x="2444184" y="4289902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8" y="50851"/>
                    <a:pt x="25400" y="50851"/>
                  </a:cubicBezTo>
                  <a:cubicBezTo>
                    <a:pt x="11373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1058"/>
            <p:cNvSpPr/>
            <p:nvPr/>
          </p:nvSpPr>
          <p:spPr>
            <a:xfrm>
              <a:off x="2444184" y="4137451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8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1059"/>
            <p:cNvSpPr/>
            <p:nvPr/>
          </p:nvSpPr>
          <p:spPr>
            <a:xfrm>
              <a:off x="2444184" y="3985000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80"/>
                    <a:pt x="39428" y="50851"/>
                    <a:pt x="25400" y="50851"/>
                  </a:cubicBezTo>
                  <a:cubicBezTo>
                    <a:pt x="11372" y="50851"/>
                    <a:pt x="0" y="39480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060"/>
            <p:cNvSpPr/>
            <p:nvPr/>
          </p:nvSpPr>
          <p:spPr>
            <a:xfrm>
              <a:off x="2444184" y="3832549"/>
              <a:ext cx="50800" cy="50850"/>
            </a:xfrm>
            <a:custGeom>
              <a:avLst/>
              <a:gdLst/>
              <a:ahLst/>
              <a:cxnLst/>
              <a:rect l="0" t="0" r="0" b="0"/>
              <a:pathLst>
                <a:path w="50800" h="50850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0"/>
                  </a:lnTo>
                  <a:cubicBezTo>
                    <a:pt x="50800" y="39479"/>
                    <a:pt x="39428" y="50850"/>
                    <a:pt x="25400" y="50850"/>
                  </a:cubicBezTo>
                  <a:cubicBezTo>
                    <a:pt x="11372" y="50850"/>
                    <a:pt x="0" y="39479"/>
                    <a:pt x="0" y="25450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061"/>
            <p:cNvSpPr/>
            <p:nvPr/>
          </p:nvSpPr>
          <p:spPr>
            <a:xfrm>
              <a:off x="2444184" y="3680098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7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062"/>
            <p:cNvSpPr/>
            <p:nvPr/>
          </p:nvSpPr>
          <p:spPr>
            <a:xfrm>
              <a:off x="2444184" y="3527647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399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7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39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063"/>
            <p:cNvSpPr/>
            <p:nvPr/>
          </p:nvSpPr>
          <p:spPr>
            <a:xfrm>
              <a:off x="9646217" y="4358528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52400" h="152400">
                  <a:moveTo>
                    <a:pt x="76200" y="0"/>
                  </a:moveTo>
                  <a:cubicBezTo>
                    <a:pt x="118284" y="0"/>
                    <a:pt x="152400" y="34115"/>
                    <a:pt x="152400" y="76200"/>
                  </a:cubicBez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7" y="152400"/>
                    <a:pt x="0" y="118284"/>
                    <a:pt x="0" y="76200"/>
                  </a:cubicBezTo>
                  <a:cubicBezTo>
                    <a:pt x="0" y="34116"/>
                    <a:pt x="34117" y="0"/>
                    <a:pt x="762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1064"/>
            <p:cNvSpPr/>
            <p:nvPr/>
          </p:nvSpPr>
          <p:spPr>
            <a:xfrm>
              <a:off x="9697017" y="4289902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9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1065"/>
            <p:cNvSpPr/>
            <p:nvPr/>
          </p:nvSpPr>
          <p:spPr>
            <a:xfrm>
              <a:off x="9697017" y="4137451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7" y="50851"/>
                    <a:pt x="25400" y="50851"/>
                  </a:cubicBezTo>
                  <a:cubicBezTo>
                    <a:pt x="11372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066"/>
            <p:cNvSpPr/>
            <p:nvPr/>
          </p:nvSpPr>
          <p:spPr>
            <a:xfrm>
              <a:off x="9697017" y="3985000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7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80"/>
                    <a:pt x="39427" y="50851"/>
                    <a:pt x="25400" y="50851"/>
                  </a:cubicBezTo>
                  <a:cubicBezTo>
                    <a:pt x="11372" y="50851"/>
                    <a:pt x="0" y="39480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2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067"/>
            <p:cNvSpPr/>
            <p:nvPr/>
          </p:nvSpPr>
          <p:spPr>
            <a:xfrm>
              <a:off x="9697017" y="3832549"/>
              <a:ext cx="50800" cy="50850"/>
            </a:xfrm>
            <a:custGeom>
              <a:avLst/>
              <a:gdLst/>
              <a:ahLst/>
              <a:cxnLst/>
              <a:rect l="0" t="0" r="0" b="0"/>
              <a:pathLst>
                <a:path w="50800" h="50850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0"/>
                  </a:lnTo>
                  <a:cubicBezTo>
                    <a:pt x="50800" y="39479"/>
                    <a:pt x="39428" y="50850"/>
                    <a:pt x="25400" y="50850"/>
                  </a:cubicBezTo>
                  <a:cubicBezTo>
                    <a:pt x="11373" y="50850"/>
                    <a:pt x="0" y="39479"/>
                    <a:pt x="0" y="25450"/>
                  </a:cubicBezTo>
                  <a:lnTo>
                    <a:pt x="0" y="25400"/>
                  </a:lnTo>
                  <a:cubicBezTo>
                    <a:pt x="0" y="11373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068"/>
            <p:cNvSpPr/>
            <p:nvPr/>
          </p:nvSpPr>
          <p:spPr>
            <a:xfrm>
              <a:off x="9697017" y="3680098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8" y="50851"/>
                    <a:pt x="25400" y="50851"/>
                  </a:cubicBezTo>
                  <a:cubicBezTo>
                    <a:pt x="11373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3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069"/>
            <p:cNvSpPr/>
            <p:nvPr/>
          </p:nvSpPr>
          <p:spPr>
            <a:xfrm>
              <a:off x="9697017" y="3527647"/>
              <a:ext cx="50800" cy="50851"/>
            </a:xfrm>
            <a:custGeom>
              <a:avLst/>
              <a:gdLst/>
              <a:ahLst/>
              <a:cxnLst/>
              <a:rect l="0" t="0" r="0" b="0"/>
              <a:pathLst>
                <a:path w="50800" h="50851">
                  <a:moveTo>
                    <a:pt x="25400" y="0"/>
                  </a:moveTo>
                  <a:cubicBezTo>
                    <a:pt x="39428" y="0"/>
                    <a:pt x="50800" y="11373"/>
                    <a:pt x="50800" y="25400"/>
                  </a:cubicBezTo>
                  <a:lnTo>
                    <a:pt x="50800" y="25451"/>
                  </a:lnTo>
                  <a:cubicBezTo>
                    <a:pt x="50800" y="39479"/>
                    <a:pt x="39428" y="50851"/>
                    <a:pt x="25400" y="50851"/>
                  </a:cubicBezTo>
                  <a:cubicBezTo>
                    <a:pt x="11371" y="50851"/>
                    <a:pt x="0" y="39479"/>
                    <a:pt x="0" y="25451"/>
                  </a:cubicBezTo>
                  <a:lnTo>
                    <a:pt x="0" y="25400"/>
                  </a:lnTo>
                  <a:cubicBezTo>
                    <a:pt x="0" y="11373"/>
                    <a:pt x="11371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Rectangle 1070"/>
            <p:cNvSpPr/>
            <p:nvPr/>
          </p:nvSpPr>
          <p:spPr>
            <a:xfrm>
              <a:off x="1409132" y="4719994"/>
              <a:ext cx="2181472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Подари улыбку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0" name="Rectangle 1071"/>
            <p:cNvSpPr/>
            <p:nvPr/>
          </p:nvSpPr>
          <p:spPr>
            <a:xfrm>
              <a:off x="1298056" y="5003050"/>
              <a:ext cx="2292548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31" name="Rectangle 1072"/>
            <p:cNvSpPr/>
            <p:nvPr/>
          </p:nvSpPr>
          <p:spPr>
            <a:xfrm>
              <a:off x="3187417" y="1930665"/>
              <a:ext cx="2181473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Бессмертный полк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2" name="Rectangle 1073"/>
            <p:cNvSpPr/>
            <p:nvPr/>
          </p:nvSpPr>
          <p:spPr>
            <a:xfrm>
              <a:off x="3076342" y="2224527"/>
              <a:ext cx="2292548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СВО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3" name="Rectangle 1074"/>
            <p:cNvSpPr/>
            <p:nvPr/>
          </p:nvSpPr>
          <p:spPr>
            <a:xfrm>
              <a:off x="5092700" y="4718228"/>
              <a:ext cx="2181473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Сильные руки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1075"/>
            <p:cNvSpPr/>
            <p:nvPr/>
          </p:nvSpPr>
          <p:spPr>
            <a:xfrm>
              <a:off x="5233988" y="5003050"/>
              <a:ext cx="2292548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35" name="Rectangle 1076"/>
            <p:cNvSpPr/>
            <p:nvPr/>
          </p:nvSpPr>
          <p:spPr>
            <a:xfrm>
              <a:off x="6894674" y="1994635"/>
              <a:ext cx="2181472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Дни памяти детям-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1077"/>
            <p:cNvSpPr/>
            <p:nvPr/>
          </p:nvSpPr>
          <p:spPr>
            <a:xfrm>
              <a:off x="6907188" y="2182236"/>
              <a:ext cx="2292548" cy="4368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Жертвам войны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1078"/>
            <p:cNvSpPr/>
            <p:nvPr/>
          </p:nvSpPr>
          <p:spPr>
            <a:xfrm>
              <a:off x="8776269" y="4735876"/>
              <a:ext cx="2181473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 dirty="0">
                  <a:solidFill>
                    <a:srgbClr val="8B8B8B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Не словом, а делом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1079"/>
            <p:cNvSpPr/>
            <p:nvPr/>
          </p:nvSpPr>
          <p:spPr>
            <a:xfrm>
              <a:off x="8860405" y="5003050"/>
              <a:ext cx="2292548" cy="2830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39" name="Rectangle 1080"/>
            <p:cNvSpPr/>
            <p:nvPr/>
          </p:nvSpPr>
          <p:spPr>
            <a:xfrm>
              <a:off x="962525" y="842925"/>
              <a:ext cx="10716127" cy="660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Благотворительные акции </a:t>
              </a:r>
              <a:endPara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0" name="Rectangle 1081"/>
            <p:cNvSpPr/>
            <p:nvPr/>
          </p:nvSpPr>
          <p:spPr>
            <a:xfrm>
              <a:off x="6072697" y="935678"/>
              <a:ext cx="1000167" cy="660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41" name="Rectangle 1082"/>
            <p:cNvSpPr/>
            <p:nvPr/>
          </p:nvSpPr>
          <p:spPr>
            <a:xfrm>
              <a:off x="6169350" y="837296"/>
              <a:ext cx="2729323" cy="6604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2" name="Shape 1083"/>
            <p:cNvSpPr/>
            <p:nvPr/>
          </p:nvSpPr>
          <p:spPr>
            <a:xfrm>
              <a:off x="9614467" y="3452537"/>
              <a:ext cx="190500" cy="190501"/>
            </a:xfrm>
            <a:custGeom>
              <a:avLst/>
              <a:gdLst/>
              <a:ahLst/>
              <a:cxnLst/>
              <a:rect l="0" t="0" r="0" b="0"/>
              <a:pathLst>
                <a:path w="190500" h="190501">
                  <a:moveTo>
                    <a:pt x="95250" y="0"/>
                  </a:moveTo>
                  <a:cubicBezTo>
                    <a:pt x="147855" y="0"/>
                    <a:pt x="190500" y="42645"/>
                    <a:pt x="190500" y="95251"/>
                  </a:cubicBezTo>
                  <a:cubicBezTo>
                    <a:pt x="190500" y="147856"/>
                    <a:pt x="147855" y="190501"/>
                    <a:pt x="95250" y="190501"/>
                  </a:cubicBezTo>
                  <a:cubicBezTo>
                    <a:pt x="42645" y="190501"/>
                    <a:pt x="0" y="147856"/>
                    <a:pt x="0" y="95251"/>
                  </a:cubicBez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1084"/>
            <p:cNvSpPr/>
            <p:nvPr/>
          </p:nvSpPr>
          <p:spPr>
            <a:xfrm>
              <a:off x="9614467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95250"/>
                  </a:moveTo>
                  <a:cubicBezTo>
                    <a:pt x="0" y="42645"/>
                    <a:pt x="42645" y="0"/>
                    <a:pt x="95251" y="0"/>
                  </a:cubicBezTo>
                  <a:cubicBezTo>
                    <a:pt x="147856" y="0"/>
                    <a:pt x="190501" y="42645"/>
                    <a:pt x="190501" y="95250"/>
                  </a:cubicBezTo>
                  <a:cubicBezTo>
                    <a:pt x="190501" y="147856"/>
                    <a:pt x="147856" y="190501"/>
                    <a:pt x="95251" y="190501"/>
                  </a:cubicBezTo>
                  <a:cubicBezTo>
                    <a:pt x="42645" y="190501"/>
                    <a:pt x="0" y="147856"/>
                    <a:pt x="0" y="95250"/>
                  </a:cubicBezTo>
                  <a:close/>
                </a:path>
              </a:pathLst>
            </a:custGeom>
            <a:ln w="88900" cap="flat">
              <a:miter lim="100000"/>
            </a:ln>
          </p:spPr>
          <p:style>
            <a:lnRef idx="1">
              <a:srgbClr val="EF935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1085"/>
            <p:cNvSpPr/>
            <p:nvPr/>
          </p:nvSpPr>
          <p:spPr>
            <a:xfrm>
              <a:off x="6000750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95250" y="0"/>
                  </a:moveTo>
                  <a:cubicBezTo>
                    <a:pt x="147856" y="0"/>
                    <a:pt x="190501" y="42645"/>
                    <a:pt x="190501" y="95251"/>
                  </a:cubicBezTo>
                  <a:cubicBezTo>
                    <a:pt x="190501" y="147856"/>
                    <a:pt x="147856" y="190501"/>
                    <a:pt x="95250" y="190501"/>
                  </a:cubicBezTo>
                  <a:cubicBezTo>
                    <a:pt x="42645" y="190501"/>
                    <a:pt x="0" y="147856"/>
                    <a:pt x="0" y="95251"/>
                  </a:cubicBez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1086"/>
            <p:cNvSpPr/>
            <p:nvPr/>
          </p:nvSpPr>
          <p:spPr>
            <a:xfrm>
              <a:off x="6000750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95250"/>
                  </a:moveTo>
                  <a:cubicBezTo>
                    <a:pt x="0" y="42645"/>
                    <a:pt x="42645" y="0"/>
                    <a:pt x="95250" y="0"/>
                  </a:cubicBezTo>
                  <a:cubicBezTo>
                    <a:pt x="147856" y="0"/>
                    <a:pt x="190501" y="42645"/>
                    <a:pt x="190501" y="95250"/>
                  </a:cubicBezTo>
                  <a:cubicBezTo>
                    <a:pt x="190501" y="147856"/>
                    <a:pt x="147856" y="190501"/>
                    <a:pt x="95250" y="190501"/>
                  </a:cubicBezTo>
                  <a:cubicBezTo>
                    <a:pt x="42645" y="190501"/>
                    <a:pt x="0" y="147856"/>
                    <a:pt x="0" y="95250"/>
                  </a:cubicBezTo>
                  <a:close/>
                </a:path>
              </a:pathLst>
            </a:custGeom>
            <a:ln w="88900" cap="flat">
              <a:miter lim="100000"/>
            </a:ln>
          </p:spPr>
          <p:style>
            <a:lnRef idx="1">
              <a:srgbClr val="EF935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1087"/>
            <p:cNvSpPr/>
            <p:nvPr/>
          </p:nvSpPr>
          <p:spPr>
            <a:xfrm>
              <a:off x="4104991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95251" y="0"/>
                  </a:moveTo>
                  <a:cubicBezTo>
                    <a:pt x="147856" y="0"/>
                    <a:pt x="190501" y="42645"/>
                    <a:pt x="190501" y="95251"/>
                  </a:cubicBezTo>
                  <a:cubicBezTo>
                    <a:pt x="190501" y="147856"/>
                    <a:pt x="147856" y="190501"/>
                    <a:pt x="95251" y="190501"/>
                  </a:cubicBezTo>
                  <a:cubicBezTo>
                    <a:pt x="42645" y="190501"/>
                    <a:pt x="0" y="147856"/>
                    <a:pt x="0" y="95251"/>
                  </a:cubicBezTo>
                  <a:cubicBezTo>
                    <a:pt x="0" y="42645"/>
                    <a:pt x="42645" y="0"/>
                    <a:pt x="9525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1088"/>
            <p:cNvSpPr/>
            <p:nvPr/>
          </p:nvSpPr>
          <p:spPr>
            <a:xfrm>
              <a:off x="4104991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95250"/>
                  </a:moveTo>
                  <a:cubicBezTo>
                    <a:pt x="0" y="42645"/>
                    <a:pt x="42645" y="0"/>
                    <a:pt x="95250" y="0"/>
                  </a:cubicBezTo>
                  <a:cubicBezTo>
                    <a:pt x="147856" y="0"/>
                    <a:pt x="190501" y="42645"/>
                    <a:pt x="190501" y="95250"/>
                  </a:cubicBezTo>
                  <a:cubicBezTo>
                    <a:pt x="190501" y="147856"/>
                    <a:pt x="147856" y="190501"/>
                    <a:pt x="95250" y="190501"/>
                  </a:cubicBezTo>
                  <a:cubicBezTo>
                    <a:pt x="42645" y="190501"/>
                    <a:pt x="0" y="147856"/>
                    <a:pt x="0" y="95250"/>
                  </a:cubicBezTo>
                  <a:close/>
                </a:path>
              </a:pathLst>
            </a:custGeom>
            <a:ln w="88900" cap="flat">
              <a:miter lim="100000"/>
            </a:ln>
          </p:spPr>
          <p:style>
            <a:lnRef idx="1">
              <a:srgbClr val="EF935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1089"/>
            <p:cNvSpPr/>
            <p:nvPr/>
          </p:nvSpPr>
          <p:spPr>
            <a:xfrm>
              <a:off x="2374334" y="3452537"/>
              <a:ext cx="190500" cy="190501"/>
            </a:xfrm>
            <a:custGeom>
              <a:avLst/>
              <a:gdLst/>
              <a:ahLst/>
              <a:cxnLst/>
              <a:rect l="0" t="0" r="0" b="0"/>
              <a:pathLst>
                <a:path w="190500" h="190501">
                  <a:moveTo>
                    <a:pt x="95250" y="0"/>
                  </a:moveTo>
                  <a:cubicBezTo>
                    <a:pt x="147855" y="0"/>
                    <a:pt x="190500" y="42645"/>
                    <a:pt x="190500" y="95251"/>
                  </a:cubicBezTo>
                  <a:cubicBezTo>
                    <a:pt x="190500" y="147856"/>
                    <a:pt x="147855" y="190501"/>
                    <a:pt x="95250" y="190501"/>
                  </a:cubicBezTo>
                  <a:cubicBezTo>
                    <a:pt x="42644" y="190501"/>
                    <a:pt x="0" y="147856"/>
                    <a:pt x="0" y="95251"/>
                  </a:cubicBezTo>
                  <a:cubicBezTo>
                    <a:pt x="0" y="42645"/>
                    <a:pt x="42644" y="0"/>
                    <a:pt x="9525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1090"/>
            <p:cNvSpPr/>
            <p:nvPr/>
          </p:nvSpPr>
          <p:spPr>
            <a:xfrm>
              <a:off x="2374334" y="3452537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95250"/>
                  </a:moveTo>
                  <a:cubicBezTo>
                    <a:pt x="0" y="42645"/>
                    <a:pt x="42645" y="0"/>
                    <a:pt x="95251" y="0"/>
                  </a:cubicBezTo>
                  <a:cubicBezTo>
                    <a:pt x="147856" y="0"/>
                    <a:pt x="190501" y="42645"/>
                    <a:pt x="190501" y="95250"/>
                  </a:cubicBezTo>
                  <a:cubicBezTo>
                    <a:pt x="190501" y="147856"/>
                    <a:pt x="147856" y="190501"/>
                    <a:pt x="95251" y="190501"/>
                  </a:cubicBezTo>
                  <a:cubicBezTo>
                    <a:pt x="42645" y="190501"/>
                    <a:pt x="0" y="147856"/>
                    <a:pt x="0" y="95250"/>
                  </a:cubicBezTo>
                  <a:close/>
                </a:path>
              </a:pathLst>
            </a:custGeom>
            <a:ln w="88900" cap="flat">
              <a:miter lim="100000"/>
            </a:ln>
          </p:spPr>
          <p:style>
            <a:lnRef idx="1">
              <a:srgbClr val="EF935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348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82475" cy="68586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428" y="3296929"/>
            <a:ext cx="67564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зарегистрироваться на нашей платформе и начать помогать?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7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113" y="490682"/>
            <a:ext cx="7307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Arial" panose="020B0604020202020204" pitchFamily="34" charset="0"/>
              </a:rPr>
              <a:t>Если вы </a:t>
            </a:r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готовы</a:t>
            </a:r>
          </a:p>
          <a:p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Действовать с нашей</a:t>
            </a:r>
          </a:p>
          <a:p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командой </a:t>
            </a:r>
            <a:r>
              <a:rPr lang="ru-RU" sz="3200" b="1" dirty="0">
                <a:latin typeface="Arial" panose="020B0604020202020204" pitchFamily="34" charset="0"/>
                <a:ea typeface="Arial" panose="020B0604020202020204" pitchFamily="34" charset="0"/>
              </a:rPr>
              <a:t>волонтеров, </a:t>
            </a:r>
            <a:endParaRPr lang="ru-RU" sz="32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необходимо </a:t>
            </a:r>
            <a:r>
              <a:rPr lang="ru-RU" sz="3200" b="1" dirty="0">
                <a:latin typeface="Arial" panose="020B0604020202020204" pitchFamily="34" charset="0"/>
                <a:ea typeface="Arial" panose="020B0604020202020204" pitchFamily="34" charset="0"/>
              </a:rPr>
              <a:t>сперва зарегистрироваться </a:t>
            </a:r>
            <a:endParaRPr lang="ru-RU" sz="32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на </a:t>
            </a:r>
            <a:r>
              <a:rPr lang="ru-RU" sz="3200" b="1" dirty="0">
                <a:latin typeface="Arial" panose="020B0604020202020204" pitchFamily="34" charset="0"/>
                <a:ea typeface="Arial" panose="020B0604020202020204" pitchFamily="34" charset="0"/>
              </a:rPr>
              <a:t>сайте </a:t>
            </a:r>
            <a:r>
              <a:rPr lang="ru-RU" sz="32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Добро.рф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629" y="-326570"/>
            <a:ext cx="3278414" cy="71265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8113" y="3720556"/>
            <a:ext cx="637902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43000"/>
              </a:lnSpc>
              <a:spcAft>
                <a:spcPts val="1035"/>
              </a:spcAft>
            </a:pPr>
            <a:r>
              <a:rPr lang="ru-RU" sz="2000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После регистрации необходимо на главной странице сайта нажать </a:t>
            </a:r>
            <a:r>
              <a:rPr lang="ru-RU" sz="2000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на «поиск» и ввести название нашей организации, затем нажать на кнопку «организаторы». Затем должна появиться вкладка ОО СПН «ДАРИ ДОБРО»</a:t>
            </a:r>
            <a:endParaRPr lang="ru-RU" sz="1400" dirty="0">
              <a:solidFill>
                <a:srgbClr val="0000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9" name="Group 14572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10" name="Shape 17634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26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26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7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27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27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27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41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9335"/>
            <a:ext cx="10515600" cy="13255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586" y="34797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Bahnschrift SemiBold" panose="020B0502040204020203" pitchFamily="34" charset="0"/>
              </a:rPr>
              <a:t>На ней необходимо нажать кнопку </a:t>
            </a:r>
          </a:p>
          <a:p>
            <a:pPr marL="0" indent="0">
              <a:buNone/>
            </a:pPr>
            <a:r>
              <a:rPr lang="ru-RU" sz="3200" dirty="0" smtClean="0">
                <a:latin typeface="Bahnschrift SemiBold" panose="020B0502040204020203" pitchFamily="34" charset="0"/>
              </a:rPr>
              <a:t>«</a:t>
            </a:r>
            <a:r>
              <a:rPr lang="ru-RU" sz="3200" dirty="0">
                <a:latin typeface="Bahnschrift SemiBold" panose="020B0502040204020203" pitchFamily="34" charset="0"/>
              </a:rPr>
              <a:t>Готов помогать», после этого </a:t>
            </a:r>
            <a:r>
              <a:rPr lang="ru-RU" sz="3200" dirty="0" smtClean="0">
                <a:latin typeface="Bahnschrift SemiBold" panose="020B0502040204020203" pitchFamily="34" charset="0"/>
              </a:rPr>
              <a:t>вы</a:t>
            </a:r>
          </a:p>
          <a:p>
            <a:pPr marL="0" indent="0">
              <a:buNone/>
            </a:pPr>
            <a:r>
              <a:rPr lang="ru-RU" sz="3200" dirty="0" smtClean="0">
                <a:latin typeface="Bahnschrift SemiBold" panose="020B0502040204020203" pitchFamily="34" charset="0"/>
              </a:rPr>
              <a:t>будете </a:t>
            </a:r>
            <a:r>
              <a:rPr lang="ru-RU" sz="3200" dirty="0">
                <a:latin typeface="Bahnschrift SemiBold" panose="020B0502040204020203" pitchFamily="34" charset="0"/>
              </a:rPr>
              <a:t>добавлены в </a:t>
            </a:r>
            <a:r>
              <a:rPr lang="ru-RU" sz="3200" dirty="0" smtClean="0">
                <a:latin typeface="Bahnschrift SemiBold" panose="020B0502040204020203" pitchFamily="34" charset="0"/>
              </a:rPr>
              <a:t>список</a:t>
            </a:r>
          </a:p>
          <a:p>
            <a:pPr marL="0" indent="0">
              <a:buNone/>
            </a:pPr>
            <a:r>
              <a:rPr lang="ru-RU" sz="3200" dirty="0" smtClean="0">
                <a:latin typeface="Bahnschrift SemiBold" panose="020B0502040204020203" pitchFamily="34" charset="0"/>
              </a:rPr>
              <a:t>волонтеров</a:t>
            </a:r>
            <a:endParaRPr lang="ru-RU" sz="3200" dirty="0">
              <a:latin typeface="Bahnschrift SemiBold" panose="020B0502040204020203" pitchFamily="34" charset="0"/>
            </a:endParaRPr>
          </a:p>
          <a:p>
            <a:endParaRPr lang="ru-RU" sz="3200" dirty="0"/>
          </a:p>
        </p:txBody>
      </p:sp>
      <p:grpSp>
        <p:nvGrpSpPr>
          <p:cNvPr id="4" name="Group 14558"/>
          <p:cNvGrpSpPr/>
          <p:nvPr/>
        </p:nvGrpSpPr>
        <p:grpSpPr>
          <a:xfrm>
            <a:off x="-12291" y="0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2297" name="Picture 1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46" y="-737937"/>
            <a:ext cx="3321503" cy="767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642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7329" y="895301"/>
            <a:ext cx="105228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Осуществляется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переход на страницу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нашей организации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152" y="441731"/>
            <a:ext cx="10515600" cy="13255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572" y="2255790"/>
            <a:ext cx="10070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После добавления в </a:t>
            </a:r>
            <a:r>
              <a:rPr lang="ru-RU" dirty="0" smtClean="0">
                <a:latin typeface="Bahnschrift SemiBold" panose="020B0502040204020203" pitchFamily="34" charset="0"/>
              </a:rPr>
              <a:t>список</a:t>
            </a: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волонтеров высветится</a:t>
            </a: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Окошко Готов помогать». Нажимаем</a:t>
            </a: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«</a:t>
            </a:r>
            <a:r>
              <a:rPr lang="ru-RU" dirty="0">
                <a:latin typeface="Bahnschrift SemiBold" panose="020B0502040204020203" pitchFamily="34" charset="0"/>
              </a:rPr>
              <a:t>Понятно», и </a:t>
            </a:r>
            <a:r>
              <a:rPr lang="ru-RU" dirty="0" smtClean="0">
                <a:latin typeface="Bahnschrift SemiBold" panose="020B0502040204020203" pitchFamily="34" charset="0"/>
              </a:rPr>
              <a:t>нас должно </a:t>
            </a:r>
            <a:r>
              <a:rPr lang="ru-RU" dirty="0">
                <a:latin typeface="Bahnschrift SemiBold" panose="020B0502040204020203" pitchFamily="34" charset="0"/>
              </a:rPr>
              <a:t>перебросить </a:t>
            </a:r>
            <a:endParaRPr lang="ru-RU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на главный экран</a:t>
            </a:r>
            <a:r>
              <a:rPr lang="ru-RU" dirty="0">
                <a:latin typeface="Bahnschrift SemiBold" panose="020B0502040204020203" pitchFamily="34" charset="0"/>
              </a:rPr>
              <a:t>, где нам нужно </a:t>
            </a:r>
            <a:endParaRPr lang="ru-RU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выбрать действующую </a:t>
            </a:r>
            <a:r>
              <a:rPr lang="ru-RU" dirty="0">
                <a:latin typeface="Bahnschrift SemiBold" panose="020B0502040204020203" pitchFamily="34" charset="0"/>
              </a:rPr>
              <a:t>акцию, в которой </a:t>
            </a:r>
            <a:r>
              <a:rPr lang="ru-RU" dirty="0" smtClean="0">
                <a:latin typeface="Bahnschrift SemiBold" panose="020B0502040204020203" pitchFamily="34" charset="0"/>
              </a:rPr>
              <a:t>вы</a:t>
            </a: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хотите </a:t>
            </a:r>
            <a:r>
              <a:rPr lang="ru-RU" dirty="0">
                <a:latin typeface="Bahnschrift SemiBold" panose="020B0502040204020203" pitchFamily="34" charset="0"/>
              </a:rPr>
              <a:t>принять участие</a:t>
            </a:r>
          </a:p>
          <a:p>
            <a:endParaRPr lang="ru-RU" dirty="0"/>
          </a:p>
        </p:txBody>
      </p:sp>
      <p:grpSp>
        <p:nvGrpSpPr>
          <p:cNvPr id="4" name="Group 14558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3321" name="Picture 1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49" y="-529389"/>
            <a:ext cx="3542945" cy="766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47952" y="76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70572" y="829277"/>
            <a:ext cx="494574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Второй этап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3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09" y="437697"/>
            <a:ext cx="10382992" cy="1325563"/>
          </a:xfrm>
        </p:spPr>
        <p:txBody>
          <a:bodyPr/>
          <a:lstStyle/>
          <a:p>
            <a:r>
              <a:rPr lang="ru-RU" b="1" dirty="0" smtClean="0"/>
              <a:t>Подаем заявку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310" y="2947311"/>
            <a:ext cx="40894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Прочитав </a:t>
            </a:r>
            <a:r>
              <a:rPr lang="ru-RU" dirty="0">
                <a:latin typeface="Bahnschrift SemiBold" panose="020B0502040204020203" pitchFamily="34" charset="0"/>
              </a:rPr>
              <a:t>всю информацию, нажимаем на кнопку «Подать заявку»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4346" name="Рисунок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7" y="-529390"/>
            <a:ext cx="3225153" cy="7387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4558"/>
          <p:cNvGrpSpPr/>
          <p:nvPr/>
        </p:nvGrpSpPr>
        <p:grpSpPr>
          <a:xfrm>
            <a:off x="-2143" y="0"/>
            <a:ext cx="441403" cy="6858000"/>
            <a:chOff x="0" y="0"/>
            <a:chExt cx="447307" cy="6858000"/>
          </a:xfrm>
        </p:grpSpPr>
        <p:sp>
          <p:nvSpPr>
            <p:cNvPr id="6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4345" name="Picture 16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59" y="-545431"/>
            <a:ext cx="3403748" cy="7403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36336" y="89946"/>
            <a:ext cx="120382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6" y="1134382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Bahnschrift SemiBold" panose="020B0502040204020203" pitchFamily="34" charset="0"/>
              </a:rPr>
              <a:t>Заявка отправлена</a:t>
            </a:r>
            <a:endParaRPr lang="ru-RU" sz="60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3139168"/>
            <a:ext cx="595448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Организатор должен будет рассмотреть вашу заявку в ближайшее время. </a:t>
            </a:r>
          </a:p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Статус </a:t>
            </a:r>
            <a:r>
              <a:rPr lang="ru-RU" dirty="0">
                <a:latin typeface="Bahnschrift SemiBold" panose="020B0502040204020203" pitchFamily="34" charset="0"/>
              </a:rPr>
              <a:t>заявки можно отслеживать в своем профиле, который вы ранее </a:t>
            </a:r>
            <a:r>
              <a:rPr lang="ru-RU" dirty="0" smtClean="0">
                <a:latin typeface="Bahnschrift SemiBold" panose="020B0502040204020203" pitchFamily="34" charset="0"/>
              </a:rPr>
              <a:t>регистрировали.</a:t>
            </a:r>
            <a:endParaRPr lang="ru-RU" dirty="0">
              <a:latin typeface="Bahnschrift SemiBold" panose="020B0502040204020203" pitchFamily="34" charset="0"/>
            </a:endParaRPr>
          </a:p>
          <a:p>
            <a:endParaRPr lang="ru-RU" dirty="0"/>
          </a:p>
        </p:txBody>
      </p:sp>
      <p:grpSp>
        <p:nvGrpSpPr>
          <p:cNvPr id="4" name="Group 14558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2" name="Picture 1645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43" y="-465221"/>
            <a:ext cx="3642410" cy="7323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6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57" y="462898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ahnschrift SemiBold" panose="020B0502040204020203" pitchFamily="34" charset="0"/>
              </a:rPr>
              <a:t>Третий этап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257" y="2107647"/>
            <a:ext cx="5780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hnschrift SemiBold" panose="020B0502040204020203" pitchFamily="34" charset="0"/>
              </a:rPr>
              <a:t>На главной странице сайта «</a:t>
            </a:r>
            <a:r>
              <a:rPr lang="en-US" sz="2400" dirty="0">
                <a:latin typeface="Bahnschrift SemiBold" panose="020B0502040204020203" pitchFamily="34" charset="0"/>
              </a:rPr>
              <a:t>Dobro</a:t>
            </a:r>
            <a:r>
              <a:rPr lang="ru-RU" sz="2400" dirty="0">
                <a:latin typeface="Bahnschrift SemiBold" panose="020B0502040204020203" pitchFamily="34" charset="0"/>
              </a:rPr>
              <a:t>.</a:t>
            </a:r>
            <a:r>
              <a:rPr lang="en-US" sz="2400" dirty="0" err="1">
                <a:latin typeface="Bahnschrift SemiBold" panose="020B0502040204020203" pitchFamily="34" charset="0"/>
              </a:rPr>
              <a:t>ru</a:t>
            </a:r>
            <a:r>
              <a:rPr lang="ru-RU" sz="2400" dirty="0">
                <a:latin typeface="Bahnschrift SemiBold" panose="020B0502040204020203" pitchFamily="34" charset="0"/>
              </a:rPr>
              <a:t>» находится вкладка «</a:t>
            </a:r>
            <a:r>
              <a:rPr lang="ru-RU" sz="2400" dirty="0" err="1">
                <a:latin typeface="Bahnschrift SemiBold" panose="020B0502040204020203" pitchFamily="34" charset="0"/>
              </a:rPr>
              <a:t>Добро.Университет</a:t>
            </a:r>
            <a:r>
              <a:rPr lang="ru-RU" sz="2400" dirty="0">
                <a:latin typeface="Bahnschrift SemiBold" panose="020B0502040204020203" pitchFamily="34" charset="0"/>
              </a:rPr>
              <a:t>», зайдя на которую вы можете пройти бесплатное обучение, благодаря которому вы сможете получить как базовые знания о </a:t>
            </a:r>
            <a:r>
              <a:rPr lang="ru-RU" sz="2400" dirty="0" err="1">
                <a:latin typeface="Bahnschrift SemiBold" panose="020B0502040204020203" pitchFamily="34" charset="0"/>
              </a:rPr>
              <a:t>волонтёрстве</a:t>
            </a:r>
            <a:r>
              <a:rPr lang="ru-RU" sz="2400" dirty="0">
                <a:latin typeface="Bahnschrift SemiBold" panose="020B0502040204020203" pitchFamily="34" charset="0"/>
              </a:rPr>
              <a:t>, так и информацию, необходимую для вашего дальнейшего продвижения в этой сфере.</a:t>
            </a:r>
          </a:p>
          <a:p>
            <a:pPr marL="0" indent="0">
              <a:buNone/>
            </a:pPr>
            <a:r>
              <a:rPr lang="ru-RU" sz="2400" dirty="0">
                <a:latin typeface="Bahnschrift SemiBold" panose="020B0502040204020203" pitchFamily="34" charset="0"/>
              </a:rPr>
              <a:t>Переходим на эту вкладку.</a:t>
            </a:r>
          </a:p>
          <a:p>
            <a:endParaRPr lang="ru-RU" sz="2400" dirty="0">
              <a:latin typeface="Bahnschrift SemiBold" panose="020B0502040204020203" pitchFamily="34" charset="0"/>
            </a:endParaRPr>
          </a:p>
        </p:txBody>
      </p:sp>
      <p:grpSp>
        <p:nvGrpSpPr>
          <p:cNvPr id="4" name="Group 14558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2" name="Picture 1645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97" y="-818147"/>
            <a:ext cx="3624614" cy="7676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8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697" y="2103437"/>
            <a:ext cx="10515600" cy="13255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6481"/>
            <a:ext cx="54537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Bahnschrift SemiBold" panose="020B0502040204020203" pitchFamily="34" charset="0"/>
              </a:rPr>
              <a:t>В открывшейся вкладке </a:t>
            </a:r>
            <a:r>
              <a:rPr lang="ru-RU" sz="3200" dirty="0" smtClean="0">
                <a:latin typeface="Bahnschrift SemiBold" panose="020B0502040204020203" pitchFamily="34" charset="0"/>
              </a:rPr>
              <a:t>выбираем </a:t>
            </a:r>
            <a:r>
              <a:rPr lang="ru-RU" sz="3200" dirty="0">
                <a:latin typeface="Bahnschrift SemiBold" panose="020B0502040204020203" pitchFamily="34" charset="0"/>
              </a:rPr>
              <a:t>базовый курс «Основы </a:t>
            </a:r>
            <a:r>
              <a:rPr lang="ru-RU" sz="3200" dirty="0" err="1">
                <a:latin typeface="Bahnschrift SemiBold" panose="020B0502040204020203" pitchFamily="34" charset="0"/>
              </a:rPr>
              <a:t>волонтёрства</a:t>
            </a:r>
            <a:r>
              <a:rPr lang="ru-RU" sz="3200" dirty="0">
                <a:latin typeface="Bahnschrift SemiBold" panose="020B0502040204020203" pitchFamily="34" charset="0"/>
              </a:rPr>
              <a:t> для начинающих» и нажимаем «Пройти курс</a:t>
            </a:r>
            <a:r>
              <a:rPr lang="ru-RU" sz="3200" dirty="0" smtClean="0">
                <a:latin typeface="Bahnschrift SemiBold" panose="020B0502040204020203" pitchFamily="34" charset="0"/>
              </a:rPr>
              <a:t>».</a:t>
            </a:r>
            <a:endParaRPr lang="ru-RU" sz="3200" dirty="0">
              <a:latin typeface="Bahnschrift SemiBold" panose="020B0502040204020203" pitchFamily="34" charset="0"/>
            </a:endParaRPr>
          </a:p>
          <a:p>
            <a:endParaRPr lang="ru-RU" sz="3200" dirty="0">
              <a:latin typeface="Bahnschrift SemiBold" panose="020B0502040204020203" pitchFamily="34" charset="0"/>
            </a:endParaRPr>
          </a:p>
        </p:txBody>
      </p:sp>
      <p:grpSp>
        <p:nvGrpSpPr>
          <p:cNvPr id="4" name="Group 14558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8441" name="Picture 1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76" y="-365760"/>
            <a:ext cx="3686695" cy="7158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3028" y="7402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30684" y="740227"/>
            <a:ext cx="74143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Основы </a:t>
            </a:r>
            <a:r>
              <a:rPr kumimoji="0" lang="ru-RU" alt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волонтёрства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для начинающих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1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2133"/>
          <p:cNvGrpSpPr/>
          <p:nvPr/>
        </p:nvGrpSpPr>
        <p:grpSpPr>
          <a:xfrm>
            <a:off x="270069" y="-178056"/>
            <a:ext cx="12192000" cy="6941713"/>
            <a:chOff x="185608" y="0"/>
            <a:chExt cx="12192000" cy="6941713"/>
          </a:xfrm>
        </p:grpSpPr>
        <p:pic>
          <p:nvPicPr>
            <p:cNvPr id="5" name="Picture 1642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66488" y="0"/>
              <a:ext cx="7522464" cy="6858000"/>
            </a:xfrm>
            <a:prstGeom prst="rect">
              <a:avLst/>
            </a:prstGeom>
          </p:spPr>
        </p:pic>
        <p:sp>
          <p:nvSpPr>
            <p:cNvPr id="6" name="Shape 17572"/>
            <p:cNvSpPr/>
            <p:nvPr/>
          </p:nvSpPr>
          <p:spPr>
            <a:xfrm>
              <a:off x="185608" y="83713"/>
              <a:ext cx="12192000" cy="6858000"/>
            </a:xfrm>
            <a:custGeom>
              <a:avLst/>
              <a:gdLst/>
              <a:ahLst/>
              <a:cxnLst/>
              <a:rect l="0" t="0" r="0" b="0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11"/>
            <p:cNvSpPr/>
            <p:nvPr/>
          </p:nvSpPr>
          <p:spPr>
            <a:xfrm>
              <a:off x="766077" y="1210767"/>
              <a:ext cx="211274" cy="453727"/>
            </a:xfrm>
            <a:custGeom>
              <a:avLst/>
              <a:gdLst/>
              <a:ahLst/>
              <a:cxnLst/>
              <a:rect l="0" t="0" r="0" b="0"/>
              <a:pathLst>
                <a:path w="211274" h="453727">
                  <a:moveTo>
                    <a:pt x="64171" y="0"/>
                  </a:moveTo>
                  <a:lnTo>
                    <a:pt x="211274" y="0"/>
                  </a:lnTo>
                  <a:lnTo>
                    <a:pt x="211274" y="89906"/>
                  </a:lnTo>
                  <a:lnTo>
                    <a:pt x="164687" y="89906"/>
                  </a:lnTo>
                  <a:lnTo>
                    <a:pt x="164687" y="191870"/>
                  </a:lnTo>
                  <a:cubicBezTo>
                    <a:pt x="164687" y="244706"/>
                    <a:pt x="148360" y="273903"/>
                    <a:pt x="148360" y="273903"/>
                  </a:cubicBezTo>
                  <a:lnTo>
                    <a:pt x="211274" y="273903"/>
                  </a:lnTo>
                  <a:lnTo>
                    <a:pt x="211274" y="363809"/>
                  </a:lnTo>
                  <a:lnTo>
                    <a:pt x="95225" y="363809"/>
                  </a:lnTo>
                  <a:lnTo>
                    <a:pt x="95225" y="453727"/>
                  </a:lnTo>
                  <a:lnTo>
                    <a:pt x="0" y="453727"/>
                  </a:lnTo>
                  <a:lnTo>
                    <a:pt x="0" y="273903"/>
                  </a:lnTo>
                  <a:lnTo>
                    <a:pt x="18157" y="273903"/>
                  </a:lnTo>
                  <a:cubicBezTo>
                    <a:pt x="66001" y="255822"/>
                    <a:pt x="64171" y="191870"/>
                    <a:pt x="64171" y="191870"/>
                  </a:cubicBezTo>
                  <a:lnTo>
                    <a:pt x="641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12"/>
            <p:cNvSpPr/>
            <p:nvPr/>
          </p:nvSpPr>
          <p:spPr>
            <a:xfrm>
              <a:off x="969855" y="1210767"/>
              <a:ext cx="229231" cy="453727"/>
            </a:xfrm>
            <a:custGeom>
              <a:avLst/>
              <a:gdLst/>
              <a:ahLst/>
              <a:cxnLst/>
              <a:rect l="0" t="0" r="0" b="0"/>
              <a:pathLst>
                <a:path w="229231" h="453727">
                  <a:moveTo>
                    <a:pt x="0" y="0"/>
                  </a:moveTo>
                  <a:lnTo>
                    <a:pt x="163430" y="0"/>
                  </a:lnTo>
                  <a:lnTo>
                    <a:pt x="163430" y="273903"/>
                  </a:lnTo>
                  <a:lnTo>
                    <a:pt x="225307" y="273903"/>
                  </a:lnTo>
                  <a:lnTo>
                    <a:pt x="226065" y="363598"/>
                  </a:lnTo>
                  <a:lnTo>
                    <a:pt x="229231" y="453008"/>
                  </a:lnTo>
                  <a:lnTo>
                    <a:pt x="130082" y="453727"/>
                  </a:lnTo>
                  <a:lnTo>
                    <a:pt x="130082" y="363809"/>
                  </a:lnTo>
                  <a:lnTo>
                    <a:pt x="0" y="363809"/>
                  </a:lnTo>
                  <a:lnTo>
                    <a:pt x="0" y="273903"/>
                  </a:lnTo>
                  <a:lnTo>
                    <a:pt x="62914" y="273903"/>
                  </a:lnTo>
                  <a:lnTo>
                    <a:pt x="62914" y="89906"/>
                  </a:lnTo>
                  <a:lnTo>
                    <a:pt x="0" y="8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13"/>
            <p:cNvSpPr/>
            <p:nvPr/>
          </p:nvSpPr>
          <p:spPr>
            <a:xfrm>
              <a:off x="1240145" y="1202429"/>
              <a:ext cx="191386" cy="385588"/>
            </a:xfrm>
            <a:custGeom>
              <a:avLst/>
              <a:gdLst/>
              <a:ahLst/>
              <a:cxnLst/>
              <a:rect l="0" t="0" r="0" b="0"/>
              <a:pathLst>
                <a:path w="191386" h="385588">
                  <a:moveTo>
                    <a:pt x="191386" y="0"/>
                  </a:moveTo>
                  <a:lnTo>
                    <a:pt x="191386" y="0"/>
                  </a:lnTo>
                  <a:lnTo>
                    <a:pt x="191386" y="107290"/>
                  </a:lnTo>
                  <a:lnTo>
                    <a:pt x="191386" y="107290"/>
                  </a:lnTo>
                  <a:cubicBezTo>
                    <a:pt x="144510" y="107290"/>
                    <a:pt x="106513" y="145575"/>
                    <a:pt x="106513" y="192790"/>
                  </a:cubicBezTo>
                  <a:cubicBezTo>
                    <a:pt x="106513" y="240014"/>
                    <a:pt x="144510" y="278300"/>
                    <a:pt x="191386" y="278300"/>
                  </a:cubicBezTo>
                  <a:lnTo>
                    <a:pt x="191386" y="278300"/>
                  </a:lnTo>
                  <a:lnTo>
                    <a:pt x="191386" y="385588"/>
                  </a:lnTo>
                  <a:lnTo>
                    <a:pt x="191386" y="385588"/>
                  </a:lnTo>
                  <a:cubicBezTo>
                    <a:pt x="85683" y="385588"/>
                    <a:pt x="0" y="299275"/>
                    <a:pt x="0" y="192790"/>
                  </a:cubicBezTo>
                  <a:cubicBezTo>
                    <a:pt x="0" y="86313"/>
                    <a:pt x="85683" y="0"/>
                    <a:pt x="1913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14"/>
            <p:cNvSpPr/>
            <p:nvPr/>
          </p:nvSpPr>
          <p:spPr>
            <a:xfrm>
              <a:off x="1431531" y="1202429"/>
              <a:ext cx="192013" cy="385588"/>
            </a:xfrm>
            <a:custGeom>
              <a:avLst/>
              <a:gdLst/>
              <a:ahLst/>
              <a:cxnLst/>
              <a:rect l="0" t="0" r="0" b="0"/>
              <a:pathLst>
                <a:path w="192013" h="385588">
                  <a:moveTo>
                    <a:pt x="0" y="0"/>
                  </a:moveTo>
                  <a:lnTo>
                    <a:pt x="38536" y="3454"/>
                  </a:lnTo>
                  <a:cubicBezTo>
                    <a:pt x="125602" y="19424"/>
                    <a:pt x="190687" y="89748"/>
                    <a:pt x="191386" y="192790"/>
                  </a:cubicBezTo>
                  <a:cubicBezTo>
                    <a:pt x="192013" y="285956"/>
                    <a:pt x="125934" y="363693"/>
                    <a:pt x="38598" y="381671"/>
                  </a:cubicBezTo>
                  <a:lnTo>
                    <a:pt x="0" y="385588"/>
                  </a:lnTo>
                  <a:lnTo>
                    <a:pt x="0" y="278300"/>
                  </a:lnTo>
                  <a:lnTo>
                    <a:pt x="33037" y="271580"/>
                  </a:lnTo>
                  <a:cubicBezTo>
                    <a:pt x="63500" y="258598"/>
                    <a:pt x="84874" y="228208"/>
                    <a:pt x="84874" y="192790"/>
                  </a:cubicBezTo>
                  <a:cubicBezTo>
                    <a:pt x="84874" y="157378"/>
                    <a:pt x="63500" y="126990"/>
                    <a:pt x="33037" y="114009"/>
                  </a:cubicBezTo>
                  <a:lnTo>
                    <a:pt x="0" y="1072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15"/>
            <p:cNvSpPr/>
            <p:nvPr/>
          </p:nvSpPr>
          <p:spPr>
            <a:xfrm>
              <a:off x="1667190" y="1059499"/>
              <a:ext cx="204957" cy="526697"/>
            </a:xfrm>
            <a:custGeom>
              <a:avLst/>
              <a:gdLst/>
              <a:ahLst/>
              <a:cxnLst/>
              <a:rect l="0" t="0" r="0" b="0"/>
              <a:pathLst>
                <a:path w="204957" h="526697">
                  <a:moveTo>
                    <a:pt x="204957" y="0"/>
                  </a:moveTo>
                  <a:lnTo>
                    <a:pt x="204957" y="109098"/>
                  </a:lnTo>
                  <a:lnTo>
                    <a:pt x="181467" y="120643"/>
                  </a:lnTo>
                  <a:cubicBezTo>
                    <a:pt x="159809" y="133867"/>
                    <a:pt x="137020" y="154740"/>
                    <a:pt x="132497" y="185337"/>
                  </a:cubicBezTo>
                  <a:lnTo>
                    <a:pt x="132497" y="185348"/>
                  </a:lnTo>
                  <a:cubicBezTo>
                    <a:pt x="145021" y="178907"/>
                    <a:pt x="158389" y="173864"/>
                    <a:pt x="172393" y="170431"/>
                  </a:cubicBezTo>
                  <a:lnTo>
                    <a:pt x="204957" y="166516"/>
                  </a:lnTo>
                  <a:lnTo>
                    <a:pt x="204957" y="259720"/>
                  </a:lnTo>
                  <a:lnTo>
                    <a:pt x="173753" y="266065"/>
                  </a:lnTo>
                  <a:cubicBezTo>
                    <a:pt x="144980" y="278324"/>
                    <a:pt x="124797" y="307022"/>
                    <a:pt x="124797" y="340475"/>
                  </a:cubicBezTo>
                  <a:cubicBezTo>
                    <a:pt x="124797" y="373921"/>
                    <a:pt x="144980" y="402622"/>
                    <a:pt x="173753" y="414883"/>
                  </a:cubicBezTo>
                  <a:lnTo>
                    <a:pt x="204957" y="421230"/>
                  </a:lnTo>
                  <a:lnTo>
                    <a:pt x="204957" y="526697"/>
                  </a:lnTo>
                  <a:lnTo>
                    <a:pt x="161855" y="523208"/>
                  </a:lnTo>
                  <a:cubicBezTo>
                    <a:pt x="46867" y="502971"/>
                    <a:pt x="10730" y="414651"/>
                    <a:pt x="3661" y="296695"/>
                  </a:cubicBezTo>
                  <a:cubicBezTo>
                    <a:pt x="0" y="235531"/>
                    <a:pt x="18042" y="169846"/>
                    <a:pt x="33190" y="131561"/>
                  </a:cubicBezTo>
                  <a:cubicBezTo>
                    <a:pt x="60633" y="62186"/>
                    <a:pt x="121748" y="25934"/>
                    <a:pt x="202625" y="644"/>
                  </a:cubicBezTo>
                  <a:lnTo>
                    <a:pt x="204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6"/>
            <p:cNvSpPr/>
            <p:nvPr/>
          </p:nvSpPr>
          <p:spPr>
            <a:xfrm>
              <a:off x="1872147" y="1224674"/>
              <a:ext cx="193333" cy="362425"/>
            </a:xfrm>
            <a:custGeom>
              <a:avLst/>
              <a:gdLst/>
              <a:ahLst/>
              <a:cxnLst/>
              <a:rect l="0" t="0" r="0" b="0"/>
              <a:pathLst>
                <a:path w="193333" h="362425">
                  <a:moveTo>
                    <a:pt x="11151" y="0"/>
                  </a:moveTo>
                  <a:cubicBezTo>
                    <a:pt x="111762" y="0"/>
                    <a:pt x="193333" y="81125"/>
                    <a:pt x="193333" y="181208"/>
                  </a:cubicBezTo>
                  <a:cubicBezTo>
                    <a:pt x="193333" y="281290"/>
                    <a:pt x="111762" y="362425"/>
                    <a:pt x="11151" y="362425"/>
                  </a:cubicBezTo>
                  <a:lnTo>
                    <a:pt x="0" y="361522"/>
                  </a:lnTo>
                  <a:lnTo>
                    <a:pt x="0" y="256055"/>
                  </a:lnTo>
                  <a:lnTo>
                    <a:pt x="1" y="256055"/>
                  </a:lnTo>
                  <a:cubicBezTo>
                    <a:pt x="44268" y="256055"/>
                    <a:pt x="80161" y="219894"/>
                    <a:pt x="80161" y="175301"/>
                  </a:cubicBezTo>
                  <a:cubicBezTo>
                    <a:pt x="80161" y="130696"/>
                    <a:pt x="44268" y="94545"/>
                    <a:pt x="1" y="94545"/>
                  </a:cubicBezTo>
                  <a:lnTo>
                    <a:pt x="0" y="94545"/>
                  </a:lnTo>
                  <a:lnTo>
                    <a:pt x="0" y="1341"/>
                  </a:lnTo>
                  <a:lnTo>
                    <a:pt x="111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17"/>
            <p:cNvSpPr/>
            <p:nvPr/>
          </p:nvSpPr>
          <p:spPr>
            <a:xfrm>
              <a:off x="1872147" y="1021677"/>
              <a:ext cx="161584" cy="146920"/>
            </a:xfrm>
            <a:custGeom>
              <a:avLst/>
              <a:gdLst/>
              <a:ahLst/>
              <a:cxnLst/>
              <a:rect l="0" t="0" r="0" b="0"/>
              <a:pathLst>
                <a:path w="161584" h="146920">
                  <a:moveTo>
                    <a:pt x="161584" y="0"/>
                  </a:moveTo>
                  <a:lnTo>
                    <a:pt x="161584" y="105672"/>
                  </a:lnTo>
                  <a:lnTo>
                    <a:pt x="18694" y="139667"/>
                  </a:lnTo>
                  <a:cubicBezTo>
                    <a:pt x="18694" y="139667"/>
                    <a:pt x="13562" y="141061"/>
                    <a:pt x="5723" y="144107"/>
                  </a:cubicBezTo>
                  <a:lnTo>
                    <a:pt x="0" y="146920"/>
                  </a:lnTo>
                  <a:lnTo>
                    <a:pt x="0" y="37822"/>
                  </a:lnTo>
                  <a:lnTo>
                    <a:pt x="48454" y="24431"/>
                  </a:lnTo>
                  <a:cubicBezTo>
                    <a:pt x="83744" y="15715"/>
                    <a:pt x="121751" y="8044"/>
                    <a:pt x="1615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18"/>
            <p:cNvSpPr/>
            <p:nvPr/>
          </p:nvSpPr>
          <p:spPr>
            <a:xfrm>
              <a:off x="2137027" y="1209366"/>
              <a:ext cx="183796" cy="527430"/>
            </a:xfrm>
            <a:custGeom>
              <a:avLst/>
              <a:gdLst/>
              <a:ahLst/>
              <a:cxnLst/>
              <a:rect l="0" t="0" r="0" b="0"/>
              <a:pathLst>
                <a:path w="183796" h="527430">
                  <a:moveTo>
                    <a:pt x="183796" y="0"/>
                  </a:moveTo>
                  <a:lnTo>
                    <a:pt x="183796" y="98749"/>
                  </a:lnTo>
                  <a:lnTo>
                    <a:pt x="183685" y="98726"/>
                  </a:lnTo>
                  <a:cubicBezTo>
                    <a:pt x="139418" y="98726"/>
                    <a:pt x="104429" y="133027"/>
                    <a:pt x="104429" y="181785"/>
                  </a:cubicBezTo>
                  <a:cubicBezTo>
                    <a:pt x="104429" y="230542"/>
                    <a:pt x="138745" y="272357"/>
                    <a:pt x="183002" y="271363"/>
                  </a:cubicBezTo>
                  <a:lnTo>
                    <a:pt x="183796" y="271191"/>
                  </a:lnTo>
                  <a:lnTo>
                    <a:pt x="183796" y="375902"/>
                  </a:lnTo>
                  <a:lnTo>
                    <a:pt x="178798" y="375430"/>
                  </a:lnTo>
                  <a:cubicBezTo>
                    <a:pt x="152616" y="370424"/>
                    <a:pt x="128525" y="358214"/>
                    <a:pt x="108091" y="340612"/>
                  </a:cubicBezTo>
                  <a:lnTo>
                    <a:pt x="108091" y="527430"/>
                  </a:lnTo>
                  <a:lnTo>
                    <a:pt x="0" y="527430"/>
                  </a:lnTo>
                  <a:lnTo>
                    <a:pt x="0" y="521406"/>
                  </a:lnTo>
                  <a:lnTo>
                    <a:pt x="0" y="1402"/>
                  </a:lnTo>
                  <a:lnTo>
                    <a:pt x="108091" y="1402"/>
                  </a:lnTo>
                  <a:lnTo>
                    <a:pt x="108091" y="35291"/>
                  </a:lnTo>
                  <a:cubicBezTo>
                    <a:pt x="128525" y="17689"/>
                    <a:pt x="152616" y="5478"/>
                    <a:pt x="178798" y="473"/>
                  </a:cubicBezTo>
                  <a:lnTo>
                    <a:pt x="183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19"/>
            <p:cNvSpPr/>
            <p:nvPr/>
          </p:nvSpPr>
          <p:spPr>
            <a:xfrm>
              <a:off x="2320823" y="1207303"/>
              <a:ext cx="185606" cy="380030"/>
            </a:xfrm>
            <a:custGeom>
              <a:avLst/>
              <a:gdLst/>
              <a:ahLst/>
              <a:cxnLst/>
              <a:rect l="0" t="0" r="0" b="0"/>
              <a:pathLst>
                <a:path w="185606" h="380030">
                  <a:moveTo>
                    <a:pt x="21823" y="0"/>
                  </a:moveTo>
                  <a:cubicBezTo>
                    <a:pt x="112283" y="0"/>
                    <a:pt x="185606" y="85076"/>
                    <a:pt x="185606" y="190020"/>
                  </a:cubicBezTo>
                  <a:cubicBezTo>
                    <a:pt x="185606" y="294964"/>
                    <a:pt x="112283" y="380030"/>
                    <a:pt x="21823" y="380030"/>
                  </a:cubicBezTo>
                  <a:lnTo>
                    <a:pt x="0" y="377966"/>
                  </a:lnTo>
                  <a:lnTo>
                    <a:pt x="0" y="273254"/>
                  </a:lnTo>
                  <a:lnTo>
                    <a:pt x="33339" y="266003"/>
                  </a:lnTo>
                  <a:cubicBezTo>
                    <a:pt x="63088" y="252437"/>
                    <a:pt x="79367" y="221706"/>
                    <a:pt x="79367" y="185138"/>
                  </a:cubicBezTo>
                  <a:cubicBezTo>
                    <a:pt x="79367" y="148570"/>
                    <a:pt x="59567" y="119408"/>
                    <a:pt x="30987" y="107112"/>
                  </a:cubicBezTo>
                  <a:lnTo>
                    <a:pt x="0" y="100812"/>
                  </a:lnTo>
                  <a:lnTo>
                    <a:pt x="0" y="2064"/>
                  </a:lnTo>
                  <a:lnTo>
                    <a:pt x="21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20"/>
            <p:cNvSpPr/>
            <p:nvPr/>
          </p:nvSpPr>
          <p:spPr>
            <a:xfrm>
              <a:off x="2562089" y="1199815"/>
              <a:ext cx="191386" cy="388210"/>
            </a:xfrm>
            <a:custGeom>
              <a:avLst/>
              <a:gdLst/>
              <a:ahLst/>
              <a:cxnLst/>
              <a:rect l="0" t="0" r="0" b="0"/>
              <a:pathLst>
                <a:path w="191386" h="388210">
                  <a:moveTo>
                    <a:pt x="190777" y="0"/>
                  </a:moveTo>
                  <a:lnTo>
                    <a:pt x="191386" y="64"/>
                  </a:lnTo>
                  <a:lnTo>
                    <a:pt x="191386" y="105514"/>
                  </a:lnTo>
                  <a:cubicBezTo>
                    <a:pt x="132518" y="107891"/>
                    <a:pt x="106512" y="148185"/>
                    <a:pt x="106512" y="195410"/>
                  </a:cubicBezTo>
                  <a:cubicBezTo>
                    <a:pt x="106512" y="242625"/>
                    <a:pt x="144511" y="280910"/>
                    <a:pt x="191386" y="280910"/>
                  </a:cubicBezTo>
                  <a:lnTo>
                    <a:pt x="191386" y="388210"/>
                  </a:lnTo>
                  <a:cubicBezTo>
                    <a:pt x="85684" y="388210"/>
                    <a:pt x="0" y="301887"/>
                    <a:pt x="0" y="195410"/>
                  </a:cubicBezTo>
                  <a:cubicBezTo>
                    <a:pt x="0" y="88924"/>
                    <a:pt x="85073" y="0"/>
                    <a:pt x="1907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21"/>
            <p:cNvSpPr/>
            <p:nvPr/>
          </p:nvSpPr>
          <p:spPr>
            <a:xfrm>
              <a:off x="2753476" y="1199878"/>
              <a:ext cx="191387" cy="388146"/>
            </a:xfrm>
            <a:custGeom>
              <a:avLst/>
              <a:gdLst/>
              <a:ahLst/>
              <a:cxnLst/>
              <a:rect l="0" t="0" r="0" b="0"/>
              <a:pathLst>
                <a:path w="191387" h="388146">
                  <a:moveTo>
                    <a:pt x="0" y="0"/>
                  </a:moveTo>
                  <a:lnTo>
                    <a:pt x="37985" y="3965"/>
                  </a:lnTo>
                  <a:cubicBezTo>
                    <a:pt x="125310" y="22442"/>
                    <a:pt x="191387" y="102171"/>
                    <a:pt x="191387" y="195346"/>
                  </a:cubicBezTo>
                  <a:cubicBezTo>
                    <a:pt x="191387" y="301823"/>
                    <a:pt x="105692" y="388146"/>
                    <a:pt x="0" y="388146"/>
                  </a:cubicBezTo>
                  <a:lnTo>
                    <a:pt x="0" y="280846"/>
                  </a:lnTo>
                  <a:cubicBezTo>
                    <a:pt x="46876" y="280846"/>
                    <a:pt x="84874" y="242561"/>
                    <a:pt x="84874" y="195346"/>
                  </a:cubicBezTo>
                  <a:cubicBezTo>
                    <a:pt x="84874" y="148121"/>
                    <a:pt x="46834" y="103549"/>
                    <a:pt x="0" y="10545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22"/>
            <p:cNvSpPr/>
            <p:nvPr/>
          </p:nvSpPr>
          <p:spPr>
            <a:xfrm>
              <a:off x="1293249" y="1643803"/>
              <a:ext cx="704803" cy="201676"/>
            </a:xfrm>
            <a:custGeom>
              <a:avLst/>
              <a:gdLst/>
              <a:ahLst/>
              <a:cxnLst/>
              <a:rect l="0" t="0" r="0" b="0"/>
              <a:pathLst>
                <a:path w="704803" h="201676">
                  <a:moveTo>
                    <a:pt x="703614" y="0"/>
                  </a:moveTo>
                  <a:lnTo>
                    <a:pt x="704803" y="93235"/>
                  </a:lnTo>
                  <a:cubicBezTo>
                    <a:pt x="704803" y="93235"/>
                    <a:pt x="577297" y="163493"/>
                    <a:pt x="416594" y="181058"/>
                  </a:cubicBezTo>
                  <a:lnTo>
                    <a:pt x="346033" y="184997"/>
                  </a:lnTo>
                  <a:lnTo>
                    <a:pt x="345896" y="184997"/>
                  </a:lnTo>
                  <a:lnTo>
                    <a:pt x="275886" y="180978"/>
                  </a:lnTo>
                  <a:cubicBezTo>
                    <a:pt x="117648" y="163058"/>
                    <a:pt x="0" y="91375"/>
                    <a:pt x="0" y="91375"/>
                  </a:cubicBezTo>
                  <a:lnTo>
                    <a:pt x="0" y="7958"/>
                  </a:lnTo>
                  <a:cubicBezTo>
                    <a:pt x="368045" y="201676"/>
                    <a:pt x="703614" y="0"/>
                    <a:pt x="7036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23"/>
            <p:cNvSpPr/>
            <p:nvPr/>
          </p:nvSpPr>
          <p:spPr>
            <a:xfrm>
              <a:off x="2248710" y="867640"/>
              <a:ext cx="233676" cy="247421"/>
            </a:xfrm>
            <a:custGeom>
              <a:avLst/>
              <a:gdLst/>
              <a:ahLst/>
              <a:cxnLst/>
              <a:rect l="0" t="0" r="0" b="0"/>
              <a:pathLst>
                <a:path w="233676" h="247421">
                  <a:moveTo>
                    <a:pt x="0" y="0"/>
                  </a:moveTo>
                  <a:lnTo>
                    <a:pt x="63161" y="0"/>
                  </a:lnTo>
                  <a:lnTo>
                    <a:pt x="63161" y="139572"/>
                  </a:lnTo>
                  <a:lnTo>
                    <a:pt x="132634" y="139572"/>
                  </a:lnTo>
                  <a:lnTo>
                    <a:pt x="132634" y="0"/>
                  </a:lnTo>
                  <a:lnTo>
                    <a:pt x="195783" y="0"/>
                  </a:lnTo>
                  <a:lnTo>
                    <a:pt x="195783" y="139572"/>
                  </a:lnTo>
                  <a:lnTo>
                    <a:pt x="233676" y="139572"/>
                  </a:lnTo>
                  <a:lnTo>
                    <a:pt x="233676" y="247421"/>
                  </a:lnTo>
                  <a:lnTo>
                    <a:pt x="170525" y="247421"/>
                  </a:lnTo>
                  <a:lnTo>
                    <a:pt x="170525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24"/>
            <p:cNvSpPr/>
            <p:nvPr/>
          </p:nvSpPr>
          <p:spPr>
            <a:xfrm>
              <a:off x="2735007" y="867642"/>
              <a:ext cx="195773" cy="196667"/>
            </a:xfrm>
            <a:custGeom>
              <a:avLst/>
              <a:gdLst/>
              <a:ahLst/>
              <a:cxnLst/>
              <a:rect l="0" t="0" r="0" b="0"/>
              <a:pathLst>
                <a:path w="195773" h="196667">
                  <a:moveTo>
                    <a:pt x="0" y="0"/>
                  </a:moveTo>
                  <a:lnTo>
                    <a:pt x="63149" y="0"/>
                  </a:lnTo>
                  <a:lnTo>
                    <a:pt x="63149" y="69786"/>
                  </a:lnTo>
                  <a:lnTo>
                    <a:pt x="132622" y="69786"/>
                  </a:lnTo>
                  <a:lnTo>
                    <a:pt x="132622" y="0"/>
                  </a:lnTo>
                  <a:lnTo>
                    <a:pt x="195773" y="0"/>
                  </a:lnTo>
                  <a:lnTo>
                    <a:pt x="195773" y="196667"/>
                  </a:lnTo>
                  <a:lnTo>
                    <a:pt x="132622" y="196667"/>
                  </a:lnTo>
                  <a:lnTo>
                    <a:pt x="132622" y="126882"/>
                  </a:lnTo>
                  <a:lnTo>
                    <a:pt x="63149" y="126882"/>
                  </a:lnTo>
                  <a:lnTo>
                    <a:pt x="63149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25"/>
            <p:cNvSpPr/>
            <p:nvPr/>
          </p:nvSpPr>
          <p:spPr>
            <a:xfrm>
              <a:off x="2962359" y="867642"/>
              <a:ext cx="176827" cy="196667"/>
            </a:xfrm>
            <a:custGeom>
              <a:avLst/>
              <a:gdLst/>
              <a:ahLst/>
              <a:cxnLst/>
              <a:rect l="0" t="0" r="0" b="0"/>
              <a:pathLst>
                <a:path w="176827" h="196667">
                  <a:moveTo>
                    <a:pt x="0" y="0"/>
                  </a:moveTo>
                  <a:lnTo>
                    <a:pt x="176827" y="0"/>
                  </a:lnTo>
                  <a:lnTo>
                    <a:pt x="176827" y="57095"/>
                  </a:lnTo>
                  <a:lnTo>
                    <a:pt x="120000" y="57095"/>
                  </a:lnTo>
                  <a:lnTo>
                    <a:pt x="120000" y="196667"/>
                  </a:lnTo>
                  <a:lnTo>
                    <a:pt x="56839" y="196667"/>
                  </a:lnTo>
                  <a:lnTo>
                    <a:pt x="56839" y="57095"/>
                  </a:lnTo>
                  <a:lnTo>
                    <a:pt x="0" y="570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26"/>
            <p:cNvSpPr/>
            <p:nvPr/>
          </p:nvSpPr>
          <p:spPr>
            <a:xfrm>
              <a:off x="3170765" y="863671"/>
              <a:ext cx="107370" cy="302143"/>
            </a:xfrm>
            <a:custGeom>
              <a:avLst/>
              <a:gdLst/>
              <a:ahLst/>
              <a:cxnLst/>
              <a:rect l="0" t="0" r="0" b="0"/>
              <a:pathLst>
                <a:path w="107370" h="302143">
                  <a:moveTo>
                    <a:pt x="107370" y="0"/>
                  </a:moveTo>
                  <a:lnTo>
                    <a:pt x="107370" y="54722"/>
                  </a:lnTo>
                  <a:lnTo>
                    <a:pt x="107364" y="54721"/>
                  </a:lnTo>
                  <a:cubicBezTo>
                    <a:pt x="95256" y="54721"/>
                    <a:pt x="84873" y="59350"/>
                    <a:pt x="76184" y="68607"/>
                  </a:cubicBezTo>
                  <a:cubicBezTo>
                    <a:pt x="67494" y="77853"/>
                    <a:pt x="63161" y="89086"/>
                    <a:pt x="63161" y="102305"/>
                  </a:cubicBezTo>
                  <a:cubicBezTo>
                    <a:pt x="63161" y="115524"/>
                    <a:pt x="67494" y="126758"/>
                    <a:pt x="76184" y="136004"/>
                  </a:cubicBezTo>
                  <a:cubicBezTo>
                    <a:pt x="84873" y="145262"/>
                    <a:pt x="95256" y="149879"/>
                    <a:pt x="107364" y="149879"/>
                  </a:cubicBezTo>
                  <a:lnTo>
                    <a:pt x="107370" y="149878"/>
                  </a:lnTo>
                  <a:lnTo>
                    <a:pt x="107370" y="204610"/>
                  </a:lnTo>
                  <a:lnTo>
                    <a:pt x="89402" y="201232"/>
                  </a:lnTo>
                  <a:cubicBezTo>
                    <a:pt x="79929" y="197397"/>
                    <a:pt x="71182" y="191646"/>
                    <a:pt x="63161" y="183980"/>
                  </a:cubicBezTo>
                  <a:lnTo>
                    <a:pt x="63161" y="302143"/>
                  </a:lnTo>
                  <a:lnTo>
                    <a:pt x="0" y="302143"/>
                  </a:lnTo>
                  <a:lnTo>
                    <a:pt x="0" y="3976"/>
                  </a:lnTo>
                  <a:lnTo>
                    <a:pt x="63161" y="3976"/>
                  </a:lnTo>
                  <a:lnTo>
                    <a:pt x="63161" y="20620"/>
                  </a:lnTo>
                  <a:cubicBezTo>
                    <a:pt x="71182" y="12959"/>
                    <a:pt x="79929" y="7210"/>
                    <a:pt x="89402" y="3377"/>
                  </a:cubicBezTo>
                  <a:lnTo>
                    <a:pt x="1073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27"/>
            <p:cNvSpPr/>
            <p:nvPr/>
          </p:nvSpPr>
          <p:spPr>
            <a:xfrm>
              <a:off x="3278135" y="861297"/>
              <a:ext cx="107359" cy="209358"/>
            </a:xfrm>
            <a:custGeom>
              <a:avLst/>
              <a:gdLst/>
              <a:ahLst/>
              <a:cxnLst/>
              <a:rect l="0" t="0" r="0" b="0"/>
              <a:pathLst>
                <a:path w="107359" h="209358">
                  <a:moveTo>
                    <a:pt x="12628" y="0"/>
                  </a:moveTo>
                  <a:cubicBezTo>
                    <a:pt x="38939" y="0"/>
                    <a:pt x="61304" y="10175"/>
                    <a:pt x="79723" y="30528"/>
                  </a:cubicBezTo>
                  <a:cubicBezTo>
                    <a:pt x="98144" y="50891"/>
                    <a:pt x="107359" y="75598"/>
                    <a:pt x="107359" y="104678"/>
                  </a:cubicBezTo>
                  <a:cubicBezTo>
                    <a:pt x="107359" y="133760"/>
                    <a:pt x="98144" y="158467"/>
                    <a:pt x="79723" y="178819"/>
                  </a:cubicBezTo>
                  <a:cubicBezTo>
                    <a:pt x="61304" y="199182"/>
                    <a:pt x="38939" y="209358"/>
                    <a:pt x="12628" y="209358"/>
                  </a:cubicBezTo>
                  <a:lnTo>
                    <a:pt x="0" y="206984"/>
                  </a:lnTo>
                  <a:lnTo>
                    <a:pt x="0" y="152252"/>
                  </a:lnTo>
                  <a:lnTo>
                    <a:pt x="16867" y="148787"/>
                  </a:lnTo>
                  <a:cubicBezTo>
                    <a:pt x="22065" y="146475"/>
                    <a:pt x="26836" y="143007"/>
                    <a:pt x="31175" y="138378"/>
                  </a:cubicBezTo>
                  <a:cubicBezTo>
                    <a:pt x="39865" y="129131"/>
                    <a:pt x="44209" y="117898"/>
                    <a:pt x="44209" y="104678"/>
                  </a:cubicBezTo>
                  <a:cubicBezTo>
                    <a:pt x="44209" y="91459"/>
                    <a:pt x="39865" y="80226"/>
                    <a:pt x="31175" y="70981"/>
                  </a:cubicBezTo>
                  <a:cubicBezTo>
                    <a:pt x="26836" y="66352"/>
                    <a:pt x="22065" y="62880"/>
                    <a:pt x="16867" y="60566"/>
                  </a:cubicBezTo>
                  <a:lnTo>
                    <a:pt x="0" y="57095"/>
                  </a:lnTo>
                  <a:lnTo>
                    <a:pt x="0" y="2374"/>
                  </a:lnTo>
                  <a:lnTo>
                    <a:pt x="126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28"/>
            <p:cNvSpPr/>
            <p:nvPr/>
          </p:nvSpPr>
          <p:spPr>
            <a:xfrm>
              <a:off x="2136780" y="983920"/>
              <a:ext cx="85568" cy="86208"/>
            </a:xfrm>
            <a:custGeom>
              <a:avLst/>
              <a:gdLst/>
              <a:ahLst/>
              <a:cxnLst/>
              <a:rect l="0" t="0" r="0" b="0"/>
              <a:pathLst>
                <a:path w="85568" h="86208">
                  <a:moveTo>
                    <a:pt x="42784" y="0"/>
                  </a:moveTo>
                  <a:cubicBezTo>
                    <a:pt x="66349" y="0"/>
                    <a:pt x="85568" y="19370"/>
                    <a:pt x="85568" y="43104"/>
                  </a:cubicBezTo>
                  <a:cubicBezTo>
                    <a:pt x="85568" y="66848"/>
                    <a:pt x="66349" y="86208"/>
                    <a:pt x="42784" y="86208"/>
                  </a:cubicBezTo>
                  <a:cubicBezTo>
                    <a:pt x="19220" y="86208"/>
                    <a:pt x="0" y="66848"/>
                    <a:pt x="0" y="43104"/>
                  </a:cubicBezTo>
                  <a:cubicBezTo>
                    <a:pt x="0" y="19370"/>
                    <a:pt x="19220" y="0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29"/>
            <p:cNvSpPr/>
            <p:nvPr/>
          </p:nvSpPr>
          <p:spPr>
            <a:xfrm>
              <a:off x="2506313" y="861509"/>
              <a:ext cx="101469" cy="210191"/>
            </a:xfrm>
            <a:custGeom>
              <a:avLst/>
              <a:gdLst/>
              <a:ahLst/>
              <a:cxnLst/>
              <a:rect l="0" t="0" r="0" b="0"/>
              <a:pathLst>
                <a:path w="101469" h="210191">
                  <a:moveTo>
                    <a:pt x="101469" y="0"/>
                  </a:moveTo>
                  <a:lnTo>
                    <a:pt x="101469" y="50438"/>
                  </a:lnTo>
                  <a:lnTo>
                    <a:pt x="88189" y="53022"/>
                  </a:lnTo>
                  <a:cubicBezTo>
                    <a:pt x="84093" y="54746"/>
                    <a:pt x="80329" y="57332"/>
                    <a:pt x="76900" y="60782"/>
                  </a:cubicBezTo>
                  <a:cubicBezTo>
                    <a:pt x="70020" y="67694"/>
                    <a:pt x="66590" y="74859"/>
                    <a:pt x="66590" y="82287"/>
                  </a:cubicBezTo>
                  <a:lnTo>
                    <a:pt x="101469" y="82287"/>
                  </a:lnTo>
                  <a:lnTo>
                    <a:pt x="101469" y="120509"/>
                  </a:lnTo>
                  <a:lnTo>
                    <a:pt x="66590" y="120509"/>
                  </a:lnTo>
                  <a:cubicBezTo>
                    <a:pt x="69420" y="141438"/>
                    <a:pt x="82933" y="152538"/>
                    <a:pt x="100021" y="155045"/>
                  </a:cubicBezTo>
                  <a:lnTo>
                    <a:pt x="101469" y="154912"/>
                  </a:lnTo>
                  <a:lnTo>
                    <a:pt x="101469" y="210024"/>
                  </a:lnTo>
                  <a:lnTo>
                    <a:pt x="94282" y="210191"/>
                  </a:lnTo>
                  <a:cubicBezTo>
                    <a:pt x="70438" y="208408"/>
                    <a:pt x="47023" y="199315"/>
                    <a:pt x="28541" y="180235"/>
                  </a:cubicBezTo>
                  <a:cubicBezTo>
                    <a:pt x="9510" y="160590"/>
                    <a:pt x="0" y="135377"/>
                    <a:pt x="0" y="104585"/>
                  </a:cubicBezTo>
                  <a:cubicBezTo>
                    <a:pt x="0" y="74055"/>
                    <a:pt x="9048" y="48905"/>
                    <a:pt x="27151" y="29134"/>
                  </a:cubicBezTo>
                  <a:cubicBezTo>
                    <a:pt x="36204" y="19248"/>
                    <a:pt x="47186" y="11833"/>
                    <a:pt x="60101" y="6889"/>
                  </a:cubicBezTo>
                  <a:lnTo>
                    <a:pt x="1014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30"/>
            <p:cNvSpPr/>
            <p:nvPr/>
          </p:nvSpPr>
          <p:spPr>
            <a:xfrm>
              <a:off x="2607782" y="999528"/>
              <a:ext cx="94756" cy="72005"/>
            </a:xfrm>
            <a:custGeom>
              <a:avLst/>
              <a:gdLst/>
              <a:ahLst/>
              <a:cxnLst/>
              <a:rect l="0" t="0" r="0" b="0"/>
              <a:pathLst>
                <a:path w="94756" h="72005">
                  <a:moveTo>
                    <a:pt x="53436" y="0"/>
                  </a:moveTo>
                  <a:lnTo>
                    <a:pt x="94756" y="32569"/>
                  </a:lnTo>
                  <a:cubicBezTo>
                    <a:pt x="77741" y="52763"/>
                    <a:pt x="48141" y="67895"/>
                    <a:pt x="16634" y="71618"/>
                  </a:cubicBezTo>
                  <a:lnTo>
                    <a:pt x="0" y="72005"/>
                  </a:lnTo>
                  <a:lnTo>
                    <a:pt x="0" y="16893"/>
                  </a:lnTo>
                  <a:lnTo>
                    <a:pt x="25978" y="14496"/>
                  </a:lnTo>
                  <a:cubicBezTo>
                    <a:pt x="35421" y="11607"/>
                    <a:pt x="44870" y="6723"/>
                    <a:pt x="534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31"/>
            <p:cNvSpPr/>
            <p:nvPr/>
          </p:nvSpPr>
          <p:spPr>
            <a:xfrm>
              <a:off x="2607782" y="860981"/>
              <a:ext cx="101468" cy="121038"/>
            </a:xfrm>
            <a:custGeom>
              <a:avLst/>
              <a:gdLst/>
              <a:ahLst/>
              <a:cxnLst/>
              <a:rect l="0" t="0" r="0" b="0"/>
              <a:pathLst>
                <a:path w="101468" h="121038">
                  <a:moveTo>
                    <a:pt x="3172" y="0"/>
                  </a:moveTo>
                  <a:cubicBezTo>
                    <a:pt x="34353" y="0"/>
                    <a:pt x="58527" y="9225"/>
                    <a:pt x="75705" y="27676"/>
                  </a:cubicBezTo>
                  <a:cubicBezTo>
                    <a:pt x="92884" y="46115"/>
                    <a:pt x="101468" y="71932"/>
                    <a:pt x="101468" y="105113"/>
                  </a:cubicBezTo>
                  <a:cubicBezTo>
                    <a:pt x="101468" y="108833"/>
                    <a:pt x="101206" y="114136"/>
                    <a:pt x="100670" y="121038"/>
                  </a:cubicBezTo>
                  <a:lnTo>
                    <a:pt x="0" y="121038"/>
                  </a:lnTo>
                  <a:lnTo>
                    <a:pt x="0" y="82815"/>
                  </a:lnTo>
                  <a:lnTo>
                    <a:pt x="34878" y="82815"/>
                  </a:lnTo>
                  <a:cubicBezTo>
                    <a:pt x="34878" y="75112"/>
                    <a:pt x="31775" y="67884"/>
                    <a:pt x="25568" y="61121"/>
                  </a:cubicBezTo>
                  <a:cubicBezTo>
                    <a:pt x="19352" y="54347"/>
                    <a:pt x="10830" y="50965"/>
                    <a:pt x="6" y="50965"/>
                  </a:cubicBezTo>
                  <a:lnTo>
                    <a:pt x="0" y="50966"/>
                  </a:lnTo>
                  <a:lnTo>
                    <a:pt x="0" y="528"/>
                  </a:lnTo>
                  <a:lnTo>
                    <a:pt x="31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132"/>
            <p:cNvSpPr/>
            <p:nvPr/>
          </p:nvSpPr>
          <p:spPr>
            <a:xfrm>
              <a:off x="545193" y="2513976"/>
              <a:ext cx="9473623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lvl="1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33"/>
            <p:cNvSpPr/>
            <p:nvPr/>
          </p:nvSpPr>
          <p:spPr>
            <a:xfrm>
              <a:off x="704850" y="3601766"/>
              <a:ext cx="6219604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30" name="Rectangle 134"/>
            <p:cNvSpPr/>
            <p:nvPr/>
          </p:nvSpPr>
          <p:spPr>
            <a:xfrm>
              <a:off x="768350" y="3954529"/>
              <a:ext cx="10502506" cy="3190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50538" y="2019585"/>
            <a:ext cx="48664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Что такое </a:t>
            </a:r>
            <a:r>
              <a:rPr lang="ru-RU" alt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Добро.Центр</a:t>
            </a:r>
            <a:r>
              <a:rPr lang="ru-RU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8992" y="3982562"/>
            <a:ext cx="11124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Это бесплатная социальная франшиза федерального масштаба.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Волонтерское движение в России становится сильнее с каждым годом.                  Появляются новые программы, меняются подходы, развивается добровольческая   инфраструктура и система ее поддержки. </a:t>
            </a:r>
            <a:r>
              <a:rPr lang="ru-RU" sz="2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Добро.Центры</a:t>
            </a:r>
            <a:r>
              <a:rPr lang="ru-RU" sz="2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занимаются развитием социальных и гражданских инициатив в своем городе, а взамен получают дополнительную поддержку и ресурсы на собственные проекты.</a:t>
            </a:r>
            <a:endParaRPr lang="ru-RU" sz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43" name="Group 12252"/>
          <p:cNvGrpSpPr/>
          <p:nvPr/>
        </p:nvGrpSpPr>
        <p:grpSpPr>
          <a:xfrm>
            <a:off x="-13044" y="0"/>
            <a:ext cx="447040" cy="6858000"/>
            <a:chOff x="0" y="0"/>
            <a:chExt cx="447307" cy="6858000"/>
          </a:xfrm>
        </p:grpSpPr>
        <p:sp>
          <p:nvSpPr>
            <p:cNvPr id="44" name="Shape 17574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40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41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42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43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44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145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4857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9639"/>
            <a:ext cx="10515600" cy="1325563"/>
          </a:xfrm>
        </p:spPr>
        <p:txBody>
          <a:bodyPr/>
          <a:lstStyle/>
          <a:p>
            <a:r>
              <a:rPr lang="ru-RU" b="1" dirty="0" smtClean="0"/>
              <a:t>Прохождение курса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1516"/>
            <a:ext cx="7065162" cy="48374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Нажимаем </a:t>
            </a:r>
            <a:r>
              <a:rPr lang="ru-RU" dirty="0">
                <a:latin typeface="Bahnschrift SemiBold" panose="020B0502040204020203" pitchFamily="34" charset="0"/>
              </a:rPr>
              <a:t>на кнопку «Пройти курс», далее смотрим видео и выполняем предложенные на этом курсе задания.</a:t>
            </a:r>
          </a:p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После прохождения курса вам будет выдан подтверждающий сертификат.</a:t>
            </a:r>
          </a:p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Проходить представленные на сайте бесплатные курсы можно в любое время</a:t>
            </a:r>
          </a:p>
          <a:p>
            <a:endParaRPr lang="ru-RU" dirty="0">
              <a:latin typeface="Bahnschrift SemiBold" panose="020B0502040204020203" pitchFamily="34" charset="0"/>
            </a:endParaRPr>
          </a:p>
        </p:txBody>
      </p:sp>
      <p:grpSp>
        <p:nvGrpSpPr>
          <p:cNvPr id="4" name="Group 14558"/>
          <p:cNvGrpSpPr/>
          <p:nvPr/>
        </p:nvGrpSpPr>
        <p:grpSpPr>
          <a:xfrm>
            <a:off x="0" y="-1"/>
            <a:ext cx="447040" cy="6858000"/>
            <a:chOff x="0" y="0"/>
            <a:chExt cx="447307" cy="6858000"/>
          </a:xfrm>
        </p:grpSpPr>
        <p:sp>
          <p:nvSpPr>
            <p:cNvPr id="5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9465" name="Picture 1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-368968"/>
            <a:ext cx="3326230" cy="7226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6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90044"/>
            <a:ext cx="10515600" cy="13255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829" y="1812758"/>
            <a:ext cx="5852886" cy="4954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Bahnschrift SemiBold" panose="020B0502040204020203" pitchFamily="34" charset="0"/>
              </a:rPr>
              <a:t>Если </a:t>
            </a:r>
            <a:r>
              <a:rPr lang="ru-RU" sz="3600" b="1" dirty="0">
                <a:latin typeface="Bahnschrift SemiBold" panose="020B0502040204020203" pitchFamily="34" charset="0"/>
              </a:rPr>
              <a:t>каждый будет делать добро в пределах своих возможностей, возможности добра станут безграничными.                                    </a:t>
            </a:r>
            <a:r>
              <a:rPr lang="ru-RU" sz="3600" dirty="0">
                <a:latin typeface="Bahnschrift SemiBold" panose="020B0502040204020203" pitchFamily="34" charset="0"/>
              </a:rPr>
              <a:t>(с) Фазиль </a:t>
            </a:r>
            <a:r>
              <a:rPr lang="ru-RU" sz="3600" dirty="0" err="1">
                <a:latin typeface="Bahnschrift SemiBold" panose="020B0502040204020203" pitchFamily="34" charset="0"/>
              </a:rPr>
              <a:t>Исканде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7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611" y="545432"/>
            <a:ext cx="1395663" cy="866273"/>
          </a:xfrm>
          <a:prstGeom prst="rect">
            <a:avLst/>
          </a:prstGeom>
        </p:spPr>
      </p:pic>
      <p:grpSp>
        <p:nvGrpSpPr>
          <p:cNvPr id="5" name="Group 13985"/>
          <p:cNvGrpSpPr/>
          <p:nvPr/>
        </p:nvGrpSpPr>
        <p:grpSpPr>
          <a:xfrm>
            <a:off x="0" y="0"/>
            <a:ext cx="595086" cy="6858000"/>
            <a:chOff x="0" y="0"/>
            <a:chExt cx="447307" cy="6858000"/>
          </a:xfrm>
        </p:grpSpPr>
        <p:sp>
          <p:nvSpPr>
            <p:cNvPr id="6" name="Shape 17610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765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66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767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768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769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770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1660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29" y="365125"/>
            <a:ext cx="1088027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Соотношение благотворителей и </a:t>
            </a:r>
            <a:r>
              <a:rPr lang="ru-RU" sz="4000" b="1" dirty="0" err="1" smtClean="0"/>
              <a:t>благополучателей</a:t>
            </a:r>
            <a:endParaRPr lang="ru-RU" sz="4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14558"/>
          <p:cNvGrpSpPr/>
          <p:nvPr/>
        </p:nvGrpSpPr>
        <p:grpSpPr>
          <a:xfrm>
            <a:off x="0" y="-1"/>
            <a:ext cx="447040" cy="6858000"/>
            <a:chOff x="0" y="0"/>
            <a:chExt cx="447307" cy="6858000"/>
          </a:xfrm>
        </p:grpSpPr>
        <p:sp>
          <p:nvSpPr>
            <p:cNvPr id="8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425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0"/>
            <a:ext cx="11767457" cy="104502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/>
              <a:t>Помощь СВО</a:t>
            </a:r>
            <a:endParaRPr lang="ru-RU" b="1" dirty="0"/>
          </a:p>
        </p:txBody>
      </p:sp>
      <p:pic>
        <p:nvPicPr>
          <p:cNvPr id="4" name="Отправка гум груз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8943" y="1064030"/>
            <a:ext cx="9503228" cy="5793970"/>
          </a:xfrm>
          <a:prstGeom prst="rect">
            <a:avLst/>
          </a:prstGeom>
        </p:spPr>
      </p:pic>
      <p:grpSp>
        <p:nvGrpSpPr>
          <p:cNvPr id="5" name="Group 14558"/>
          <p:cNvGrpSpPr/>
          <p:nvPr/>
        </p:nvGrpSpPr>
        <p:grpSpPr>
          <a:xfrm>
            <a:off x="0" y="-1"/>
            <a:ext cx="447040" cy="6858000"/>
            <a:chOff x="0" y="0"/>
            <a:chExt cx="447307" cy="6858000"/>
          </a:xfrm>
        </p:grpSpPr>
        <p:sp>
          <p:nvSpPr>
            <p:cNvPr id="6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0102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0"/>
            <a:ext cx="11767457" cy="111034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/>
              <a:t>Экологическая акция «Новая среда»</a:t>
            </a:r>
            <a:endParaRPr lang="ru-RU" b="1" dirty="0"/>
          </a:p>
        </p:txBody>
      </p:sp>
      <p:pic>
        <p:nvPicPr>
          <p:cNvPr id="4" name="Сортировка вторсырь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7734" y="1113906"/>
            <a:ext cx="9911443" cy="6233952"/>
          </a:xfrm>
          <a:prstGeom prst="rect">
            <a:avLst/>
          </a:prstGeom>
        </p:spPr>
      </p:pic>
      <p:grpSp>
        <p:nvGrpSpPr>
          <p:cNvPr id="5" name="Group 14558"/>
          <p:cNvGrpSpPr/>
          <p:nvPr/>
        </p:nvGrpSpPr>
        <p:grpSpPr>
          <a:xfrm>
            <a:off x="0" y="-1"/>
            <a:ext cx="447040" cy="6858000"/>
            <a:chOff x="0" y="0"/>
            <a:chExt cx="447307" cy="6858000"/>
          </a:xfrm>
        </p:grpSpPr>
        <p:sp>
          <p:nvSpPr>
            <p:cNvPr id="6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0"/>
            <a:ext cx="11767457" cy="115932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/>
              <a:t>Новогодние поздравления</a:t>
            </a:r>
            <a:endParaRPr lang="ru-RU" b="1" dirty="0"/>
          </a:p>
        </p:txBody>
      </p:sp>
      <p:pic>
        <p:nvPicPr>
          <p:cNvPr id="4" name="Новый го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3904" y="1163782"/>
            <a:ext cx="10174779" cy="6135089"/>
          </a:xfrm>
          <a:prstGeom prst="rect">
            <a:avLst/>
          </a:prstGeom>
        </p:spPr>
      </p:pic>
      <p:grpSp>
        <p:nvGrpSpPr>
          <p:cNvPr id="5" name="Group 14558"/>
          <p:cNvGrpSpPr/>
          <p:nvPr/>
        </p:nvGrpSpPr>
        <p:grpSpPr>
          <a:xfrm>
            <a:off x="0" y="-1"/>
            <a:ext cx="447040" cy="6858000"/>
            <a:chOff x="0" y="0"/>
            <a:chExt cx="447307" cy="6858000"/>
          </a:xfrm>
        </p:grpSpPr>
        <p:sp>
          <p:nvSpPr>
            <p:cNvPr id="6" name="Shape 1763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32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32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3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3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33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33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6323" y="2754020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2161"/>
          <p:cNvGrpSpPr/>
          <p:nvPr/>
        </p:nvGrpSpPr>
        <p:grpSpPr>
          <a:xfrm>
            <a:off x="0" y="-180560"/>
            <a:ext cx="12192000" cy="7038560"/>
            <a:chOff x="0" y="-60513"/>
            <a:chExt cx="12192000" cy="6918513"/>
          </a:xfrm>
        </p:grpSpPr>
        <p:sp>
          <p:nvSpPr>
            <p:cNvPr id="5" name="Shape 17568"/>
            <p:cNvSpPr/>
            <p:nvPr/>
          </p:nvSpPr>
          <p:spPr>
            <a:xfrm>
              <a:off x="0" y="-60513"/>
              <a:ext cx="12192000" cy="6918513"/>
            </a:xfrm>
            <a:custGeom>
              <a:avLst/>
              <a:gdLst/>
              <a:ahLst/>
              <a:cxnLst/>
              <a:rect l="0" t="0" r="0" b="0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39"/>
            <p:cNvSpPr/>
            <p:nvPr/>
          </p:nvSpPr>
          <p:spPr>
            <a:xfrm>
              <a:off x="766077" y="1210767"/>
              <a:ext cx="211274" cy="453727"/>
            </a:xfrm>
            <a:custGeom>
              <a:avLst/>
              <a:gdLst/>
              <a:ahLst/>
              <a:cxnLst/>
              <a:rect l="0" t="0" r="0" b="0"/>
              <a:pathLst>
                <a:path w="211274" h="453727">
                  <a:moveTo>
                    <a:pt x="64171" y="0"/>
                  </a:moveTo>
                  <a:lnTo>
                    <a:pt x="211274" y="0"/>
                  </a:lnTo>
                  <a:lnTo>
                    <a:pt x="211274" y="89906"/>
                  </a:lnTo>
                  <a:lnTo>
                    <a:pt x="164687" y="89906"/>
                  </a:lnTo>
                  <a:lnTo>
                    <a:pt x="164687" y="191870"/>
                  </a:lnTo>
                  <a:cubicBezTo>
                    <a:pt x="164687" y="244706"/>
                    <a:pt x="148360" y="273903"/>
                    <a:pt x="148360" y="273903"/>
                  </a:cubicBezTo>
                  <a:lnTo>
                    <a:pt x="211274" y="273903"/>
                  </a:lnTo>
                  <a:lnTo>
                    <a:pt x="211274" y="363809"/>
                  </a:lnTo>
                  <a:lnTo>
                    <a:pt x="95225" y="363809"/>
                  </a:lnTo>
                  <a:lnTo>
                    <a:pt x="95225" y="453727"/>
                  </a:lnTo>
                  <a:lnTo>
                    <a:pt x="0" y="453727"/>
                  </a:lnTo>
                  <a:lnTo>
                    <a:pt x="0" y="273903"/>
                  </a:lnTo>
                  <a:lnTo>
                    <a:pt x="18157" y="273903"/>
                  </a:lnTo>
                  <a:cubicBezTo>
                    <a:pt x="66001" y="255822"/>
                    <a:pt x="64171" y="191870"/>
                    <a:pt x="64171" y="191870"/>
                  </a:cubicBezTo>
                  <a:lnTo>
                    <a:pt x="641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40"/>
            <p:cNvSpPr/>
            <p:nvPr/>
          </p:nvSpPr>
          <p:spPr>
            <a:xfrm>
              <a:off x="977351" y="1210767"/>
              <a:ext cx="229231" cy="453727"/>
            </a:xfrm>
            <a:custGeom>
              <a:avLst/>
              <a:gdLst/>
              <a:ahLst/>
              <a:cxnLst/>
              <a:rect l="0" t="0" r="0" b="0"/>
              <a:pathLst>
                <a:path w="229231" h="453727">
                  <a:moveTo>
                    <a:pt x="0" y="0"/>
                  </a:moveTo>
                  <a:lnTo>
                    <a:pt x="163430" y="0"/>
                  </a:lnTo>
                  <a:lnTo>
                    <a:pt x="163430" y="273903"/>
                  </a:lnTo>
                  <a:lnTo>
                    <a:pt x="225307" y="273903"/>
                  </a:lnTo>
                  <a:lnTo>
                    <a:pt x="226065" y="363598"/>
                  </a:lnTo>
                  <a:lnTo>
                    <a:pt x="229231" y="453008"/>
                  </a:lnTo>
                  <a:lnTo>
                    <a:pt x="130082" y="453727"/>
                  </a:lnTo>
                  <a:lnTo>
                    <a:pt x="130082" y="363809"/>
                  </a:lnTo>
                  <a:lnTo>
                    <a:pt x="0" y="363809"/>
                  </a:lnTo>
                  <a:lnTo>
                    <a:pt x="0" y="273903"/>
                  </a:lnTo>
                  <a:lnTo>
                    <a:pt x="62914" y="273903"/>
                  </a:lnTo>
                  <a:lnTo>
                    <a:pt x="62914" y="89906"/>
                  </a:lnTo>
                  <a:lnTo>
                    <a:pt x="0" y="899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41"/>
            <p:cNvSpPr/>
            <p:nvPr/>
          </p:nvSpPr>
          <p:spPr>
            <a:xfrm>
              <a:off x="1240145" y="1202429"/>
              <a:ext cx="191386" cy="385588"/>
            </a:xfrm>
            <a:custGeom>
              <a:avLst/>
              <a:gdLst/>
              <a:ahLst/>
              <a:cxnLst/>
              <a:rect l="0" t="0" r="0" b="0"/>
              <a:pathLst>
                <a:path w="191386" h="385588">
                  <a:moveTo>
                    <a:pt x="191386" y="0"/>
                  </a:moveTo>
                  <a:lnTo>
                    <a:pt x="191386" y="0"/>
                  </a:lnTo>
                  <a:lnTo>
                    <a:pt x="191386" y="107290"/>
                  </a:lnTo>
                  <a:lnTo>
                    <a:pt x="191386" y="107290"/>
                  </a:lnTo>
                  <a:cubicBezTo>
                    <a:pt x="144510" y="107290"/>
                    <a:pt x="106513" y="145575"/>
                    <a:pt x="106513" y="192790"/>
                  </a:cubicBezTo>
                  <a:cubicBezTo>
                    <a:pt x="106513" y="240014"/>
                    <a:pt x="144510" y="278300"/>
                    <a:pt x="191386" y="278300"/>
                  </a:cubicBezTo>
                  <a:lnTo>
                    <a:pt x="191386" y="278300"/>
                  </a:lnTo>
                  <a:lnTo>
                    <a:pt x="191386" y="385588"/>
                  </a:lnTo>
                  <a:lnTo>
                    <a:pt x="191386" y="385588"/>
                  </a:lnTo>
                  <a:cubicBezTo>
                    <a:pt x="85683" y="385588"/>
                    <a:pt x="0" y="299275"/>
                    <a:pt x="0" y="192790"/>
                  </a:cubicBezTo>
                  <a:cubicBezTo>
                    <a:pt x="0" y="86313"/>
                    <a:pt x="85683" y="0"/>
                    <a:pt x="1913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42"/>
            <p:cNvSpPr/>
            <p:nvPr/>
          </p:nvSpPr>
          <p:spPr>
            <a:xfrm>
              <a:off x="1431531" y="1202429"/>
              <a:ext cx="192013" cy="385588"/>
            </a:xfrm>
            <a:custGeom>
              <a:avLst/>
              <a:gdLst/>
              <a:ahLst/>
              <a:cxnLst/>
              <a:rect l="0" t="0" r="0" b="0"/>
              <a:pathLst>
                <a:path w="192013" h="385588">
                  <a:moveTo>
                    <a:pt x="0" y="0"/>
                  </a:moveTo>
                  <a:lnTo>
                    <a:pt x="38536" y="3454"/>
                  </a:lnTo>
                  <a:cubicBezTo>
                    <a:pt x="125602" y="19424"/>
                    <a:pt x="190687" y="89748"/>
                    <a:pt x="191386" y="192790"/>
                  </a:cubicBezTo>
                  <a:cubicBezTo>
                    <a:pt x="192013" y="285956"/>
                    <a:pt x="125934" y="363693"/>
                    <a:pt x="38598" y="381671"/>
                  </a:cubicBezTo>
                  <a:lnTo>
                    <a:pt x="0" y="385588"/>
                  </a:lnTo>
                  <a:lnTo>
                    <a:pt x="0" y="278300"/>
                  </a:lnTo>
                  <a:lnTo>
                    <a:pt x="33037" y="271580"/>
                  </a:lnTo>
                  <a:cubicBezTo>
                    <a:pt x="63500" y="258598"/>
                    <a:pt x="84874" y="228208"/>
                    <a:pt x="84874" y="192790"/>
                  </a:cubicBezTo>
                  <a:cubicBezTo>
                    <a:pt x="84874" y="157378"/>
                    <a:pt x="63500" y="126990"/>
                    <a:pt x="33037" y="114009"/>
                  </a:cubicBezTo>
                  <a:lnTo>
                    <a:pt x="0" y="1072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43"/>
            <p:cNvSpPr/>
            <p:nvPr/>
          </p:nvSpPr>
          <p:spPr>
            <a:xfrm>
              <a:off x="1667190" y="1059499"/>
              <a:ext cx="204957" cy="526697"/>
            </a:xfrm>
            <a:custGeom>
              <a:avLst/>
              <a:gdLst/>
              <a:ahLst/>
              <a:cxnLst/>
              <a:rect l="0" t="0" r="0" b="0"/>
              <a:pathLst>
                <a:path w="204957" h="526697">
                  <a:moveTo>
                    <a:pt x="204957" y="0"/>
                  </a:moveTo>
                  <a:lnTo>
                    <a:pt x="204957" y="109098"/>
                  </a:lnTo>
                  <a:lnTo>
                    <a:pt x="181467" y="120643"/>
                  </a:lnTo>
                  <a:cubicBezTo>
                    <a:pt x="159809" y="133867"/>
                    <a:pt x="137020" y="154740"/>
                    <a:pt x="132497" y="185337"/>
                  </a:cubicBezTo>
                  <a:lnTo>
                    <a:pt x="132497" y="185348"/>
                  </a:lnTo>
                  <a:cubicBezTo>
                    <a:pt x="145021" y="178907"/>
                    <a:pt x="158389" y="173864"/>
                    <a:pt x="172393" y="170431"/>
                  </a:cubicBezTo>
                  <a:lnTo>
                    <a:pt x="204957" y="166516"/>
                  </a:lnTo>
                  <a:lnTo>
                    <a:pt x="204957" y="259720"/>
                  </a:lnTo>
                  <a:lnTo>
                    <a:pt x="173753" y="266065"/>
                  </a:lnTo>
                  <a:cubicBezTo>
                    <a:pt x="144980" y="278324"/>
                    <a:pt x="124797" y="307022"/>
                    <a:pt x="124797" y="340475"/>
                  </a:cubicBezTo>
                  <a:cubicBezTo>
                    <a:pt x="124797" y="373921"/>
                    <a:pt x="144980" y="402622"/>
                    <a:pt x="173753" y="414883"/>
                  </a:cubicBezTo>
                  <a:lnTo>
                    <a:pt x="204957" y="421230"/>
                  </a:lnTo>
                  <a:lnTo>
                    <a:pt x="204957" y="526697"/>
                  </a:lnTo>
                  <a:lnTo>
                    <a:pt x="161855" y="523208"/>
                  </a:lnTo>
                  <a:cubicBezTo>
                    <a:pt x="46867" y="502971"/>
                    <a:pt x="10730" y="414651"/>
                    <a:pt x="3661" y="296695"/>
                  </a:cubicBezTo>
                  <a:cubicBezTo>
                    <a:pt x="0" y="235531"/>
                    <a:pt x="18042" y="169846"/>
                    <a:pt x="33190" y="131561"/>
                  </a:cubicBezTo>
                  <a:cubicBezTo>
                    <a:pt x="60633" y="62186"/>
                    <a:pt x="121748" y="25934"/>
                    <a:pt x="202625" y="644"/>
                  </a:cubicBezTo>
                  <a:lnTo>
                    <a:pt x="204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44"/>
            <p:cNvSpPr/>
            <p:nvPr/>
          </p:nvSpPr>
          <p:spPr>
            <a:xfrm>
              <a:off x="1872147" y="1224674"/>
              <a:ext cx="193333" cy="362425"/>
            </a:xfrm>
            <a:custGeom>
              <a:avLst/>
              <a:gdLst/>
              <a:ahLst/>
              <a:cxnLst/>
              <a:rect l="0" t="0" r="0" b="0"/>
              <a:pathLst>
                <a:path w="193333" h="362425">
                  <a:moveTo>
                    <a:pt x="11151" y="0"/>
                  </a:moveTo>
                  <a:cubicBezTo>
                    <a:pt x="111762" y="0"/>
                    <a:pt x="193333" y="81125"/>
                    <a:pt x="193333" y="181208"/>
                  </a:cubicBezTo>
                  <a:cubicBezTo>
                    <a:pt x="193333" y="281290"/>
                    <a:pt x="111762" y="362425"/>
                    <a:pt x="11151" y="362425"/>
                  </a:cubicBezTo>
                  <a:lnTo>
                    <a:pt x="0" y="361522"/>
                  </a:lnTo>
                  <a:lnTo>
                    <a:pt x="0" y="256055"/>
                  </a:lnTo>
                  <a:lnTo>
                    <a:pt x="1" y="256055"/>
                  </a:lnTo>
                  <a:cubicBezTo>
                    <a:pt x="44268" y="256055"/>
                    <a:pt x="80161" y="219894"/>
                    <a:pt x="80161" y="175301"/>
                  </a:cubicBezTo>
                  <a:cubicBezTo>
                    <a:pt x="80161" y="130696"/>
                    <a:pt x="44268" y="94545"/>
                    <a:pt x="1" y="94545"/>
                  </a:cubicBezTo>
                  <a:lnTo>
                    <a:pt x="0" y="94545"/>
                  </a:lnTo>
                  <a:lnTo>
                    <a:pt x="0" y="1341"/>
                  </a:lnTo>
                  <a:lnTo>
                    <a:pt x="111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45"/>
            <p:cNvSpPr/>
            <p:nvPr/>
          </p:nvSpPr>
          <p:spPr>
            <a:xfrm>
              <a:off x="1872147" y="1021677"/>
              <a:ext cx="161584" cy="146920"/>
            </a:xfrm>
            <a:custGeom>
              <a:avLst/>
              <a:gdLst/>
              <a:ahLst/>
              <a:cxnLst/>
              <a:rect l="0" t="0" r="0" b="0"/>
              <a:pathLst>
                <a:path w="161584" h="146920">
                  <a:moveTo>
                    <a:pt x="161584" y="0"/>
                  </a:moveTo>
                  <a:lnTo>
                    <a:pt x="161584" y="105672"/>
                  </a:lnTo>
                  <a:lnTo>
                    <a:pt x="18694" y="139667"/>
                  </a:lnTo>
                  <a:cubicBezTo>
                    <a:pt x="18694" y="139667"/>
                    <a:pt x="13562" y="141061"/>
                    <a:pt x="5723" y="144107"/>
                  </a:cubicBezTo>
                  <a:lnTo>
                    <a:pt x="0" y="146920"/>
                  </a:lnTo>
                  <a:lnTo>
                    <a:pt x="0" y="37822"/>
                  </a:lnTo>
                  <a:lnTo>
                    <a:pt x="48454" y="24431"/>
                  </a:lnTo>
                  <a:cubicBezTo>
                    <a:pt x="83744" y="15715"/>
                    <a:pt x="121751" y="8044"/>
                    <a:pt x="1615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46"/>
            <p:cNvSpPr/>
            <p:nvPr/>
          </p:nvSpPr>
          <p:spPr>
            <a:xfrm>
              <a:off x="2137027" y="1209366"/>
              <a:ext cx="183796" cy="527430"/>
            </a:xfrm>
            <a:custGeom>
              <a:avLst/>
              <a:gdLst/>
              <a:ahLst/>
              <a:cxnLst/>
              <a:rect l="0" t="0" r="0" b="0"/>
              <a:pathLst>
                <a:path w="183796" h="527430">
                  <a:moveTo>
                    <a:pt x="183796" y="0"/>
                  </a:moveTo>
                  <a:lnTo>
                    <a:pt x="183796" y="98749"/>
                  </a:lnTo>
                  <a:lnTo>
                    <a:pt x="183685" y="98726"/>
                  </a:lnTo>
                  <a:cubicBezTo>
                    <a:pt x="139418" y="98726"/>
                    <a:pt x="104429" y="133027"/>
                    <a:pt x="104429" y="181785"/>
                  </a:cubicBezTo>
                  <a:cubicBezTo>
                    <a:pt x="104429" y="230542"/>
                    <a:pt x="138745" y="272357"/>
                    <a:pt x="183002" y="271363"/>
                  </a:cubicBezTo>
                  <a:lnTo>
                    <a:pt x="183796" y="271191"/>
                  </a:lnTo>
                  <a:lnTo>
                    <a:pt x="183796" y="375902"/>
                  </a:lnTo>
                  <a:lnTo>
                    <a:pt x="178798" y="375430"/>
                  </a:lnTo>
                  <a:cubicBezTo>
                    <a:pt x="152616" y="370424"/>
                    <a:pt x="128525" y="358214"/>
                    <a:pt x="108091" y="340612"/>
                  </a:cubicBezTo>
                  <a:lnTo>
                    <a:pt x="108091" y="527430"/>
                  </a:lnTo>
                  <a:lnTo>
                    <a:pt x="0" y="527430"/>
                  </a:lnTo>
                  <a:lnTo>
                    <a:pt x="0" y="521406"/>
                  </a:lnTo>
                  <a:lnTo>
                    <a:pt x="0" y="1402"/>
                  </a:lnTo>
                  <a:lnTo>
                    <a:pt x="108091" y="1402"/>
                  </a:lnTo>
                  <a:lnTo>
                    <a:pt x="108091" y="35291"/>
                  </a:lnTo>
                  <a:cubicBezTo>
                    <a:pt x="128525" y="17689"/>
                    <a:pt x="152616" y="5478"/>
                    <a:pt x="178798" y="473"/>
                  </a:cubicBezTo>
                  <a:lnTo>
                    <a:pt x="183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47"/>
            <p:cNvSpPr/>
            <p:nvPr/>
          </p:nvSpPr>
          <p:spPr>
            <a:xfrm>
              <a:off x="2320823" y="1207303"/>
              <a:ext cx="185606" cy="380030"/>
            </a:xfrm>
            <a:custGeom>
              <a:avLst/>
              <a:gdLst/>
              <a:ahLst/>
              <a:cxnLst/>
              <a:rect l="0" t="0" r="0" b="0"/>
              <a:pathLst>
                <a:path w="185606" h="380030">
                  <a:moveTo>
                    <a:pt x="21823" y="0"/>
                  </a:moveTo>
                  <a:cubicBezTo>
                    <a:pt x="112283" y="0"/>
                    <a:pt x="185606" y="85076"/>
                    <a:pt x="185606" y="190020"/>
                  </a:cubicBezTo>
                  <a:cubicBezTo>
                    <a:pt x="185606" y="294964"/>
                    <a:pt x="112283" y="380030"/>
                    <a:pt x="21823" y="380030"/>
                  </a:cubicBezTo>
                  <a:lnTo>
                    <a:pt x="0" y="377966"/>
                  </a:lnTo>
                  <a:lnTo>
                    <a:pt x="0" y="273254"/>
                  </a:lnTo>
                  <a:lnTo>
                    <a:pt x="33339" y="266003"/>
                  </a:lnTo>
                  <a:cubicBezTo>
                    <a:pt x="63088" y="252437"/>
                    <a:pt x="79367" y="221706"/>
                    <a:pt x="79367" y="185138"/>
                  </a:cubicBezTo>
                  <a:cubicBezTo>
                    <a:pt x="79367" y="148570"/>
                    <a:pt x="59567" y="119408"/>
                    <a:pt x="30987" y="107112"/>
                  </a:cubicBezTo>
                  <a:lnTo>
                    <a:pt x="0" y="100812"/>
                  </a:lnTo>
                  <a:lnTo>
                    <a:pt x="0" y="2064"/>
                  </a:lnTo>
                  <a:lnTo>
                    <a:pt x="21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48"/>
            <p:cNvSpPr/>
            <p:nvPr/>
          </p:nvSpPr>
          <p:spPr>
            <a:xfrm>
              <a:off x="2562089" y="1199815"/>
              <a:ext cx="191386" cy="388210"/>
            </a:xfrm>
            <a:custGeom>
              <a:avLst/>
              <a:gdLst/>
              <a:ahLst/>
              <a:cxnLst/>
              <a:rect l="0" t="0" r="0" b="0"/>
              <a:pathLst>
                <a:path w="191386" h="388210">
                  <a:moveTo>
                    <a:pt x="190777" y="0"/>
                  </a:moveTo>
                  <a:lnTo>
                    <a:pt x="191386" y="64"/>
                  </a:lnTo>
                  <a:lnTo>
                    <a:pt x="191386" y="105514"/>
                  </a:lnTo>
                  <a:cubicBezTo>
                    <a:pt x="132518" y="107891"/>
                    <a:pt x="106512" y="148185"/>
                    <a:pt x="106512" y="195410"/>
                  </a:cubicBezTo>
                  <a:cubicBezTo>
                    <a:pt x="106512" y="242625"/>
                    <a:pt x="144511" y="280910"/>
                    <a:pt x="191386" y="280910"/>
                  </a:cubicBezTo>
                  <a:lnTo>
                    <a:pt x="191386" y="388210"/>
                  </a:lnTo>
                  <a:cubicBezTo>
                    <a:pt x="85684" y="388210"/>
                    <a:pt x="0" y="301887"/>
                    <a:pt x="0" y="195410"/>
                  </a:cubicBezTo>
                  <a:cubicBezTo>
                    <a:pt x="0" y="88924"/>
                    <a:pt x="85073" y="0"/>
                    <a:pt x="19077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49"/>
            <p:cNvSpPr/>
            <p:nvPr/>
          </p:nvSpPr>
          <p:spPr>
            <a:xfrm>
              <a:off x="2753476" y="1199878"/>
              <a:ext cx="191387" cy="388146"/>
            </a:xfrm>
            <a:custGeom>
              <a:avLst/>
              <a:gdLst/>
              <a:ahLst/>
              <a:cxnLst/>
              <a:rect l="0" t="0" r="0" b="0"/>
              <a:pathLst>
                <a:path w="191387" h="388146">
                  <a:moveTo>
                    <a:pt x="0" y="0"/>
                  </a:moveTo>
                  <a:lnTo>
                    <a:pt x="37985" y="3965"/>
                  </a:lnTo>
                  <a:cubicBezTo>
                    <a:pt x="125310" y="22442"/>
                    <a:pt x="191387" y="102171"/>
                    <a:pt x="191387" y="195346"/>
                  </a:cubicBezTo>
                  <a:cubicBezTo>
                    <a:pt x="191387" y="301823"/>
                    <a:pt x="105692" y="388146"/>
                    <a:pt x="0" y="388146"/>
                  </a:cubicBezTo>
                  <a:lnTo>
                    <a:pt x="0" y="280846"/>
                  </a:lnTo>
                  <a:cubicBezTo>
                    <a:pt x="46876" y="280846"/>
                    <a:pt x="84874" y="242561"/>
                    <a:pt x="84874" y="195346"/>
                  </a:cubicBezTo>
                  <a:cubicBezTo>
                    <a:pt x="84874" y="148121"/>
                    <a:pt x="46834" y="103549"/>
                    <a:pt x="0" y="10545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50"/>
            <p:cNvSpPr/>
            <p:nvPr/>
          </p:nvSpPr>
          <p:spPr>
            <a:xfrm>
              <a:off x="1293249" y="1643803"/>
              <a:ext cx="704803" cy="201676"/>
            </a:xfrm>
            <a:custGeom>
              <a:avLst/>
              <a:gdLst/>
              <a:ahLst/>
              <a:cxnLst/>
              <a:rect l="0" t="0" r="0" b="0"/>
              <a:pathLst>
                <a:path w="704803" h="201676">
                  <a:moveTo>
                    <a:pt x="703614" y="0"/>
                  </a:moveTo>
                  <a:lnTo>
                    <a:pt x="704803" y="93235"/>
                  </a:lnTo>
                  <a:cubicBezTo>
                    <a:pt x="704803" y="93235"/>
                    <a:pt x="577297" y="163493"/>
                    <a:pt x="416594" y="181058"/>
                  </a:cubicBezTo>
                  <a:lnTo>
                    <a:pt x="346033" y="184997"/>
                  </a:lnTo>
                  <a:lnTo>
                    <a:pt x="345896" y="184997"/>
                  </a:lnTo>
                  <a:lnTo>
                    <a:pt x="275886" y="180978"/>
                  </a:lnTo>
                  <a:cubicBezTo>
                    <a:pt x="117648" y="163058"/>
                    <a:pt x="0" y="91375"/>
                    <a:pt x="0" y="91375"/>
                  </a:cubicBezTo>
                  <a:lnTo>
                    <a:pt x="0" y="7958"/>
                  </a:lnTo>
                  <a:cubicBezTo>
                    <a:pt x="368045" y="201676"/>
                    <a:pt x="703614" y="0"/>
                    <a:pt x="7036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51"/>
            <p:cNvSpPr/>
            <p:nvPr/>
          </p:nvSpPr>
          <p:spPr>
            <a:xfrm>
              <a:off x="2248710" y="867640"/>
              <a:ext cx="233676" cy="247421"/>
            </a:xfrm>
            <a:custGeom>
              <a:avLst/>
              <a:gdLst/>
              <a:ahLst/>
              <a:cxnLst/>
              <a:rect l="0" t="0" r="0" b="0"/>
              <a:pathLst>
                <a:path w="233676" h="247421">
                  <a:moveTo>
                    <a:pt x="0" y="0"/>
                  </a:moveTo>
                  <a:lnTo>
                    <a:pt x="63161" y="0"/>
                  </a:lnTo>
                  <a:lnTo>
                    <a:pt x="63161" y="139572"/>
                  </a:lnTo>
                  <a:lnTo>
                    <a:pt x="132634" y="139572"/>
                  </a:lnTo>
                  <a:lnTo>
                    <a:pt x="132634" y="0"/>
                  </a:lnTo>
                  <a:lnTo>
                    <a:pt x="195783" y="0"/>
                  </a:lnTo>
                  <a:lnTo>
                    <a:pt x="195783" y="139572"/>
                  </a:lnTo>
                  <a:lnTo>
                    <a:pt x="233676" y="139572"/>
                  </a:lnTo>
                  <a:lnTo>
                    <a:pt x="233676" y="247421"/>
                  </a:lnTo>
                  <a:lnTo>
                    <a:pt x="170525" y="247421"/>
                  </a:lnTo>
                  <a:lnTo>
                    <a:pt x="170525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52"/>
            <p:cNvSpPr/>
            <p:nvPr/>
          </p:nvSpPr>
          <p:spPr>
            <a:xfrm>
              <a:off x="2735007" y="867642"/>
              <a:ext cx="195773" cy="196667"/>
            </a:xfrm>
            <a:custGeom>
              <a:avLst/>
              <a:gdLst/>
              <a:ahLst/>
              <a:cxnLst/>
              <a:rect l="0" t="0" r="0" b="0"/>
              <a:pathLst>
                <a:path w="195773" h="196667">
                  <a:moveTo>
                    <a:pt x="0" y="0"/>
                  </a:moveTo>
                  <a:lnTo>
                    <a:pt x="63149" y="0"/>
                  </a:lnTo>
                  <a:lnTo>
                    <a:pt x="63149" y="69786"/>
                  </a:lnTo>
                  <a:lnTo>
                    <a:pt x="132622" y="69786"/>
                  </a:lnTo>
                  <a:lnTo>
                    <a:pt x="132622" y="0"/>
                  </a:lnTo>
                  <a:lnTo>
                    <a:pt x="195773" y="0"/>
                  </a:lnTo>
                  <a:lnTo>
                    <a:pt x="195773" y="196667"/>
                  </a:lnTo>
                  <a:lnTo>
                    <a:pt x="132622" y="196667"/>
                  </a:lnTo>
                  <a:lnTo>
                    <a:pt x="132622" y="126882"/>
                  </a:lnTo>
                  <a:lnTo>
                    <a:pt x="63149" y="126882"/>
                  </a:lnTo>
                  <a:lnTo>
                    <a:pt x="63149" y="196667"/>
                  </a:lnTo>
                  <a:lnTo>
                    <a:pt x="0" y="1966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53"/>
            <p:cNvSpPr/>
            <p:nvPr/>
          </p:nvSpPr>
          <p:spPr>
            <a:xfrm>
              <a:off x="2962359" y="867642"/>
              <a:ext cx="176827" cy="196667"/>
            </a:xfrm>
            <a:custGeom>
              <a:avLst/>
              <a:gdLst/>
              <a:ahLst/>
              <a:cxnLst/>
              <a:rect l="0" t="0" r="0" b="0"/>
              <a:pathLst>
                <a:path w="176827" h="196667">
                  <a:moveTo>
                    <a:pt x="0" y="0"/>
                  </a:moveTo>
                  <a:lnTo>
                    <a:pt x="176827" y="0"/>
                  </a:lnTo>
                  <a:lnTo>
                    <a:pt x="176827" y="57095"/>
                  </a:lnTo>
                  <a:lnTo>
                    <a:pt x="120000" y="57095"/>
                  </a:lnTo>
                  <a:lnTo>
                    <a:pt x="120000" y="196667"/>
                  </a:lnTo>
                  <a:lnTo>
                    <a:pt x="56839" y="196667"/>
                  </a:lnTo>
                  <a:lnTo>
                    <a:pt x="56839" y="57095"/>
                  </a:lnTo>
                  <a:lnTo>
                    <a:pt x="0" y="570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54"/>
            <p:cNvSpPr/>
            <p:nvPr/>
          </p:nvSpPr>
          <p:spPr>
            <a:xfrm>
              <a:off x="3170765" y="863671"/>
              <a:ext cx="107370" cy="302143"/>
            </a:xfrm>
            <a:custGeom>
              <a:avLst/>
              <a:gdLst/>
              <a:ahLst/>
              <a:cxnLst/>
              <a:rect l="0" t="0" r="0" b="0"/>
              <a:pathLst>
                <a:path w="107370" h="302143">
                  <a:moveTo>
                    <a:pt x="107370" y="0"/>
                  </a:moveTo>
                  <a:lnTo>
                    <a:pt x="107370" y="54722"/>
                  </a:lnTo>
                  <a:lnTo>
                    <a:pt x="107364" y="54721"/>
                  </a:lnTo>
                  <a:cubicBezTo>
                    <a:pt x="95256" y="54721"/>
                    <a:pt x="84873" y="59350"/>
                    <a:pt x="76184" y="68607"/>
                  </a:cubicBezTo>
                  <a:cubicBezTo>
                    <a:pt x="67494" y="77853"/>
                    <a:pt x="63161" y="89086"/>
                    <a:pt x="63161" y="102305"/>
                  </a:cubicBezTo>
                  <a:cubicBezTo>
                    <a:pt x="63161" y="115524"/>
                    <a:pt x="67494" y="126758"/>
                    <a:pt x="76184" y="136004"/>
                  </a:cubicBezTo>
                  <a:cubicBezTo>
                    <a:pt x="84873" y="145262"/>
                    <a:pt x="95256" y="149879"/>
                    <a:pt x="107364" y="149879"/>
                  </a:cubicBezTo>
                  <a:lnTo>
                    <a:pt x="107370" y="149878"/>
                  </a:lnTo>
                  <a:lnTo>
                    <a:pt x="107370" y="204610"/>
                  </a:lnTo>
                  <a:lnTo>
                    <a:pt x="89402" y="201232"/>
                  </a:lnTo>
                  <a:cubicBezTo>
                    <a:pt x="79929" y="197397"/>
                    <a:pt x="71182" y="191646"/>
                    <a:pt x="63161" y="183980"/>
                  </a:cubicBezTo>
                  <a:lnTo>
                    <a:pt x="63161" y="302143"/>
                  </a:lnTo>
                  <a:lnTo>
                    <a:pt x="0" y="302143"/>
                  </a:lnTo>
                  <a:lnTo>
                    <a:pt x="0" y="3976"/>
                  </a:lnTo>
                  <a:lnTo>
                    <a:pt x="63161" y="3976"/>
                  </a:lnTo>
                  <a:lnTo>
                    <a:pt x="63161" y="20620"/>
                  </a:lnTo>
                  <a:cubicBezTo>
                    <a:pt x="71182" y="12959"/>
                    <a:pt x="79929" y="7210"/>
                    <a:pt x="89402" y="3377"/>
                  </a:cubicBezTo>
                  <a:lnTo>
                    <a:pt x="1073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55"/>
            <p:cNvSpPr/>
            <p:nvPr/>
          </p:nvSpPr>
          <p:spPr>
            <a:xfrm>
              <a:off x="3278135" y="861297"/>
              <a:ext cx="107359" cy="209358"/>
            </a:xfrm>
            <a:custGeom>
              <a:avLst/>
              <a:gdLst/>
              <a:ahLst/>
              <a:cxnLst/>
              <a:rect l="0" t="0" r="0" b="0"/>
              <a:pathLst>
                <a:path w="107359" h="209358">
                  <a:moveTo>
                    <a:pt x="12628" y="0"/>
                  </a:moveTo>
                  <a:cubicBezTo>
                    <a:pt x="38939" y="0"/>
                    <a:pt x="61304" y="10175"/>
                    <a:pt x="79723" y="30528"/>
                  </a:cubicBezTo>
                  <a:cubicBezTo>
                    <a:pt x="98144" y="50891"/>
                    <a:pt x="107359" y="75598"/>
                    <a:pt x="107359" y="104678"/>
                  </a:cubicBezTo>
                  <a:cubicBezTo>
                    <a:pt x="107359" y="133760"/>
                    <a:pt x="98144" y="158467"/>
                    <a:pt x="79723" y="178819"/>
                  </a:cubicBezTo>
                  <a:cubicBezTo>
                    <a:pt x="61304" y="199182"/>
                    <a:pt x="38939" y="209358"/>
                    <a:pt x="12628" y="209358"/>
                  </a:cubicBezTo>
                  <a:lnTo>
                    <a:pt x="0" y="206984"/>
                  </a:lnTo>
                  <a:lnTo>
                    <a:pt x="0" y="152252"/>
                  </a:lnTo>
                  <a:lnTo>
                    <a:pt x="16867" y="148787"/>
                  </a:lnTo>
                  <a:cubicBezTo>
                    <a:pt x="22065" y="146475"/>
                    <a:pt x="26836" y="143007"/>
                    <a:pt x="31175" y="138378"/>
                  </a:cubicBezTo>
                  <a:cubicBezTo>
                    <a:pt x="39865" y="129131"/>
                    <a:pt x="44209" y="117898"/>
                    <a:pt x="44209" y="104678"/>
                  </a:cubicBezTo>
                  <a:cubicBezTo>
                    <a:pt x="44209" y="91459"/>
                    <a:pt x="39865" y="80226"/>
                    <a:pt x="31175" y="70981"/>
                  </a:cubicBezTo>
                  <a:cubicBezTo>
                    <a:pt x="26836" y="66352"/>
                    <a:pt x="22065" y="62880"/>
                    <a:pt x="16867" y="60566"/>
                  </a:cubicBezTo>
                  <a:lnTo>
                    <a:pt x="0" y="57095"/>
                  </a:lnTo>
                  <a:lnTo>
                    <a:pt x="0" y="2374"/>
                  </a:lnTo>
                  <a:lnTo>
                    <a:pt x="126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56"/>
            <p:cNvSpPr/>
            <p:nvPr/>
          </p:nvSpPr>
          <p:spPr>
            <a:xfrm>
              <a:off x="2136780" y="983920"/>
              <a:ext cx="85568" cy="86208"/>
            </a:xfrm>
            <a:custGeom>
              <a:avLst/>
              <a:gdLst/>
              <a:ahLst/>
              <a:cxnLst/>
              <a:rect l="0" t="0" r="0" b="0"/>
              <a:pathLst>
                <a:path w="85568" h="86208">
                  <a:moveTo>
                    <a:pt x="42784" y="0"/>
                  </a:moveTo>
                  <a:cubicBezTo>
                    <a:pt x="66349" y="0"/>
                    <a:pt x="85568" y="19370"/>
                    <a:pt x="85568" y="43104"/>
                  </a:cubicBezTo>
                  <a:cubicBezTo>
                    <a:pt x="85568" y="66848"/>
                    <a:pt x="66349" y="86208"/>
                    <a:pt x="42784" y="86208"/>
                  </a:cubicBezTo>
                  <a:cubicBezTo>
                    <a:pt x="19220" y="86208"/>
                    <a:pt x="0" y="66848"/>
                    <a:pt x="0" y="43104"/>
                  </a:cubicBezTo>
                  <a:cubicBezTo>
                    <a:pt x="0" y="19370"/>
                    <a:pt x="19220" y="0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57"/>
            <p:cNvSpPr/>
            <p:nvPr/>
          </p:nvSpPr>
          <p:spPr>
            <a:xfrm>
              <a:off x="2506313" y="861509"/>
              <a:ext cx="101469" cy="210191"/>
            </a:xfrm>
            <a:custGeom>
              <a:avLst/>
              <a:gdLst/>
              <a:ahLst/>
              <a:cxnLst/>
              <a:rect l="0" t="0" r="0" b="0"/>
              <a:pathLst>
                <a:path w="101469" h="210191">
                  <a:moveTo>
                    <a:pt x="101469" y="0"/>
                  </a:moveTo>
                  <a:lnTo>
                    <a:pt x="101469" y="50438"/>
                  </a:lnTo>
                  <a:lnTo>
                    <a:pt x="88189" y="53022"/>
                  </a:lnTo>
                  <a:cubicBezTo>
                    <a:pt x="84093" y="54746"/>
                    <a:pt x="80329" y="57332"/>
                    <a:pt x="76900" y="60782"/>
                  </a:cubicBezTo>
                  <a:cubicBezTo>
                    <a:pt x="70020" y="67694"/>
                    <a:pt x="66590" y="74859"/>
                    <a:pt x="66590" y="82287"/>
                  </a:cubicBezTo>
                  <a:lnTo>
                    <a:pt x="101469" y="82287"/>
                  </a:lnTo>
                  <a:lnTo>
                    <a:pt x="101469" y="120509"/>
                  </a:lnTo>
                  <a:lnTo>
                    <a:pt x="66590" y="120509"/>
                  </a:lnTo>
                  <a:cubicBezTo>
                    <a:pt x="69420" y="141438"/>
                    <a:pt x="82933" y="152538"/>
                    <a:pt x="100021" y="155045"/>
                  </a:cubicBezTo>
                  <a:lnTo>
                    <a:pt x="101469" y="154912"/>
                  </a:lnTo>
                  <a:lnTo>
                    <a:pt x="101469" y="210024"/>
                  </a:lnTo>
                  <a:lnTo>
                    <a:pt x="94282" y="210191"/>
                  </a:lnTo>
                  <a:cubicBezTo>
                    <a:pt x="70438" y="208408"/>
                    <a:pt x="47023" y="199315"/>
                    <a:pt x="28541" y="180235"/>
                  </a:cubicBezTo>
                  <a:cubicBezTo>
                    <a:pt x="9510" y="160590"/>
                    <a:pt x="0" y="135377"/>
                    <a:pt x="0" y="104585"/>
                  </a:cubicBezTo>
                  <a:cubicBezTo>
                    <a:pt x="0" y="74055"/>
                    <a:pt x="9048" y="48905"/>
                    <a:pt x="27151" y="29134"/>
                  </a:cubicBezTo>
                  <a:cubicBezTo>
                    <a:pt x="36204" y="19248"/>
                    <a:pt x="47186" y="11833"/>
                    <a:pt x="60101" y="6889"/>
                  </a:cubicBezTo>
                  <a:lnTo>
                    <a:pt x="1014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58"/>
            <p:cNvSpPr/>
            <p:nvPr/>
          </p:nvSpPr>
          <p:spPr>
            <a:xfrm>
              <a:off x="2607782" y="999528"/>
              <a:ext cx="94756" cy="72005"/>
            </a:xfrm>
            <a:custGeom>
              <a:avLst/>
              <a:gdLst/>
              <a:ahLst/>
              <a:cxnLst/>
              <a:rect l="0" t="0" r="0" b="0"/>
              <a:pathLst>
                <a:path w="94756" h="72005">
                  <a:moveTo>
                    <a:pt x="53436" y="0"/>
                  </a:moveTo>
                  <a:lnTo>
                    <a:pt x="94756" y="32569"/>
                  </a:lnTo>
                  <a:cubicBezTo>
                    <a:pt x="77741" y="52763"/>
                    <a:pt x="48141" y="67895"/>
                    <a:pt x="16634" y="71618"/>
                  </a:cubicBezTo>
                  <a:lnTo>
                    <a:pt x="0" y="72005"/>
                  </a:lnTo>
                  <a:lnTo>
                    <a:pt x="0" y="16893"/>
                  </a:lnTo>
                  <a:lnTo>
                    <a:pt x="25978" y="14496"/>
                  </a:lnTo>
                  <a:cubicBezTo>
                    <a:pt x="35421" y="11607"/>
                    <a:pt x="44870" y="6723"/>
                    <a:pt x="534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59"/>
            <p:cNvSpPr/>
            <p:nvPr/>
          </p:nvSpPr>
          <p:spPr>
            <a:xfrm>
              <a:off x="2607782" y="860981"/>
              <a:ext cx="101468" cy="121038"/>
            </a:xfrm>
            <a:custGeom>
              <a:avLst/>
              <a:gdLst/>
              <a:ahLst/>
              <a:cxnLst/>
              <a:rect l="0" t="0" r="0" b="0"/>
              <a:pathLst>
                <a:path w="101468" h="121038">
                  <a:moveTo>
                    <a:pt x="3172" y="0"/>
                  </a:moveTo>
                  <a:cubicBezTo>
                    <a:pt x="34353" y="0"/>
                    <a:pt x="58527" y="9225"/>
                    <a:pt x="75705" y="27676"/>
                  </a:cubicBezTo>
                  <a:cubicBezTo>
                    <a:pt x="92884" y="46115"/>
                    <a:pt x="101468" y="71932"/>
                    <a:pt x="101468" y="105113"/>
                  </a:cubicBezTo>
                  <a:cubicBezTo>
                    <a:pt x="101468" y="108833"/>
                    <a:pt x="101206" y="114136"/>
                    <a:pt x="100670" y="121038"/>
                  </a:cubicBezTo>
                  <a:lnTo>
                    <a:pt x="0" y="121038"/>
                  </a:lnTo>
                  <a:lnTo>
                    <a:pt x="0" y="82815"/>
                  </a:lnTo>
                  <a:lnTo>
                    <a:pt x="34878" y="82815"/>
                  </a:lnTo>
                  <a:cubicBezTo>
                    <a:pt x="34878" y="75112"/>
                    <a:pt x="31775" y="67884"/>
                    <a:pt x="25568" y="61121"/>
                  </a:cubicBezTo>
                  <a:cubicBezTo>
                    <a:pt x="19352" y="54347"/>
                    <a:pt x="10830" y="50965"/>
                    <a:pt x="6" y="50965"/>
                  </a:cubicBezTo>
                  <a:lnTo>
                    <a:pt x="0" y="50966"/>
                  </a:lnTo>
                  <a:lnTo>
                    <a:pt x="0" y="528"/>
                  </a:lnTo>
                  <a:lnTo>
                    <a:pt x="31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60"/>
            <p:cNvSpPr/>
            <p:nvPr/>
          </p:nvSpPr>
          <p:spPr>
            <a:xfrm>
              <a:off x="689869" y="2475000"/>
              <a:ext cx="5622576" cy="11322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8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Директор</a:t>
              </a:r>
              <a:endParaRPr lang="ru-R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61"/>
            <p:cNvSpPr/>
            <p:nvPr/>
          </p:nvSpPr>
          <p:spPr>
            <a:xfrm>
              <a:off x="689869" y="3522963"/>
              <a:ext cx="6795453" cy="90969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60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Барамыгина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62"/>
            <p:cNvSpPr/>
            <p:nvPr/>
          </p:nvSpPr>
          <p:spPr>
            <a:xfrm>
              <a:off x="702571" y="4405999"/>
              <a:ext cx="7927892" cy="791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6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Мария Борисовна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63"/>
            <p:cNvSpPr/>
            <p:nvPr/>
          </p:nvSpPr>
          <p:spPr>
            <a:xfrm>
              <a:off x="766072" y="5745799"/>
              <a:ext cx="840392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64"/>
            <p:cNvSpPr/>
            <p:nvPr/>
          </p:nvSpPr>
          <p:spPr>
            <a:xfrm>
              <a:off x="1689803" y="5745798"/>
              <a:ext cx="875366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65"/>
            <p:cNvSpPr/>
            <p:nvPr/>
          </p:nvSpPr>
          <p:spPr>
            <a:xfrm>
              <a:off x="2337697" y="5745799"/>
              <a:ext cx="1330379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66"/>
            <p:cNvSpPr/>
            <p:nvPr/>
          </p:nvSpPr>
          <p:spPr>
            <a:xfrm>
              <a:off x="3401322" y="5745799"/>
              <a:ext cx="1372549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67"/>
            <p:cNvSpPr/>
            <p:nvPr/>
          </p:nvSpPr>
          <p:spPr>
            <a:xfrm>
              <a:off x="4496697" y="5745799"/>
              <a:ext cx="1800513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5" name="Picture 164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8965" y="739216"/>
              <a:ext cx="3726881" cy="5415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920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5454316"/>
            <a:ext cx="768416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Наши контакты: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89245627997 – Мария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 baramygina_marya@mail.ru</a:t>
            </a:r>
            <a:endParaRPr lang="ru-RU" b="1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89243512641 – Марина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e-mail: daridobro-aldan@mail.ru</a:t>
            </a:r>
            <a:endParaRPr lang="ru-RU" b="1" dirty="0" smtClean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5" y="306806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Bahnschrift SemiBold" panose="020B0502040204020203" pitchFamily="34" charset="0"/>
              </a:rPr>
              <a:t>Аналитика </a:t>
            </a:r>
            <a:r>
              <a:rPr lang="ru-RU" sz="5400" b="1" dirty="0" err="1">
                <a:latin typeface="Bahnschrift SemiBold" panose="020B0502040204020203" pitchFamily="34" charset="0"/>
              </a:rPr>
              <a:t>волонтерства</a:t>
            </a:r>
            <a:r>
              <a:rPr lang="ru-RU" sz="5400" b="1" dirty="0">
                <a:latin typeface="Bahnschrift SemiBold" panose="020B0502040204020203" pitchFamily="34" charset="0"/>
              </a:rPr>
              <a:t> в </a:t>
            </a:r>
            <a:r>
              <a:rPr lang="ru-RU" sz="5400" b="1" dirty="0" err="1">
                <a:latin typeface="Bahnschrift SemiBold" panose="020B0502040204020203" pitchFamily="34" charset="0"/>
              </a:rPr>
              <a:t>Добро.Центре</a:t>
            </a:r>
            <a:r>
              <a:rPr lang="ru-RU" sz="5400" b="1" dirty="0">
                <a:latin typeface="Bahnschrift SemiBold" panose="020B0502040204020203" pitchFamily="34" charset="0"/>
              </a:rPr>
              <a:t> по всей России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3390983"/>
              </p:ext>
            </p:extLst>
          </p:nvPr>
        </p:nvGraphicFramePr>
        <p:xfrm>
          <a:off x="772885" y="1126178"/>
          <a:ext cx="10335260" cy="2546414"/>
        </p:xfrm>
        <a:graphic>
          <a:graphicData uri="http://schemas.openxmlformats.org/drawingml/2006/table">
            <a:tbl>
              <a:tblPr firstRow="1" firstCol="1" bandRow="1"/>
              <a:tblGrid>
                <a:gridCol w="10335260">
                  <a:extLst>
                    <a:ext uri="{9D8B030D-6E8A-4147-A177-3AD203B41FA5}">
                      <a16:colId xmlns="" xmlns:a16="http://schemas.microsoft.com/office/drawing/2014/main" val="908233706"/>
                    </a:ext>
                  </a:extLst>
                </a:gridCol>
              </a:tblGrid>
              <a:tr h="2501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978910">
                        <a:lnSpc>
                          <a:spcPct val="108000"/>
                        </a:lnSpc>
                        <a:spcAft>
                          <a:spcPts val="15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2500" b="1" dirty="0">
                          <a:solidFill>
                            <a:srgbClr val="2B12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33.11%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1096250"/>
                  </a:ext>
                </a:extLst>
              </a:tr>
            </a:tbl>
          </a:graphicData>
        </a:graphic>
      </p:graphicFrame>
      <p:sp>
        <p:nvSpPr>
          <p:cNvPr id="5" name="Надпись 166"/>
          <p:cNvSpPr txBox="1"/>
          <p:nvPr/>
        </p:nvSpPr>
        <p:spPr>
          <a:xfrm>
            <a:off x="818147" y="3561347"/>
            <a:ext cx="11373853" cy="433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978910">
              <a:lnSpc>
                <a:spcPct val="108000"/>
              </a:lnSpc>
              <a:spcAft>
                <a:spcPts val="15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онтеров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Добро.Центра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до 18 лет</a:t>
            </a:r>
            <a:endParaRPr lang="ru-RU" sz="10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5286" y="5069305"/>
            <a:ext cx="627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Организация активно привлекает молодых и активных волонтеров для плодотворного сотрудничества.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grpSp>
        <p:nvGrpSpPr>
          <p:cNvPr id="7" name="Group 13650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8" name="Shape 17602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694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695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696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697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698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699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038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8145" y="-2698319"/>
            <a:ext cx="15722820" cy="98562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368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5" name="Group 13650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6" name="Shape 17602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694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695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696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697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698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699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4710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7" y="535604"/>
            <a:ext cx="11147961" cy="1325563"/>
          </a:xfrm>
        </p:spPr>
        <p:txBody>
          <a:bodyPr>
            <a:noAutofit/>
          </a:bodyPr>
          <a:lstStyle/>
          <a:p>
            <a:r>
              <a:rPr lang="ru-RU" sz="6000" dirty="0">
                <a:latin typeface="Bahnschrift SemiBold" panose="020B0502040204020203" pitchFamily="34" charset="0"/>
              </a:rPr>
              <a:t>Преимущества </a:t>
            </a:r>
            <a:r>
              <a:rPr lang="ru-RU" sz="6000" dirty="0" err="1">
                <a:latin typeface="Bahnschrift SemiBold" panose="020B0502040204020203" pitchFamily="34" charset="0"/>
              </a:rPr>
              <a:t>Добро.Центра</a:t>
            </a:r>
            <a:endParaRPr lang="ru-RU" sz="60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181" y="3458938"/>
            <a:ext cx="4048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Bahnschrift SemiBold" panose="020B0502040204020203" pitchFamily="34" charset="0"/>
              </a:rPr>
              <a:t>Возможность </a:t>
            </a:r>
          </a:p>
          <a:p>
            <a:pPr marL="0" indent="0">
              <a:buNone/>
            </a:pPr>
            <a:r>
              <a:rPr lang="ru-RU" sz="1800" dirty="0" smtClean="0">
                <a:latin typeface="Bahnschrift SemiBold" panose="020B0502040204020203" pitchFamily="34" charset="0"/>
              </a:rPr>
              <a:t>быстрого</a:t>
            </a:r>
          </a:p>
          <a:p>
            <a:pPr marL="0" indent="0">
              <a:buNone/>
            </a:pPr>
            <a:r>
              <a:rPr lang="ru-RU" sz="1800" dirty="0" smtClean="0">
                <a:latin typeface="Bahnschrift SemiBold" panose="020B0502040204020203" pitchFamily="34" charset="0"/>
              </a:rPr>
              <a:t>поиска </a:t>
            </a:r>
            <a:r>
              <a:rPr lang="ru-RU" sz="1800" dirty="0">
                <a:latin typeface="Bahnschrift SemiBold" panose="020B0502040204020203" pitchFamily="34" charset="0"/>
              </a:rPr>
              <a:t>волонтёров </a:t>
            </a:r>
            <a:endParaRPr lang="ru-RU" sz="1800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Bahnschrift SemiBold" panose="020B0502040204020203" pitchFamily="34" charset="0"/>
              </a:rPr>
              <a:t>в </a:t>
            </a:r>
            <a:r>
              <a:rPr lang="ru-RU" sz="1800" dirty="0">
                <a:latin typeface="Bahnschrift SemiBold" panose="020B0502040204020203" pitchFamily="34" charset="0"/>
              </a:rPr>
              <a:t>любом регионе</a:t>
            </a:r>
            <a:r>
              <a:rPr lang="ru-RU" sz="1800" dirty="0" smtClean="0">
                <a:latin typeface="Bahnschrift SemiBold" panose="020B0502040204020203" pitchFamily="34" charset="0"/>
              </a:rPr>
              <a:t>.</a:t>
            </a:r>
            <a:endParaRPr lang="ru-RU" sz="1800" dirty="0">
              <a:latin typeface="Bahnschrift SemiBold" panose="020B0502040204020203" pitchFamily="34" charset="0"/>
            </a:endParaRPr>
          </a:p>
        </p:txBody>
      </p:sp>
      <p:grpSp>
        <p:nvGrpSpPr>
          <p:cNvPr id="6" name="Group 16649"/>
          <p:cNvGrpSpPr/>
          <p:nvPr/>
        </p:nvGrpSpPr>
        <p:grpSpPr>
          <a:xfrm>
            <a:off x="1206889" y="2276577"/>
            <a:ext cx="9860962" cy="878115"/>
            <a:chOff x="0" y="0"/>
            <a:chExt cx="8803906" cy="800792"/>
          </a:xfrm>
        </p:grpSpPr>
        <p:sp>
          <p:nvSpPr>
            <p:cNvPr id="7" name="Shape 500"/>
            <p:cNvSpPr/>
            <p:nvPr/>
          </p:nvSpPr>
          <p:spPr>
            <a:xfrm>
              <a:off x="0" y="0"/>
              <a:ext cx="800791" cy="800792"/>
            </a:xfrm>
            <a:custGeom>
              <a:avLst/>
              <a:gdLst/>
              <a:ahLst/>
              <a:cxnLst/>
              <a:rect l="0" t="0" r="0" b="0"/>
              <a:pathLst>
                <a:path w="800791" h="800792">
                  <a:moveTo>
                    <a:pt x="400395" y="0"/>
                  </a:moveTo>
                  <a:cubicBezTo>
                    <a:pt x="621528" y="0"/>
                    <a:pt x="800791" y="179264"/>
                    <a:pt x="800791" y="400397"/>
                  </a:cubicBezTo>
                  <a:cubicBezTo>
                    <a:pt x="800791" y="621528"/>
                    <a:pt x="621528" y="800792"/>
                    <a:pt x="400395" y="800792"/>
                  </a:cubicBezTo>
                  <a:cubicBezTo>
                    <a:pt x="179263" y="800792"/>
                    <a:pt x="0" y="621528"/>
                    <a:pt x="0" y="400397"/>
                  </a:cubicBezTo>
                  <a:cubicBezTo>
                    <a:pt x="0" y="179264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501"/>
            <p:cNvSpPr/>
            <p:nvPr/>
          </p:nvSpPr>
          <p:spPr>
            <a:xfrm>
              <a:off x="312289" y="228636"/>
              <a:ext cx="234785" cy="4717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502"/>
            <p:cNvSpPr/>
            <p:nvPr/>
          </p:nvSpPr>
          <p:spPr>
            <a:xfrm>
              <a:off x="2667705" y="0"/>
              <a:ext cx="800791" cy="800792"/>
            </a:xfrm>
            <a:custGeom>
              <a:avLst/>
              <a:gdLst/>
              <a:ahLst/>
              <a:cxnLst/>
              <a:rect l="0" t="0" r="0" b="0"/>
              <a:pathLst>
                <a:path w="800791" h="800792">
                  <a:moveTo>
                    <a:pt x="400396" y="0"/>
                  </a:moveTo>
                  <a:cubicBezTo>
                    <a:pt x="621528" y="0"/>
                    <a:pt x="800791" y="179264"/>
                    <a:pt x="800791" y="400397"/>
                  </a:cubicBezTo>
                  <a:cubicBezTo>
                    <a:pt x="800791" y="621528"/>
                    <a:pt x="621528" y="800792"/>
                    <a:pt x="400396" y="800792"/>
                  </a:cubicBezTo>
                  <a:cubicBezTo>
                    <a:pt x="179263" y="800792"/>
                    <a:pt x="0" y="621528"/>
                    <a:pt x="0" y="400397"/>
                  </a:cubicBezTo>
                  <a:cubicBezTo>
                    <a:pt x="0" y="179264"/>
                    <a:pt x="179263" y="0"/>
                    <a:pt x="4003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503"/>
            <p:cNvSpPr/>
            <p:nvPr/>
          </p:nvSpPr>
          <p:spPr>
            <a:xfrm>
              <a:off x="2979994" y="228636"/>
              <a:ext cx="234785" cy="4717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Shape 504"/>
            <p:cNvSpPr/>
            <p:nvPr/>
          </p:nvSpPr>
          <p:spPr>
            <a:xfrm>
              <a:off x="5270645" y="0"/>
              <a:ext cx="800791" cy="800792"/>
            </a:xfrm>
            <a:custGeom>
              <a:avLst/>
              <a:gdLst/>
              <a:ahLst/>
              <a:cxnLst/>
              <a:rect l="0" t="0" r="0" b="0"/>
              <a:pathLst>
                <a:path w="800791" h="800792">
                  <a:moveTo>
                    <a:pt x="400395" y="0"/>
                  </a:moveTo>
                  <a:cubicBezTo>
                    <a:pt x="621527" y="0"/>
                    <a:pt x="800791" y="179264"/>
                    <a:pt x="800791" y="400397"/>
                  </a:cubicBezTo>
                  <a:cubicBezTo>
                    <a:pt x="800791" y="621528"/>
                    <a:pt x="621527" y="800792"/>
                    <a:pt x="400395" y="800792"/>
                  </a:cubicBezTo>
                  <a:cubicBezTo>
                    <a:pt x="179263" y="800792"/>
                    <a:pt x="0" y="621528"/>
                    <a:pt x="0" y="400397"/>
                  </a:cubicBezTo>
                  <a:cubicBezTo>
                    <a:pt x="0" y="179264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Rectangle 505"/>
            <p:cNvSpPr/>
            <p:nvPr/>
          </p:nvSpPr>
          <p:spPr>
            <a:xfrm>
              <a:off x="5582934" y="228636"/>
              <a:ext cx="234785" cy="4717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506"/>
            <p:cNvSpPr/>
            <p:nvPr/>
          </p:nvSpPr>
          <p:spPr>
            <a:xfrm>
              <a:off x="8003116" y="0"/>
              <a:ext cx="800790" cy="800792"/>
            </a:xfrm>
            <a:custGeom>
              <a:avLst/>
              <a:gdLst/>
              <a:ahLst/>
              <a:cxnLst/>
              <a:rect l="0" t="0" r="0" b="0"/>
              <a:pathLst>
                <a:path w="800790" h="800792">
                  <a:moveTo>
                    <a:pt x="400396" y="0"/>
                  </a:moveTo>
                  <a:cubicBezTo>
                    <a:pt x="621527" y="0"/>
                    <a:pt x="800790" y="179264"/>
                    <a:pt x="800790" y="400397"/>
                  </a:cubicBezTo>
                  <a:cubicBezTo>
                    <a:pt x="800790" y="621528"/>
                    <a:pt x="621527" y="800792"/>
                    <a:pt x="400396" y="800792"/>
                  </a:cubicBezTo>
                  <a:cubicBezTo>
                    <a:pt x="179263" y="800792"/>
                    <a:pt x="0" y="621528"/>
                    <a:pt x="0" y="400397"/>
                  </a:cubicBezTo>
                  <a:cubicBezTo>
                    <a:pt x="0" y="179264"/>
                    <a:pt x="179263" y="0"/>
                    <a:pt x="4003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507"/>
            <p:cNvSpPr/>
            <p:nvPr/>
          </p:nvSpPr>
          <p:spPr>
            <a:xfrm>
              <a:off x="8315404" y="228636"/>
              <a:ext cx="234785" cy="4717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978408" y="-2277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12853"/>
          <p:cNvGrpSpPr/>
          <p:nvPr/>
        </p:nvGrpSpPr>
        <p:grpSpPr>
          <a:xfrm>
            <a:off x="0" y="813"/>
            <a:ext cx="447040" cy="6858000"/>
            <a:chOff x="0" y="0"/>
            <a:chExt cx="447307" cy="6858000"/>
          </a:xfrm>
        </p:grpSpPr>
        <p:sp>
          <p:nvSpPr>
            <p:cNvPr id="25" name="Shape 17596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494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495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496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497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498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499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114836" y="34589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ahnschrift SemiBold" panose="020B0502040204020203" pitchFamily="34" charset="0"/>
              </a:rPr>
              <a:t>Волонтёры могут найти 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интересующие их 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мероприятия, не находясь 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в том же месте.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62836" y="3374668"/>
            <a:ext cx="3839029" cy="31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Платформа облегчает </a:t>
            </a:r>
            <a:endParaRPr lang="ru-RU" dirty="0" smtClean="0">
              <a:solidFill>
                <a:srgbClr val="000000"/>
              </a:solidFill>
              <a:latin typeface="Bahnschrift SemiBold" panose="020B0502040204020203" pitchFamily="34" charset="0"/>
              <a:ea typeface="Arial" panose="020B0604020202020204" pitchFamily="34" charset="0"/>
            </a:endParaRP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сопровождение 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и </a:t>
            </a:r>
            <a:endParaRPr lang="ru-RU" dirty="0" smtClean="0">
              <a:solidFill>
                <a:srgbClr val="000000"/>
              </a:solidFill>
              <a:latin typeface="Bahnschrift SemiBold" panose="020B0502040204020203" pitchFamily="34" charset="0"/>
              <a:ea typeface="Arial" panose="020B0604020202020204" pitchFamily="34" charset="0"/>
            </a:endParaRP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координацию</a:t>
            </a: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проектов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, что существенно </a:t>
            </a:r>
            <a:endParaRPr lang="ru-RU" dirty="0" smtClean="0">
              <a:solidFill>
                <a:srgbClr val="000000"/>
              </a:solidFill>
              <a:latin typeface="Bahnschrift SemiBold" panose="020B0502040204020203" pitchFamily="34" charset="0"/>
              <a:ea typeface="Arial" panose="020B0604020202020204" pitchFamily="34" charset="0"/>
            </a:endParaRP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экономит 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время </a:t>
            </a: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и</a:t>
            </a: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ресурсы для всех </a:t>
            </a:r>
            <a:endParaRPr lang="ru-RU" dirty="0" smtClean="0">
              <a:solidFill>
                <a:srgbClr val="000000"/>
              </a:solidFill>
              <a:latin typeface="Bahnschrift SemiBold" panose="020B0502040204020203" pitchFamily="34" charset="0"/>
              <a:ea typeface="Arial" panose="020B0604020202020204" pitchFamily="34" charset="0"/>
            </a:endParaRPr>
          </a:p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участников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405494" y="3381352"/>
            <a:ext cx="2793379" cy="377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43000"/>
              </a:lnSpc>
              <a:spcAft>
                <a:spcPts val="420"/>
              </a:spcAft>
            </a:pP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Благодаря открытым данным, каждый волонтёр может узнать о добровольческих событиях в нашей организации и найти то, что соответствует его </a:t>
            </a: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интересам.</a:t>
            </a:r>
            <a:endParaRPr lang="ru-RU" sz="1200" dirty="0" smtClean="0">
              <a:solidFill>
                <a:srgbClr val="0000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56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1135937"/>
            <a:ext cx="11452921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 </a:t>
            </a:r>
            <a:r>
              <a:rPr lang="ru-RU" dirty="0" err="1" smtClean="0">
                <a:latin typeface="Arial Black" panose="020B0A04020102020204" pitchFamily="34" charset="0"/>
              </a:rPr>
              <a:t>Алданском</a:t>
            </a:r>
            <a:r>
              <a:rPr lang="ru-RU" dirty="0" smtClean="0">
                <a:latin typeface="Arial Black" panose="020B0A04020102020204" pitchFamily="34" charset="0"/>
              </a:rPr>
              <a:t> районе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статус </a:t>
            </a:r>
            <a:r>
              <a:rPr lang="ru-RU" dirty="0" err="1" smtClean="0">
                <a:latin typeface="Arial Black" panose="020B0A04020102020204" pitchFamily="34" charset="0"/>
              </a:rPr>
              <a:t>Добро.Центра</a:t>
            </a:r>
            <a:r>
              <a:rPr lang="ru-RU" dirty="0" smtClean="0">
                <a:latin typeface="Arial Black" panose="020B0A04020102020204" pitchFamily="34" charset="0"/>
              </a:rPr>
              <a:t> получила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ОО СПН «Дари </a:t>
            </a:r>
            <a:r>
              <a:rPr lang="ru-RU" dirty="0">
                <a:latin typeface="Arial Black" panose="020B0A04020102020204" pitchFamily="34" charset="0"/>
              </a:rPr>
              <a:t>добро</a:t>
            </a:r>
            <a:r>
              <a:rPr lang="ru-RU" dirty="0" smtClean="0">
                <a:latin typeface="Arial Black" panose="020B0A04020102020204" pitchFamily="34" charset="0"/>
              </a:rPr>
              <a:t>»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7" y="2614863"/>
            <a:ext cx="7507426" cy="4810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Bahnschrift SemiBold" panose="020B0502040204020203" pitchFamily="34" charset="0"/>
              </a:rPr>
              <a:t>Организация зарегистрирована в Министерстве юстиции с 21 марта 2016 г. и стабильно занимается регулярным проведением благотворительных акций до настоящего </a:t>
            </a:r>
            <a:r>
              <a:rPr lang="ru-RU" sz="3600" dirty="0" smtClean="0">
                <a:latin typeface="Bahnschrift SemiBold" panose="020B0502040204020203" pitchFamily="34" charset="0"/>
              </a:rPr>
              <a:t>времени. 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grpSp>
        <p:nvGrpSpPr>
          <p:cNvPr id="4" name="Group 12331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5" name="Shape 17578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230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231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232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233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234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235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537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92" y="10193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Bahnschrift SemiBold" panose="020B0502040204020203" pitchFamily="34" charset="0"/>
              </a:rPr>
              <a:t>Основные направления деятельности организации </a:t>
            </a:r>
            <a:r>
              <a:rPr lang="ru-RU" sz="4900" b="1" dirty="0" smtClean="0">
                <a:latin typeface="Bahnschrift SemiBold" panose="020B0502040204020203" pitchFamily="34" charset="0"/>
              </a:rPr>
              <a:t/>
            </a:r>
            <a:br>
              <a:rPr lang="ru-RU" sz="4900" b="1" dirty="0" smtClean="0">
                <a:latin typeface="Bahnschrift SemiBold" panose="020B0502040204020203" pitchFamily="34" charset="0"/>
              </a:rPr>
            </a:br>
            <a:r>
              <a:rPr lang="ru-RU" sz="4900" b="1" dirty="0" smtClean="0">
                <a:latin typeface="Bahnschrift SemiBold" panose="020B0502040204020203" pitchFamily="34" charset="0"/>
              </a:rPr>
              <a:t>«</a:t>
            </a:r>
            <a:r>
              <a:rPr lang="ru-RU" sz="4900" b="1" dirty="0">
                <a:latin typeface="Bahnschrift SemiBold" panose="020B0502040204020203" pitchFamily="34" charset="0"/>
              </a:rPr>
              <a:t>Дари добро»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43" y="2360925"/>
            <a:ext cx="10515600" cy="4351338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dirty="0">
                <a:latin typeface="Bahnschrift SemiBold" panose="020B0502040204020203" pitchFamily="34" charset="0"/>
              </a:rPr>
              <a:t>Животные</a:t>
            </a:r>
          </a:p>
          <a:p>
            <a:pPr lvl="0" fontAlgn="base"/>
            <a:r>
              <a:rPr lang="ru-RU" sz="2400" dirty="0">
                <a:latin typeface="Bahnschrift SemiBold" panose="020B0502040204020203" pitchFamily="34" charset="0"/>
              </a:rPr>
              <a:t>Старшее поколение</a:t>
            </a:r>
          </a:p>
          <a:p>
            <a:pPr lvl="0" fontAlgn="base"/>
            <a:r>
              <a:rPr lang="ru-RU" sz="2400" dirty="0">
                <a:latin typeface="Bahnschrift SemiBold" panose="020B0502040204020203" pitchFamily="34" charset="0"/>
              </a:rPr>
              <a:t>Люди с ОВЗ</a:t>
            </a:r>
          </a:p>
          <a:p>
            <a:pPr lvl="0" fontAlgn="base"/>
            <a:r>
              <a:rPr lang="ru-RU" sz="2400" dirty="0">
                <a:latin typeface="Bahnschrift SemiBold" panose="020B0502040204020203" pitchFamily="34" charset="0"/>
              </a:rPr>
              <a:t>Экология</a:t>
            </a:r>
          </a:p>
          <a:p>
            <a:pPr lvl="0" fontAlgn="base"/>
            <a:r>
              <a:rPr lang="ru-RU" sz="2400" dirty="0">
                <a:latin typeface="Bahnschrift SemiBold" panose="020B0502040204020203" pitchFamily="34" charset="0"/>
              </a:rPr>
              <a:t>Культура и искусство</a:t>
            </a:r>
          </a:p>
          <a:p>
            <a:r>
              <a:rPr lang="ru-RU" sz="2400" dirty="0">
                <a:latin typeface="Bahnschrift SemiBold" panose="020B0502040204020203" pitchFamily="34" charset="0"/>
              </a:rPr>
              <a:t>Поиск пропавших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56448" y="3429000"/>
            <a:ext cx="359585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Здравоохранение</a:t>
            </a:r>
          </a:p>
          <a:p>
            <a:r>
              <a:rPr lang="ru-RU" altLang="ru-RU" sz="2400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и ЗОЖ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ЧС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Ветераны и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историческая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память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13042"/>
          <p:cNvGrpSpPr/>
          <p:nvPr/>
        </p:nvGrpSpPr>
        <p:grpSpPr>
          <a:xfrm>
            <a:off x="0" y="0"/>
            <a:ext cx="447040" cy="6858000"/>
            <a:chOff x="0" y="0"/>
            <a:chExt cx="447307" cy="6858000"/>
          </a:xfrm>
        </p:grpSpPr>
        <p:sp>
          <p:nvSpPr>
            <p:cNvPr id="6" name="Shape 17600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610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611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612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613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614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615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56448" y="2376681"/>
            <a:ext cx="310213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Дети и молодежь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Спорт и события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75265" y="2344893"/>
            <a:ext cx="6096000" cy="8918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43000"/>
              </a:lnSpc>
              <a:spcAft>
                <a:spcPts val="420"/>
              </a:spcAft>
              <a:buClr>
                <a:srgbClr val="EF9351"/>
              </a:buClr>
              <a:buSzPts val="2700"/>
            </a:pPr>
            <a:endParaRPr lang="ru-RU" dirty="0"/>
          </a:p>
          <a:p>
            <a:pPr lvl="0" fontAlgn="base">
              <a:lnSpc>
                <a:spcPct val="143000"/>
              </a:lnSpc>
              <a:spcAft>
                <a:spcPts val="420"/>
              </a:spcAft>
              <a:buClr>
                <a:srgbClr val="EF9351"/>
              </a:buClr>
              <a:buSzPts val="2700"/>
            </a:pPr>
            <a:endParaRPr lang="ru-RU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7838" y="2360925"/>
            <a:ext cx="6045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Bahnschrift SemiBold" panose="020B0502040204020203" pitchFamily="34" charset="0"/>
              </a:rPr>
              <a:t>Урбанистика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" panose="020B0502040204020203" pitchFamily="34" charset="0"/>
              </a:rPr>
              <a:t>Интеллектуальная помощь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" panose="020B0502040204020203" pitchFamily="34" charset="0"/>
              </a:rPr>
              <a:t>Права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" panose="020B0502040204020203" pitchFamily="34" charset="0"/>
              </a:rPr>
              <a:t>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 SemiBold" panose="020B0502040204020203" pitchFamily="34" charset="0"/>
              </a:rPr>
              <a:t>Наука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5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2" y="420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ahnschrift SemiBold" panose="020B0502040204020203" pitchFamily="34" charset="0"/>
              </a:rPr>
              <a:t>Организация регулярно проводит следующие </a:t>
            </a:r>
            <a:r>
              <a:rPr lang="ru-RU" sz="4900" b="1" dirty="0" smtClean="0">
                <a:latin typeface="Bahnschrift SemiBold" panose="020B0502040204020203" pitchFamily="34" charset="0"/>
              </a:rPr>
              <a:t>мероприятия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grpSp>
        <p:nvGrpSpPr>
          <p:cNvPr id="4" name="Group 16646"/>
          <p:cNvGrpSpPr/>
          <p:nvPr/>
        </p:nvGrpSpPr>
        <p:grpSpPr>
          <a:xfrm>
            <a:off x="1406507" y="2163274"/>
            <a:ext cx="9184640" cy="807085"/>
            <a:chOff x="0" y="0"/>
            <a:chExt cx="9185226" cy="807141"/>
          </a:xfrm>
        </p:grpSpPr>
        <p:sp>
          <p:nvSpPr>
            <p:cNvPr id="5" name="Shape 476"/>
            <p:cNvSpPr/>
            <p:nvPr/>
          </p:nvSpPr>
          <p:spPr>
            <a:xfrm>
              <a:off x="0" y="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5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5" y="800791"/>
                  </a:cubicBezTo>
                  <a:cubicBezTo>
                    <a:pt x="179264" y="800791"/>
                    <a:pt x="0" y="621528"/>
                    <a:pt x="0" y="400395"/>
                  </a:cubicBezTo>
                  <a:cubicBezTo>
                    <a:pt x="0" y="179263"/>
                    <a:pt x="179264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Rectangle 477"/>
            <p:cNvSpPr/>
            <p:nvPr/>
          </p:nvSpPr>
          <p:spPr>
            <a:xfrm>
              <a:off x="312289" y="225883"/>
              <a:ext cx="234785" cy="471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478"/>
            <p:cNvSpPr/>
            <p:nvPr/>
          </p:nvSpPr>
          <p:spPr>
            <a:xfrm>
              <a:off x="2114340" y="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5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5" y="800791"/>
                  </a:cubicBezTo>
                  <a:cubicBezTo>
                    <a:pt x="179263" y="800791"/>
                    <a:pt x="0" y="621528"/>
                    <a:pt x="0" y="400395"/>
                  </a:cubicBezTo>
                  <a:cubicBezTo>
                    <a:pt x="0" y="179263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479"/>
            <p:cNvSpPr/>
            <p:nvPr/>
          </p:nvSpPr>
          <p:spPr>
            <a:xfrm>
              <a:off x="2426630" y="225883"/>
              <a:ext cx="234785" cy="471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480"/>
            <p:cNvSpPr/>
            <p:nvPr/>
          </p:nvSpPr>
          <p:spPr>
            <a:xfrm>
              <a:off x="4289040" y="0"/>
              <a:ext cx="800790" cy="800791"/>
            </a:xfrm>
            <a:custGeom>
              <a:avLst/>
              <a:gdLst/>
              <a:ahLst/>
              <a:cxnLst/>
              <a:rect l="0" t="0" r="0" b="0"/>
              <a:pathLst>
                <a:path w="800790" h="800791">
                  <a:moveTo>
                    <a:pt x="400394" y="0"/>
                  </a:moveTo>
                  <a:cubicBezTo>
                    <a:pt x="621526" y="0"/>
                    <a:pt x="800790" y="179263"/>
                    <a:pt x="800790" y="400395"/>
                  </a:cubicBezTo>
                  <a:cubicBezTo>
                    <a:pt x="800790" y="621528"/>
                    <a:pt x="621526" y="800791"/>
                    <a:pt x="400394" y="800791"/>
                  </a:cubicBezTo>
                  <a:cubicBezTo>
                    <a:pt x="179262" y="800791"/>
                    <a:pt x="0" y="621528"/>
                    <a:pt x="0" y="400395"/>
                  </a:cubicBezTo>
                  <a:cubicBezTo>
                    <a:pt x="0" y="179263"/>
                    <a:pt x="179262" y="0"/>
                    <a:pt x="40039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481"/>
            <p:cNvSpPr/>
            <p:nvPr/>
          </p:nvSpPr>
          <p:spPr>
            <a:xfrm>
              <a:off x="4601328" y="225883"/>
              <a:ext cx="234785" cy="471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Shape 482"/>
            <p:cNvSpPr/>
            <p:nvPr/>
          </p:nvSpPr>
          <p:spPr>
            <a:xfrm>
              <a:off x="6314188" y="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5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5" y="800791"/>
                  </a:cubicBezTo>
                  <a:cubicBezTo>
                    <a:pt x="179263" y="800791"/>
                    <a:pt x="0" y="621528"/>
                    <a:pt x="0" y="400395"/>
                  </a:cubicBezTo>
                  <a:cubicBezTo>
                    <a:pt x="0" y="179263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Rectangle 483"/>
            <p:cNvSpPr/>
            <p:nvPr/>
          </p:nvSpPr>
          <p:spPr>
            <a:xfrm>
              <a:off x="6626476" y="225883"/>
              <a:ext cx="234785" cy="471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484"/>
            <p:cNvSpPr/>
            <p:nvPr/>
          </p:nvSpPr>
          <p:spPr>
            <a:xfrm>
              <a:off x="8384435" y="635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5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5" y="800791"/>
                  </a:cubicBezTo>
                  <a:cubicBezTo>
                    <a:pt x="179263" y="800791"/>
                    <a:pt x="0" y="621528"/>
                    <a:pt x="0" y="400395"/>
                  </a:cubicBezTo>
                  <a:cubicBezTo>
                    <a:pt x="0" y="179263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485"/>
            <p:cNvSpPr/>
            <p:nvPr/>
          </p:nvSpPr>
          <p:spPr>
            <a:xfrm>
              <a:off x="8696723" y="235028"/>
              <a:ext cx="234785" cy="471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04562" y="3381382"/>
            <a:ext cx="2371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Оказывает продуктовую и вещевую помощь населению </a:t>
            </a:r>
            <a:r>
              <a:rPr lang="ru-RU" dirty="0" err="1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Алданского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 района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2344" y="3365081"/>
            <a:ext cx="177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Проводит субботники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7827" y="3381382"/>
            <a:ext cx="2494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Устраивает </a:t>
            </a:r>
            <a:r>
              <a:rPr lang="ru-RU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благотворительные </a:t>
            </a:r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акции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25429" y="3358270"/>
            <a:ext cx="1990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ahnschrift SemiBold" panose="020B0502040204020203" pitchFamily="34" charset="0"/>
                <a:ea typeface="Arial" panose="020B0604020202020204" pitchFamily="34" charset="0"/>
              </a:rPr>
              <a:t>Организовывает детские праздники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21423" y="3358717"/>
            <a:ext cx="3070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anose="020B0502040204020203" pitchFamily="34" charset="0"/>
              </a:rPr>
              <a:t>Оказывает поддержку беженцам 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из ДНР и ЛНР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grpSp>
        <p:nvGrpSpPr>
          <p:cNvPr id="22" name="Group 13593"/>
          <p:cNvGrpSpPr/>
          <p:nvPr/>
        </p:nvGrpSpPr>
        <p:grpSpPr>
          <a:xfrm>
            <a:off x="2540" y="0"/>
            <a:ext cx="447040" cy="6858000"/>
            <a:chOff x="0" y="0"/>
            <a:chExt cx="447307" cy="6858000"/>
          </a:xfrm>
        </p:grpSpPr>
        <p:sp>
          <p:nvSpPr>
            <p:cNvPr id="23" name="Shape 17594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448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449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450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451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452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453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4519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51" y="84142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ahnschrift SemiBold" panose="020B0502040204020203" pitchFamily="34" charset="0"/>
              </a:rPr>
              <a:t>Организация гарантирует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0" lvl="5" indent="0">
              <a:buNone/>
            </a:pPr>
            <a:endParaRPr lang="ru-RU" dirty="0" smtClean="0"/>
          </a:p>
          <a:p>
            <a:pPr marL="2286000" lvl="5" indent="0">
              <a:buNone/>
            </a:pPr>
            <a:endParaRPr lang="ru-RU" dirty="0"/>
          </a:p>
          <a:p>
            <a:pPr marL="2286000" lvl="5" indent="0">
              <a:buNone/>
            </a:pPr>
            <a:endParaRPr lang="ru-RU" dirty="0" smtClean="0"/>
          </a:p>
          <a:p>
            <a:pPr marL="2286000" lvl="5" indent="0">
              <a:buNone/>
            </a:pPr>
            <a:endParaRPr lang="ru-RU" dirty="0"/>
          </a:p>
          <a:p>
            <a:pPr marL="2286000" lvl="5" indent="0">
              <a:buNone/>
            </a:pPr>
            <a:endParaRPr lang="ru-RU" dirty="0" smtClean="0"/>
          </a:p>
          <a:p>
            <a:pPr marL="2286000" lvl="5" indent="0">
              <a:buNone/>
            </a:pPr>
            <a:endParaRPr lang="ru-RU" dirty="0"/>
          </a:p>
          <a:p>
            <a:pPr marL="2286000" lvl="5" indent="0">
              <a:buNone/>
            </a:pPr>
            <a:endParaRPr lang="ru-RU" dirty="0" smtClean="0"/>
          </a:p>
          <a:p>
            <a:pPr marL="2286000" lvl="5" indent="0">
              <a:buNone/>
            </a:pPr>
            <a:endParaRPr lang="ru-RU" dirty="0" smtClean="0"/>
          </a:p>
          <a:p>
            <a:pPr marL="2286000" lvl="5" indent="0">
              <a:buNone/>
            </a:pPr>
            <a:endParaRPr lang="ru-RU" dirty="0"/>
          </a:p>
          <a:p>
            <a:pPr marL="2286000" lvl="5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2" name="Group 16654"/>
          <p:cNvGrpSpPr/>
          <p:nvPr/>
        </p:nvGrpSpPr>
        <p:grpSpPr>
          <a:xfrm>
            <a:off x="1231551" y="2837543"/>
            <a:ext cx="9533926" cy="1182913"/>
            <a:chOff x="0" y="0"/>
            <a:chExt cx="7003470" cy="800792"/>
          </a:xfrm>
        </p:grpSpPr>
        <p:sp>
          <p:nvSpPr>
            <p:cNvPr id="13" name="Shape 856"/>
            <p:cNvSpPr/>
            <p:nvPr/>
          </p:nvSpPr>
          <p:spPr>
            <a:xfrm>
              <a:off x="2913378" y="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5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5" y="800791"/>
                  </a:cubicBezTo>
                  <a:cubicBezTo>
                    <a:pt x="179263" y="800791"/>
                    <a:pt x="0" y="621528"/>
                    <a:pt x="0" y="400395"/>
                  </a:cubicBezTo>
                  <a:cubicBezTo>
                    <a:pt x="0" y="179263"/>
                    <a:pt x="179263" y="0"/>
                    <a:pt x="4003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857"/>
            <p:cNvSpPr/>
            <p:nvPr/>
          </p:nvSpPr>
          <p:spPr>
            <a:xfrm>
              <a:off x="6202679" y="0"/>
              <a:ext cx="800791" cy="800791"/>
            </a:xfrm>
            <a:custGeom>
              <a:avLst/>
              <a:gdLst/>
              <a:ahLst/>
              <a:cxnLst/>
              <a:rect l="0" t="0" r="0" b="0"/>
              <a:pathLst>
                <a:path w="800791" h="800791">
                  <a:moveTo>
                    <a:pt x="400396" y="0"/>
                  </a:moveTo>
                  <a:cubicBezTo>
                    <a:pt x="621528" y="0"/>
                    <a:pt x="800791" y="179263"/>
                    <a:pt x="800791" y="400395"/>
                  </a:cubicBezTo>
                  <a:cubicBezTo>
                    <a:pt x="800791" y="621528"/>
                    <a:pt x="621528" y="800791"/>
                    <a:pt x="400396" y="800791"/>
                  </a:cubicBezTo>
                  <a:cubicBezTo>
                    <a:pt x="179263" y="800791"/>
                    <a:pt x="0" y="621528"/>
                    <a:pt x="0" y="400395"/>
                  </a:cubicBezTo>
                  <a:cubicBezTo>
                    <a:pt x="0" y="179263"/>
                    <a:pt x="179263" y="0"/>
                    <a:pt x="4003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5" name="Picture 85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63761" y="251251"/>
              <a:ext cx="278629" cy="298290"/>
            </a:xfrm>
            <a:prstGeom prst="rect">
              <a:avLst/>
            </a:prstGeom>
          </p:spPr>
        </p:pic>
        <p:pic>
          <p:nvPicPr>
            <p:cNvPr id="16" name="Picture 86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50138" y="251251"/>
              <a:ext cx="282886" cy="298290"/>
            </a:xfrm>
            <a:prstGeom prst="rect">
              <a:avLst/>
            </a:prstGeom>
          </p:spPr>
        </p:pic>
        <p:sp>
          <p:nvSpPr>
            <p:cNvPr id="17" name="Shape 862"/>
            <p:cNvSpPr/>
            <p:nvPr/>
          </p:nvSpPr>
          <p:spPr>
            <a:xfrm>
              <a:off x="0" y="0"/>
              <a:ext cx="800791" cy="800792"/>
            </a:xfrm>
            <a:custGeom>
              <a:avLst/>
              <a:gdLst/>
              <a:ahLst/>
              <a:cxnLst/>
              <a:rect l="0" t="0" r="0" b="0"/>
              <a:pathLst>
                <a:path w="800791" h="800792">
                  <a:moveTo>
                    <a:pt x="400396" y="0"/>
                  </a:moveTo>
                  <a:cubicBezTo>
                    <a:pt x="621528" y="0"/>
                    <a:pt x="800791" y="179263"/>
                    <a:pt x="800791" y="400397"/>
                  </a:cubicBezTo>
                  <a:cubicBezTo>
                    <a:pt x="800791" y="621529"/>
                    <a:pt x="621528" y="800792"/>
                    <a:pt x="400396" y="800792"/>
                  </a:cubicBezTo>
                  <a:cubicBezTo>
                    <a:pt x="179263" y="800792"/>
                    <a:pt x="0" y="621529"/>
                    <a:pt x="0" y="400397"/>
                  </a:cubicBezTo>
                  <a:cubicBezTo>
                    <a:pt x="0" y="179263"/>
                    <a:pt x="179263" y="0"/>
                    <a:pt x="4003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616"/>
            <p:cNvSpPr/>
            <p:nvPr/>
          </p:nvSpPr>
          <p:spPr>
            <a:xfrm>
              <a:off x="273981" y="273981"/>
              <a:ext cx="252829" cy="252829"/>
            </a:xfrm>
            <a:custGeom>
              <a:avLst/>
              <a:gdLst/>
              <a:ahLst/>
              <a:cxnLst/>
              <a:rect l="0" t="0" r="0" b="0"/>
              <a:pathLst>
                <a:path w="252829" h="252829">
                  <a:moveTo>
                    <a:pt x="0" y="0"/>
                  </a:moveTo>
                  <a:lnTo>
                    <a:pt x="252829" y="0"/>
                  </a:lnTo>
                  <a:lnTo>
                    <a:pt x="252829" y="252829"/>
                  </a:lnTo>
                  <a:lnTo>
                    <a:pt x="0" y="25282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F935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9" name="Picture 86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3981" y="273981"/>
              <a:ext cx="252829" cy="252829"/>
            </a:xfrm>
            <a:prstGeom prst="rect">
              <a:avLst/>
            </a:prstGeom>
          </p:spPr>
        </p:pic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7029304"/>
              </p:ext>
            </p:extLst>
          </p:nvPr>
        </p:nvGraphicFramePr>
        <p:xfrm>
          <a:off x="788657" y="4287520"/>
          <a:ext cx="2678289" cy="790067"/>
        </p:xfrm>
        <a:graphic>
          <a:graphicData uri="http://schemas.openxmlformats.org/drawingml/2006/table">
            <a:tbl>
              <a:tblPr firstRow="1" firstCol="1" bandRow="1"/>
              <a:tblGrid>
                <a:gridCol w="2678289">
                  <a:extLst>
                    <a:ext uri="{9D8B030D-6E8A-4147-A177-3AD203B41FA5}">
                      <a16:colId xmlns="" xmlns:a16="http://schemas.microsoft.com/office/drawing/2014/main" val="1230050770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marR="391795">
                        <a:lnSpc>
                          <a:spcPct val="144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собое внимание к каждому волонтеру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120172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338330" y="4287520"/>
            <a:ext cx="3320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Возможность связаться с каждым членом команды в любое время благодаря сообществу в ВК и отдельным группам в </a:t>
            </a:r>
          </a:p>
          <a:p>
            <a:r>
              <a:rPr lang="en-US" dirty="0" err="1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Whats</a:t>
            </a:r>
            <a:r>
              <a:rPr lang="en-US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 App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5976439"/>
              </p:ext>
            </p:extLst>
          </p:nvPr>
        </p:nvGraphicFramePr>
        <p:xfrm>
          <a:off x="9010020" y="4300583"/>
          <a:ext cx="3181980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3181980">
                  <a:extLst>
                    <a:ext uri="{9D8B030D-6E8A-4147-A177-3AD203B41FA5}">
                      <a16:colId xmlns="" xmlns:a16="http://schemas.microsoft.com/office/drawing/2014/main" val="3623395531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Проставление часов в волонтёрскую книжку за каждое посещенное мероприятие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3858711"/>
                  </a:ext>
                </a:extLst>
              </a:tr>
            </a:tbl>
          </a:graphicData>
        </a:graphic>
      </p:graphicFrame>
      <p:grpSp>
        <p:nvGrpSpPr>
          <p:cNvPr id="28" name="Group 13958"/>
          <p:cNvGrpSpPr/>
          <p:nvPr/>
        </p:nvGrpSpPr>
        <p:grpSpPr>
          <a:xfrm>
            <a:off x="-6915" y="0"/>
            <a:ext cx="447040" cy="6858000"/>
            <a:chOff x="0" y="0"/>
            <a:chExt cx="447307" cy="6858000"/>
          </a:xfrm>
        </p:grpSpPr>
        <p:sp>
          <p:nvSpPr>
            <p:cNvPr id="29" name="Shape 17614"/>
            <p:cNvSpPr/>
            <p:nvPr/>
          </p:nvSpPr>
          <p:spPr>
            <a:xfrm>
              <a:off x="0" y="0"/>
              <a:ext cx="447307" cy="6858000"/>
            </a:xfrm>
            <a:custGeom>
              <a:avLst/>
              <a:gdLst/>
              <a:ahLst/>
              <a:cxnLst/>
              <a:rect l="0" t="0" r="0" b="0"/>
              <a:pathLst>
                <a:path w="447307" h="6858000">
                  <a:moveTo>
                    <a:pt x="0" y="0"/>
                  </a:moveTo>
                  <a:lnTo>
                    <a:pt x="447307" y="0"/>
                  </a:lnTo>
                  <a:lnTo>
                    <a:pt x="447307" y="6858000"/>
                  </a:ln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12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830"/>
            <p:cNvSpPr/>
            <p:nvPr/>
          </p:nvSpPr>
          <p:spPr>
            <a:xfrm>
              <a:off x="84407" y="299771"/>
              <a:ext cx="138943" cy="201935"/>
            </a:xfrm>
            <a:custGeom>
              <a:avLst/>
              <a:gdLst/>
              <a:ahLst/>
              <a:cxnLst/>
              <a:rect l="0" t="0" r="0" b="0"/>
              <a:pathLst>
                <a:path w="138943" h="201935">
                  <a:moveTo>
                    <a:pt x="63757" y="2456"/>
                  </a:moveTo>
                  <a:cubicBezTo>
                    <a:pt x="91426" y="0"/>
                    <a:pt x="121320" y="17007"/>
                    <a:pt x="136608" y="40861"/>
                  </a:cubicBezTo>
                  <a:lnTo>
                    <a:pt x="138943" y="38243"/>
                  </a:lnTo>
                  <a:lnTo>
                    <a:pt x="138943" y="63071"/>
                  </a:lnTo>
                  <a:lnTo>
                    <a:pt x="135614" y="63891"/>
                  </a:lnTo>
                  <a:cubicBezTo>
                    <a:pt x="132364" y="62875"/>
                    <a:pt x="129347" y="60500"/>
                    <a:pt x="128487" y="57839"/>
                  </a:cubicBezTo>
                  <a:cubicBezTo>
                    <a:pt x="122071" y="37997"/>
                    <a:pt x="101338" y="19971"/>
                    <a:pt x="80767" y="16587"/>
                  </a:cubicBezTo>
                  <a:cubicBezTo>
                    <a:pt x="51638" y="11794"/>
                    <a:pt x="20648" y="44724"/>
                    <a:pt x="21983" y="73080"/>
                  </a:cubicBezTo>
                  <a:cubicBezTo>
                    <a:pt x="23614" y="107727"/>
                    <a:pt x="67878" y="144332"/>
                    <a:pt x="107180" y="169364"/>
                  </a:cubicBezTo>
                  <a:lnTo>
                    <a:pt x="138943" y="187663"/>
                  </a:lnTo>
                  <a:lnTo>
                    <a:pt x="138943" y="201935"/>
                  </a:lnTo>
                  <a:lnTo>
                    <a:pt x="125039" y="194910"/>
                  </a:lnTo>
                  <a:cubicBezTo>
                    <a:pt x="88428" y="174943"/>
                    <a:pt x="19680" y="128815"/>
                    <a:pt x="7052" y="81413"/>
                  </a:cubicBezTo>
                  <a:cubicBezTo>
                    <a:pt x="0" y="54944"/>
                    <a:pt x="15695" y="26931"/>
                    <a:pt x="37452" y="11868"/>
                  </a:cubicBezTo>
                  <a:cubicBezTo>
                    <a:pt x="45558" y="6257"/>
                    <a:pt x="54534" y="3275"/>
                    <a:pt x="63757" y="245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831"/>
            <p:cNvSpPr/>
            <p:nvPr/>
          </p:nvSpPr>
          <p:spPr>
            <a:xfrm>
              <a:off x="223350" y="293616"/>
              <a:ext cx="158951" cy="211584"/>
            </a:xfrm>
            <a:custGeom>
              <a:avLst/>
              <a:gdLst/>
              <a:ahLst/>
              <a:cxnLst/>
              <a:rect l="0" t="0" r="0" b="0"/>
              <a:pathLst>
                <a:path w="158951" h="211584">
                  <a:moveTo>
                    <a:pt x="75634" y="1601"/>
                  </a:moveTo>
                  <a:cubicBezTo>
                    <a:pt x="99368" y="3735"/>
                    <a:pt x="118853" y="20146"/>
                    <a:pt x="128105" y="41848"/>
                  </a:cubicBezTo>
                  <a:cubicBezTo>
                    <a:pt x="158951" y="114189"/>
                    <a:pt x="64744" y="179406"/>
                    <a:pt x="13366" y="210543"/>
                  </a:cubicBezTo>
                  <a:cubicBezTo>
                    <a:pt x="12016" y="211361"/>
                    <a:pt x="10400" y="211584"/>
                    <a:pt x="8725" y="211391"/>
                  </a:cubicBezTo>
                  <a:cubicBezTo>
                    <a:pt x="7829" y="211431"/>
                    <a:pt x="5222" y="210513"/>
                    <a:pt x="1314" y="208754"/>
                  </a:cubicBezTo>
                  <a:lnTo>
                    <a:pt x="0" y="208090"/>
                  </a:lnTo>
                  <a:lnTo>
                    <a:pt x="0" y="193818"/>
                  </a:lnTo>
                  <a:lnTo>
                    <a:pt x="4124" y="196194"/>
                  </a:lnTo>
                  <a:cubicBezTo>
                    <a:pt x="30375" y="179998"/>
                    <a:pt x="55612" y="161681"/>
                    <a:pt x="77326" y="139712"/>
                  </a:cubicBezTo>
                  <a:cubicBezTo>
                    <a:pt x="97460" y="119344"/>
                    <a:pt x="119073" y="91390"/>
                    <a:pt x="116843" y="61001"/>
                  </a:cubicBezTo>
                  <a:cubicBezTo>
                    <a:pt x="115184" y="38399"/>
                    <a:pt x="100884" y="19116"/>
                    <a:pt x="80194" y="15994"/>
                  </a:cubicBezTo>
                  <a:cubicBezTo>
                    <a:pt x="59504" y="12871"/>
                    <a:pt x="32424" y="25909"/>
                    <a:pt x="5202" y="67944"/>
                  </a:cubicBezTo>
                  <a:lnTo>
                    <a:pt x="0" y="69226"/>
                  </a:lnTo>
                  <a:lnTo>
                    <a:pt x="0" y="44399"/>
                  </a:lnTo>
                  <a:lnTo>
                    <a:pt x="17584" y="24683"/>
                  </a:lnTo>
                  <a:cubicBezTo>
                    <a:pt x="37641" y="6430"/>
                    <a:pt x="57833" y="0"/>
                    <a:pt x="75634" y="160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832"/>
            <p:cNvSpPr/>
            <p:nvPr/>
          </p:nvSpPr>
          <p:spPr>
            <a:xfrm>
              <a:off x="102726" y="311269"/>
              <a:ext cx="120626" cy="179655"/>
            </a:xfrm>
            <a:custGeom>
              <a:avLst/>
              <a:gdLst/>
              <a:ahLst/>
              <a:cxnLst/>
              <a:rect l="0" t="0" r="0" b="0"/>
              <a:pathLst>
                <a:path w="120626" h="179655">
                  <a:moveTo>
                    <a:pt x="62924" y="2200"/>
                  </a:moveTo>
                  <a:cubicBezTo>
                    <a:pt x="84632" y="5771"/>
                    <a:pt x="106141" y="24360"/>
                    <a:pt x="112960" y="45441"/>
                  </a:cubicBezTo>
                  <a:cubicBezTo>
                    <a:pt x="113608" y="47449"/>
                    <a:pt x="116731" y="49543"/>
                    <a:pt x="119639" y="49924"/>
                  </a:cubicBezTo>
                  <a:lnTo>
                    <a:pt x="120626" y="49600"/>
                  </a:lnTo>
                  <a:lnTo>
                    <a:pt x="120626" y="55019"/>
                  </a:lnTo>
                  <a:lnTo>
                    <a:pt x="118875" y="55735"/>
                  </a:lnTo>
                  <a:cubicBezTo>
                    <a:pt x="113663" y="55049"/>
                    <a:pt x="108723" y="51398"/>
                    <a:pt x="107378" y="47241"/>
                  </a:cubicBezTo>
                  <a:cubicBezTo>
                    <a:pt x="101289" y="28414"/>
                    <a:pt x="81344" y="11168"/>
                    <a:pt x="61971" y="7978"/>
                  </a:cubicBezTo>
                  <a:cubicBezTo>
                    <a:pt x="60247" y="7695"/>
                    <a:pt x="58494" y="7556"/>
                    <a:pt x="56722" y="7556"/>
                  </a:cubicBezTo>
                  <a:cubicBezTo>
                    <a:pt x="46584" y="7556"/>
                    <a:pt x="35762" y="12117"/>
                    <a:pt x="26312" y="20520"/>
                  </a:cubicBezTo>
                  <a:cubicBezTo>
                    <a:pt x="13691" y="31744"/>
                    <a:pt x="5952" y="47805"/>
                    <a:pt x="6593" y="61446"/>
                  </a:cubicBezTo>
                  <a:cubicBezTo>
                    <a:pt x="7617" y="83225"/>
                    <a:pt x="31979" y="120121"/>
                    <a:pt x="95133" y="158618"/>
                  </a:cubicBezTo>
                  <a:lnTo>
                    <a:pt x="120626" y="172933"/>
                  </a:lnTo>
                  <a:lnTo>
                    <a:pt x="120626" y="179655"/>
                  </a:lnTo>
                  <a:lnTo>
                    <a:pt x="114718" y="176494"/>
                  </a:lnTo>
                  <a:cubicBezTo>
                    <a:pt x="85831" y="160567"/>
                    <a:pt x="3043" y="110747"/>
                    <a:pt x="733" y="61722"/>
                  </a:cubicBezTo>
                  <a:cubicBezTo>
                    <a:pt x="0" y="46148"/>
                    <a:pt x="8307" y="28686"/>
                    <a:pt x="22414" y="16143"/>
                  </a:cubicBezTo>
                  <a:cubicBezTo>
                    <a:pt x="34846" y="5090"/>
                    <a:pt x="49591" y="0"/>
                    <a:pt x="62924" y="220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833"/>
            <p:cNvSpPr/>
            <p:nvPr/>
          </p:nvSpPr>
          <p:spPr>
            <a:xfrm>
              <a:off x="80764" y="298593"/>
              <a:ext cx="142588" cy="206228"/>
            </a:xfrm>
            <a:custGeom>
              <a:avLst/>
              <a:gdLst/>
              <a:ahLst/>
              <a:cxnLst/>
              <a:rect l="0" t="0" r="0" b="0"/>
              <a:pathLst>
                <a:path w="142588" h="206228">
                  <a:moveTo>
                    <a:pt x="61442" y="1475"/>
                  </a:moveTo>
                  <a:cubicBezTo>
                    <a:pt x="69372" y="0"/>
                    <a:pt x="77818" y="117"/>
                    <a:pt x="86560" y="1868"/>
                  </a:cubicBezTo>
                  <a:cubicBezTo>
                    <a:pt x="107458" y="6049"/>
                    <a:pt x="127724" y="19363"/>
                    <a:pt x="140385" y="37018"/>
                  </a:cubicBezTo>
                  <a:lnTo>
                    <a:pt x="142588" y="34638"/>
                  </a:lnTo>
                  <a:lnTo>
                    <a:pt x="142588" y="43810"/>
                  </a:lnTo>
                  <a:lnTo>
                    <a:pt x="140073" y="47201"/>
                  </a:lnTo>
                  <a:lnTo>
                    <a:pt x="137782" y="43621"/>
                  </a:lnTo>
                  <a:cubicBezTo>
                    <a:pt x="126208" y="25559"/>
                    <a:pt x="106135" y="11759"/>
                    <a:pt x="85408" y="7615"/>
                  </a:cubicBezTo>
                  <a:cubicBezTo>
                    <a:pt x="81091" y="6748"/>
                    <a:pt x="76856" y="6321"/>
                    <a:pt x="72740" y="6321"/>
                  </a:cubicBezTo>
                  <a:cubicBezTo>
                    <a:pt x="61702" y="6321"/>
                    <a:pt x="51506" y="9403"/>
                    <a:pt x="42765" y="15454"/>
                  </a:cubicBezTo>
                  <a:cubicBezTo>
                    <a:pt x="23685" y="28664"/>
                    <a:pt x="6398" y="55070"/>
                    <a:pt x="13529" y="81839"/>
                  </a:cubicBezTo>
                  <a:cubicBezTo>
                    <a:pt x="25763" y="127762"/>
                    <a:pt x="92515" y="172708"/>
                    <a:pt x="128618" y="192703"/>
                  </a:cubicBezTo>
                  <a:lnTo>
                    <a:pt x="142588" y="199924"/>
                  </a:lnTo>
                  <a:lnTo>
                    <a:pt x="142588" y="206228"/>
                  </a:lnTo>
                  <a:lnTo>
                    <a:pt x="142217" y="206091"/>
                  </a:lnTo>
                  <a:cubicBezTo>
                    <a:pt x="112326" y="192605"/>
                    <a:pt x="22731" y="139159"/>
                    <a:pt x="7861" y="83348"/>
                  </a:cubicBezTo>
                  <a:cubicBezTo>
                    <a:pt x="0" y="53846"/>
                    <a:pt x="18714" y="24976"/>
                    <a:pt x="39426" y="10637"/>
                  </a:cubicBezTo>
                  <a:cubicBezTo>
                    <a:pt x="46100" y="6018"/>
                    <a:pt x="53513" y="2951"/>
                    <a:pt x="61442" y="14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834"/>
            <p:cNvSpPr/>
            <p:nvPr/>
          </p:nvSpPr>
          <p:spPr>
            <a:xfrm>
              <a:off x="223352" y="305803"/>
              <a:ext cx="121613" cy="187370"/>
            </a:xfrm>
            <a:custGeom>
              <a:avLst/>
              <a:gdLst/>
              <a:ahLst/>
              <a:cxnLst/>
              <a:rect l="0" t="0" r="0" b="0"/>
              <a:pathLst>
                <a:path w="121613" h="187370">
                  <a:moveTo>
                    <a:pt x="64499" y="1476"/>
                  </a:moveTo>
                  <a:cubicBezTo>
                    <a:pt x="71385" y="0"/>
                    <a:pt x="78158" y="60"/>
                    <a:pt x="84699" y="1733"/>
                  </a:cubicBezTo>
                  <a:cubicBezTo>
                    <a:pt x="103978" y="6662"/>
                    <a:pt x="118069" y="25495"/>
                    <a:pt x="119764" y="48599"/>
                  </a:cubicBezTo>
                  <a:cubicBezTo>
                    <a:pt x="121613" y="73753"/>
                    <a:pt x="108411" y="100245"/>
                    <a:pt x="79410" y="129585"/>
                  </a:cubicBezTo>
                  <a:cubicBezTo>
                    <a:pt x="59954" y="149270"/>
                    <a:pt x="35829" y="167886"/>
                    <a:pt x="5665" y="186500"/>
                  </a:cubicBezTo>
                  <a:lnTo>
                    <a:pt x="4253" y="187370"/>
                  </a:lnTo>
                  <a:lnTo>
                    <a:pt x="2780" y="186609"/>
                  </a:lnTo>
                  <a:lnTo>
                    <a:pt x="0" y="185121"/>
                  </a:lnTo>
                  <a:lnTo>
                    <a:pt x="0" y="178399"/>
                  </a:lnTo>
                  <a:lnTo>
                    <a:pt x="3993" y="180641"/>
                  </a:lnTo>
                  <a:cubicBezTo>
                    <a:pt x="33101" y="162569"/>
                    <a:pt x="56419" y="144511"/>
                    <a:pt x="75240" y="125468"/>
                  </a:cubicBezTo>
                  <a:cubicBezTo>
                    <a:pt x="102979" y="97403"/>
                    <a:pt x="115631" y="72395"/>
                    <a:pt x="113917" y="49026"/>
                  </a:cubicBezTo>
                  <a:cubicBezTo>
                    <a:pt x="112407" y="28438"/>
                    <a:pt x="100076" y="11713"/>
                    <a:pt x="83245" y="7410"/>
                  </a:cubicBezTo>
                  <a:cubicBezTo>
                    <a:pt x="77343" y="5905"/>
                    <a:pt x="71196" y="5913"/>
                    <a:pt x="64914" y="7362"/>
                  </a:cubicBezTo>
                  <a:cubicBezTo>
                    <a:pt x="46068" y="11709"/>
                    <a:pt x="26004" y="29027"/>
                    <a:pt x="7663" y="57347"/>
                  </a:cubicBezTo>
                  <a:lnTo>
                    <a:pt x="0" y="60485"/>
                  </a:lnTo>
                  <a:lnTo>
                    <a:pt x="0" y="55066"/>
                  </a:lnTo>
                  <a:lnTo>
                    <a:pt x="2738" y="54167"/>
                  </a:lnTo>
                  <a:cubicBezTo>
                    <a:pt x="22171" y="24157"/>
                    <a:pt x="43841" y="5904"/>
                    <a:pt x="64499" y="14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835"/>
            <p:cNvSpPr/>
            <p:nvPr/>
          </p:nvSpPr>
          <p:spPr>
            <a:xfrm>
              <a:off x="223352" y="290044"/>
              <a:ext cx="153752" cy="217957"/>
            </a:xfrm>
            <a:custGeom>
              <a:avLst/>
              <a:gdLst/>
              <a:ahLst/>
              <a:cxnLst/>
              <a:rect l="0" t="0" r="0" b="0"/>
              <a:pathLst>
                <a:path w="153752" h="217957">
                  <a:moveTo>
                    <a:pt x="77574" y="2431"/>
                  </a:moveTo>
                  <a:cubicBezTo>
                    <a:pt x="100556" y="5138"/>
                    <a:pt x="120950" y="21170"/>
                    <a:pt x="130800" y="44271"/>
                  </a:cubicBezTo>
                  <a:cubicBezTo>
                    <a:pt x="153752" y="98103"/>
                    <a:pt x="114754" y="156088"/>
                    <a:pt x="14885" y="216620"/>
                  </a:cubicBezTo>
                  <a:cubicBezTo>
                    <a:pt x="13428" y="217502"/>
                    <a:pt x="11696" y="217957"/>
                    <a:pt x="9807" y="217957"/>
                  </a:cubicBezTo>
                  <a:cubicBezTo>
                    <a:pt x="9346" y="217957"/>
                    <a:pt x="8869" y="217930"/>
                    <a:pt x="8390" y="217875"/>
                  </a:cubicBezTo>
                  <a:lnTo>
                    <a:pt x="8393" y="217865"/>
                  </a:lnTo>
                  <a:lnTo>
                    <a:pt x="0" y="214777"/>
                  </a:lnTo>
                  <a:lnTo>
                    <a:pt x="0" y="208474"/>
                  </a:lnTo>
                  <a:lnTo>
                    <a:pt x="1133" y="209060"/>
                  </a:lnTo>
                  <a:cubicBezTo>
                    <a:pt x="5053" y="210895"/>
                    <a:pt x="7728" y="211926"/>
                    <a:pt x="8763" y="212042"/>
                  </a:cubicBezTo>
                  <a:cubicBezTo>
                    <a:pt x="10226" y="212185"/>
                    <a:pt x="11143" y="212038"/>
                    <a:pt x="11842" y="211611"/>
                  </a:cubicBezTo>
                  <a:cubicBezTo>
                    <a:pt x="108830" y="152828"/>
                    <a:pt x="147033" y="97300"/>
                    <a:pt x="125405" y="46566"/>
                  </a:cubicBezTo>
                  <a:cubicBezTo>
                    <a:pt x="116376" y="25395"/>
                    <a:pt x="97788" y="10710"/>
                    <a:pt x="76890" y="8249"/>
                  </a:cubicBezTo>
                  <a:cubicBezTo>
                    <a:pt x="50639" y="5154"/>
                    <a:pt x="23385" y="20819"/>
                    <a:pt x="18" y="52335"/>
                  </a:cubicBezTo>
                  <a:lnTo>
                    <a:pt x="0" y="52359"/>
                  </a:lnTo>
                  <a:lnTo>
                    <a:pt x="0" y="43188"/>
                  </a:lnTo>
                  <a:lnTo>
                    <a:pt x="16591" y="25263"/>
                  </a:lnTo>
                  <a:cubicBezTo>
                    <a:pt x="36000" y="8001"/>
                    <a:pt x="57024" y="0"/>
                    <a:pt x="77574" y="24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4999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671</Words>
  <Application>Microsoft Office PowerPoint</Application>
  <PresentationFormat>Произвольный</PresentationFormat>
  <Paragraphs>167</Paragraphs>
  <Slides>27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Аналитика волонтерства в Добро.Центре по всей России</vt:lpstr>
      <vt:lpstr>.</vt:lpstr>
      <vt:lpstr>Преимущества Добро.Центра</vt:lpstr>
      <vt:lpstr>В Алданском районе статус Добро.Центра получила  ОО СПН «Дари добро» </vt:lpstr>
      <vt:lpstr>Основные направления деятельности организации  «Дари добро»   </vt:lpstr>
      <vt:lpstr>Организация регулярно проводит следующие мероприятия</vt:lpstr>
      <vt:lpstr>Организация гарантирует</vt:lpstr>
      <vt:lpstr> </vt:lpstr>
      <vt:lpstr>Слайд 11</vt:lpstr>
      <vt:lpstr>Слайд 12</vt:lpstr>
      <vt:lpstr>Слайд 13</vt:lpstr>
      <vt:lpstr>.</vt:lpstr>
      <vt:lpstr>.</vt:lpstr>
      <vt:lpstr>Подаем заявку</vt:lpstr>
      <vt:lpstr>Заявка отправлена</vt:lpstr>
      <vt:lpstr>Третий этап</vt:lpstr>
      <vt:lpstr>.</vt:lpstr>
      <vt:lpstr>Прохождение курса</vt:lpstr>
      <vt:lpstr>.</vt:lpstr>
      <vt:lpstr>Соотношение благотворителей и благополучателей</vt:lpstr>
      <vt:lpstr>Помощь СВО</vt:lpstr>
      <vt:lpstr>Экологическая акция «Новая среда»</vt:lpstr>
      <vt:lpstr>Новогодние поздравления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ррр</dc:creator>
  <cp:lastModifiedBy>Пользователь1</cp:lastModifiedBy>
  <cp:revision>51</cp:revision>
  <dcterms:created xsi:type="dcterms:W3CDTF">2023-11-19T01:00:27Z</dcterms:created>
  <dcterms:modified xsi:type="dcterms:W3CDTF">2023-11-22T09:50:50Z</dcterms:modified>
</cp:coreProperties>
</file>