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2.jpg" ContentType="image/unknown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9.jpg" ContentType="image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7" r:id="rId2"/>
    <p:sldId id="259" r:id="rId3"/>
    <p:sldId id="298" r:id="rId4"/>
    <p:sldId id="292" r:id="rId5"/>
    <p:sldId id="284" r:id="rId6"/>
    <p:sldId id="294" r:id="rId7"/>
    <p:sldId id="29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C3D5"/>
    <a:srgbClr val="2480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67"/>
    <p:restoredTop sz="67413" autoAdjust="0"/>
  </p:normalViewPr>
  <p:slideViewPr>
    <p:cSldViewPr snapToGrid="0" snapToObjects="1">
      <p:cViewPr varScale="1">
        <p:scale>
          <a:sx n="59" d="100"/>
          <a:sy n="59" d="100"/>
        </p:scale>
        <p:origin x="92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A463F9-AC7C-EE41-95DA-6CD77958C203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F192B-A7F2-BD4A-B96A-F466A2B564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007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F192B-A7F2-BD4A-B96A-F466A2B5649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122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F192B-A7F2-BD4A-B96A-F466A2B5649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176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C285-43A3-034E-A1B0-6E99DED76AAB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ED08-6EB6-5B40-BBC3-1846E42D8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C285-43A3-034E-A1B0-6E99DED76AAB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ED08-6EB6-5B40-BBC3-1846E42D8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C285-43A3-034E-A1B0-6E99DED76AAB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ED08-6EB6-5B40-BBC3-1846E42D8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C285-43A3-034E-A1B0-6E99DED76AAB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ED08-6EB6-5B40-BBC3-1846E42D8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C285-43A3-034E-A1B0-6E99DED76AAB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ED08-6EB6-5B40-BBC3-1846E42D8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C285-43A3-034E-A1B0-6E99DED76AAB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ED08-6EB6-5B40-BBC3-1846E42D8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C285-43A3-034E-A1B0-6E99DED76AAB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ED08-6EB6-5B40-BBC3-1846E42D8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C285-43A3-034E-A1B0-6E99DED76AAB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ED08-6EB6-5B40-BBC3-1846E42D8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C285-43A3-034E-A1B0-6E99DED76AAB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ED08-6EB6-5B40-BBC3-1846E42D8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C285-43A3-034E-A1B0-6E99DED76AAB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ED08-6EB6-5B40-BBC3-1846E42D8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C285-43A3-034E-A1B0-6E99DED76AAB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ED08-6EB6-5B40-BBC3-1846E42D8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7C285-43A3-034E-A1B0-6E99DED76AAB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EED08-6EB6-5B40-BBC3-1846E42D8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8275" y="1349829"/>
            <a:ext cx="78876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b="1" dirty="0"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  <a:p>
            <a:r>
              <a:rPr lang="ru-RU" sz="4000" b="1" dirty="0" err="1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СВОя</a:t>
            </a:r>
            <a:r>
              <a:rPr lang="ru-RU" sz="4000" b="1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 семья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4587479"/>
            <a:ext cx="7007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БУСОРГИНА ЗОЯ ВИТАЛЬЕВНА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9120" y="5892800"/>
            <a:ext cx="4795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ЧУВАШСКАЯ РЕСПУБЛИКА</a:t>
            </a:r>
            <a:endParaRPr lang="ru-RU" sz="2400" dirty="0"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CE9572-785B-9EBB-D9C0-ACE577797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540" y="420770"/>
            <a:ext cx="6245185" cy="416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95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Описание проблемы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5761" y="1753810"/>
            <a:ext cx="5518093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1"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В Алатырском МО наблюдается динамика ухудшения состояния физического, психического и эмоционального здоровья матерей участников (СВО) в следствии:</a:t>
            </a:r>
          </a:p>
          <a:p>
            <a:pPr marL="12700" lvl="1" algn="just">
              <a:spcAft>
                <a:spcPts val="0"/>
              </a:spcAft>
            </a:pPr>
            <a:endParaRPr lang="ru-RU" sz="2200" i="1" dirty="0">
              <a:effectLst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5761" y="4094480"/>
            <a:ext cx="4955386" cy="2120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charset="2"/>
              <a:buChar char="§"/>
            </a:pPr>
            <a:r>
              <a:rPr lang="ru-RU" dirty="0">
                <a:effectLst/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отсутствия связи и онлайн –встреч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 матерей с участниками СВО;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charset="2"/>
              <a:buChar char="§"/>
            </a:pPr>
            <a:r>
              <a:rPr lang="ru-RU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отсутствия площадки для организации досуга, отдыха, самореализации и взаимопомощи матерей участников СВО.</a:t>
            </a:r>
            <a:endParaRPr lang="ru-RU" dirty="0">
              <a:effectLst/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C404F34-D5AC-0429-1B16-E480ABFC0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2343" y="2768126"/>
            <a:ext cx="5518093" cy="372474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BE800D-AB16-97FE-F28E-D2F73F2C6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3119" y="261663"/>
            <a:ext cx="4613710" cy="308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947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Механизм решения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828" y="1690688"/>
            <a:ext cx="54023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1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1.Сплотить матерей участников СВО и серебряных волонтеров Алатырского МО.</a:t>
            </a:r>
          </a:p>
          <a:p>
            <a:pPr marL="12700" lvl="1"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  <a:p>
            <a:pPr marL="12700" lvl="1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2. Создать площадку для организации досуга, отдыха, самореализации и взаимопомощи матерей бойцов СВО.</a:t>
            </a:r>
          </a:p>
          <a:p>
            <a:pPr marL="12700" lvl="1"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  <a:p>
            <a:pPr marL="12700" lvl="1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3. Создать консультационный центр «Круг доверия» по оказанию индивидуальной помощи матерям и  участников СВО.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D77141-FBC5-5A56-05F8-B42CFD7F8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1708944"/>
            <a:ext cx="6072157" cy="390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35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95784" y="365125"/>
            <a:ext cx="7899130" cy="1325563"/>
          </a:xfrm>
        </p:spPr>
        <p:txBody>
          <a:bodyPr/>
          <a:lstStyle/>
          <a:p>
            <a:r>
              <a:rPr lang="ru-RU" b="1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Уникальность проекта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784" y="1690692"/>
            <a:ext cx="508050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1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Улучшение состояния физического, психического и эмоционального здоровья матерей, чьи сыновья участвуют в специальной военной операции (СВО).</a:t>
            </a:r>
          </a:p>
          <a:p>
            <a:pPr marL="12700" lvl="1"/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 lvl="1"/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ЦЕЛЕВАЯ ГРУППА: 55+ (матери бойцов СВО)</a:t>
            </a:r>
          </a:p>
          <a:p>
            <a:pPr marL="12700" lvl="1"/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 lvl="1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Проект «</a:t>
            </a:r>
            <a:r>
              <a:rPr lang="ru-RU" sz="2000" dirty="0" err="1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СВОя</a:t>
            </a:r>
            <a:r>
              <a:rPr lang="ru-RU" sz="2000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 семья» направлен на расширение форм поддержки матерей, чьи сыновья принимают участие в зоне СВО.</a:t>
            </a:r>
          </a:p>
          <a:p>
            <a:pPr marL="12700" lvl="1"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  <a:p>
            <a:pPr marL="12700" lvl="1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Проект - инструмент для  снижения психоэмоциональной нагрузки матерей бойцов СВО.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FC72CD-B1CB-821D-7F75-20790C3C3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7754" y="1243959"/>
            <a:ext cx="5733675" cy="337774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22055A-0F52-EBB5-9451-33FA0BD2A1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3544" y="3470335"/>
            <a:ext cx="4919399" cy="328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30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Ключевые результаты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5121" y="1899920"/>
            <a:ext cx="557783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1">
              <a:spcAft>
                <a:spcPts val="0"/>
              </a:spcAft>
            </a:pPr>
            <a:r>
              <a:rPr lang="ru-RU" sz="2400" i="1" dirty="0">
                <a:latin typeface="Arial" charset="0"/>
                <a:ea typeface="Arial" charset="0"/>
                <a:cs typeface="Arial" charset="0"/>
              </a:rPr>
              <a:t>Количество благополучателей </a:t>
            </a:r>
            <a:r>
              <a:rPr lang="mr-IN" sz="2400" i="1" dirty="0"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ru-RU" sz="2400" i="1" dirty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50</a:t>
            </a:r>
            <a:r>
              <a:rPr lang="ru-RU" sz="2400" i="1" dirty="0">
                <a:latin typeface="Arial" charset="0"/>
                <a:ea typeface="Arial" charset="0"/>
                <a:cs typeface="Arial" charset="0"/>
              </a:rPr>
              <a:t> (матери бойцов СВО)</a:t>
            </a:r>
          </a:p>
          <a:p>
            <a:pPr marL="12700" lvl="1">
              <a:spcAft>
                <a:spcPts val="0"/>
              </a:spcAft>
            </a:pPr>
            <a:br>
              <a:rPr lang="ru-RU" sz="2400" i="1" dirty="0">
                <a:latin typeface="Arial" charset="0"/>
                <a:ea typeface="Arial" charset="0"/>
                <a:cs typeface="Arial" charset="0"/>
              </a:rPr>
            </a:br>
            <a:r>
              <a:rPr lang="ru-RU" sz="2400" i="1" dirty="0">
                <a:latin typeface="Arial" charset="0"/>
                <a:ea typeface="Arial" charset="0"/>
                <a:cs typeface="Arial" charset="0"/>
              </a:rPr>
              <a:t>Количество волонтеров </a:t>
            </a:r>
            <a:r>
              <a:rPr lang="mr-IN" sz="2400" i="1" dirty="0"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ru-RU" sz="2400" i="1" dirty="0">
                <a:latin typeface="Arial" charset="0"/>
                <a:ea typeface="Arial" charset="0"/>
                <a:cs typeface="Arial" charset="0"/>
              </a:rPr>
              <a:t> 150</a:t>
            </a:r>
          </a:p>
          <a:p>
            <a:pPr marL="12700" lvl="1">
              <a:spcAft>
                <a:spcPts val="0"/>
              </a:spcAft>
            </a:pPr>
            <a:r>
              <a:rPr lang="ru-RU" sz="2400" i="1" dirty="0">
                <a:latin typeface="Arial" charset="0"/>
                <a:ea typeface="Arial" charset="0"/>
                <a:cs typeface="Arial" charset="0"/>
              </a:rPr>
              <a:t> (из них «серебряных» - 50)</a:t>
            </a:r>
            <a:br>
              <a:rPr lang="ru-RU" sz="2400" i="1" dirty="0">
                <a:latin typeface="Arial" charset="0"/>
                <a:ea typeface="Arial" charset="0"/>
                <a:cs typeface="Arial" charset="0"/>
              </a:rPr>
            </a:br>
            <a:br>
              <a:rPr lang="ru-RU" sz="2400" i="1" dirty="0">
                <a:latin typeface="Arial" charset="0"/>
                <a:ea typeface="Arial" charset="0"/>
                <a:cs typeface="Arial" charset="0"/>
              </a:rPr>
            </a:br>
            <a:r>
              <a:rPr lang="ru-RU" sz="2400" i="1" dirty="0">
                <a:latin typeface="Arial" charset="0"/>
                <a:ea typeface="Arial" charset="0"/>
                <a:cs typeface="Arial" charset="0"/>
              </a:rPr>
              <a:t>Количество мероприятий </a:t>
            </a:r>
            <a:r>
              <a:rPr lang="mr-IN" sz="2400" i="1" dirty="0"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ru-RU" sz="2400" i="1" dirty="0">
                <a:latin typeface="Arial" charset="0"/>
                <a:ea typeface="Arial" charset="0"/>
                <a:cs typeface="Arial" charset="0"/>
              </a:rPr>
              <a:t> 70</a:t>
            </a:r>
          </a:p>
          <a:p>
            <a:pPr marL="12700" lvl="1">
              <a:spcAft>
                <a:spcPts val="0"/>
              </a:spcAft>
            </a:pPr>
            <a:endParaRPr lang="ru-RU" sz="2400" i="1" dirty="0">
              <a:latin typeface="Arial" charset="0"/>
              <a:ea typeface="Arial" charset="0"/>
              <a:cs typeface="Arial" charset="0"/>
            </a:endParaRPr>
          </a:p>
          <a:p>
            <a:pPr marL="12700" lvl="1">
              <a:spcAft>
                <a:spcPts val="0"/>
              </a:spcAft>
            </a:pPr>
            <a:r>
              <a:rPr lang="ru-RU" sz="2400" i="1" dirty="0">
                <a:effectLst/>
                <a:latin typeface="Arial" charset="0"/>
                <a:ea typeface="Arial" charset="0"/>
                <a:cs typeface="Arial" charset="0"/>
              </a:rPr>
              <a:t>Количество публикаций </a:t>
            </a:r>
            <a:r>
              <a:rPr lang="mr-IN" sz="2400" i="1" dirty="0">
                <a:effectLst/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ru-RU" sz="2400" i="1" dirty="0">
                <a:effectLst/>
                <a:latin typeface="Arial" charset="0"/>
                <a:ea typeface="Arial" charset="0"/>
                <a:cs typeface="Arial" charset="0"/>
              </a:rPr>
              <a:t> 180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3213779-B092-A9F5-D0C9-BD636300F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8663" y="1339542"/>
            <a:ext cx="5015175" cy="341632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D0830F-DD24-C89D-D986-153A92B44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2464" y="3928311"/>
            <a:ext cx="4163786" cy="277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30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9600" y="359229"/>
            <a:ext cx="6106160" cy="1331459"/>
          </a:xfrm>
        </p:spPr>
        <p:txBody>
          <a:bodyPr/>
          <a:lstStyle/>
          <a:p>
            <a:r>
              <a:rPr lang="ru-RU" b="1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Искусство ЖДАТЬ!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38200" y="1809770"/>
            <a:ext cx="9636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1">
              <a:spcAft>
                <a:spcPts val="0"/>
              </a:spcAft>
            </a:pPr>
            <a:endParaRPr lang="ru-RU" sz="2400" i="1" dirty="0">
              <a:effectLst/>
              <a:latin typeface="Arial" charset="0"/>
              <a:ea typeface="Arial" charset="0"/>
              <a:cs typeface="Arial" charset="0"/>
            </a:endParaRPr>
          </a:p>
          <a:p>
            <a:pPr marL="12700" lvl="1">
              <a:spcAft>
                <a:spcPts val="0"/>
              </a:spcAft>
            </a:pPr>
            <a:endParaRPr lang="ru-RU" sz="2400" i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5520D4-5AF0-BF91-CD59-B4310B9FA96F}"/>
              </a:ext>
            </a:extLst>
          </p:cNvPr>
          <p:cNvSpPr txBox="1"/>
          <p:nvPr/>
        </p:nvSpPr>
        <p:spPr>
          <a:xfrm>
            <a:off x="609601" y="1414016"/>
            <a:ext cx="507812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lvl="1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«Литературная гостиная»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  <a:p>
            <a:pPr marL="12700" lvl="1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«Серебряная петелька»</a:t>
            </a:r>
          </a:p>
          <a:p>
            <a:pPr marL="12700" lvl="1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 «Функции мобильного телефона» </a:t>
            </a:r>
          </a:p>
          <a:p>
            <a:pPr marL="12700" lvl="1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«Спорт и отдых»</a:t>
            </a:r>
          </a:p>
          <a:p>
            <a:pPr marL="12700" lvl="1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Патриотические акции:</a:t>
            </a:r>
          </a:p>
          <a:p>
            <a:pPr marL="12700" lvl="1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«Солдату с любовью» </a:t>
            </a:r>
          </a:p>
          <a:p>
            <a:pPr marL="12700" lvl="1"/>
            <a:r>
              <a:rPr lang="ru-RU" sz="2400" b="1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«Изготовление маскировочных сетей»</a:t>
            </a:r>
          </a:p>
          <a:p>
            <a:pPr marL="12700" lvl="1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Экскурсии, походы, мастер-классы 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  <a:p>
            <a:pPr marL="12700" lvl="1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«Швейная мастерская»</a:t>
            </a:r>
          </a:p>
          <a:p>
            <a:pPr marL="12700" lvl="1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Консультационный центр «Круг доверия»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F8B4CEB-CC3E-5384-148E-D3E3A3F65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4275" y="195206"/>
            <a:ext cx="4787233" cy="34809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1218E8F-2E1E-E6C0-22DB-43F868519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0577" y="3429000"/>
            <a:ext cx="4674383" cy="311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245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87303" y="509005"/>
            <a:ext cx="5877560" cy="851687"/>
          </a:xfrm>
        </p:spPr>
        <p:txBody>
          <a:bodyPr/>
          <a:lstStyle/>
          <a:p>
            <a:r>
              <a:rPr lang="ru-RU" b="1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Статьи бюджета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38200" y="1809770"/>
            <a:ext cx="9636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1">
              <a:spcAft>
                <a:spcPts val="0"/>
              </a:spcAft>
            </a:pPr>
            <a:endParaRPr lang="ru-RU" sz="2400" i="1" dirty="0">
              <a:effectLst/>
              <a:latin typeface="Arial" charset="0"/>
              <a:ea typeface="Arial" charset="0"/>
              <a:cs typeface="Arial" charset="0"/>
            </a:endParaRPr>
          </a:p>
          <a:p>
            <a:pPr marL="12700" lvl="1">
              <a:spcAft>
                <a:spcPts val="0"/>
              </a:spcAft>
            </a:pPr>
            <a:endParaRPr lang="ru-RU" sz="2400" i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5520D4-5AF0-BF91-CD59-B4310B9FA96F}"/>
              </a:ext>
            </a:extLst>
          </p:cNvPr>
          <p:cNvSpPr txBox="1"/>
          <p:nvPr/>
        </p:nvSpPr>
        <p:spPr>
          <a:xfrm>
            <a:off x="576942" y="1809770"/>
            <a:ext cx="419212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lvl="1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Приобретение оборудования 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  <a:p>
            <a:pPr marL="12700" lvl="1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Мероприятия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  <a:p>
            <a:pPr marL="12700" lvl="1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Расходы на подарки 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  <a:p>
            <a:pPr marL="12700" lvl="1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Прочие расходы 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  <a:p>
            <a:pPr marL="12700" lvl="1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E6ABEC3-B82A-6125-154E-AF3FE975D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8995" y="312683"/>
            <a:ext cx="5152349" cy="400444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B6F9EF-DBC5-2491-0ABE-296F5B5A8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061" y="3485026"/>
            <a:ext cx="4731588" cy="31568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3504842-0601-0F7C-5B22-A3918F810D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8282" y="3886199"/>
            <a:ext cx="4132716" cy="275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4161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1696</TotalTime>
  <Words>271</Words>
  <Application>Microsoft Office PowerPoint</Application>
  <PresentationFormat>Широкоэкранный</PresentationFormat>
  <Paragraphs>48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Описание проблемы</vt:lpstr>
      <vt:lpstr>Механизм решения </vt:lpstr>
      <vt:lpstr>Уникальность проекта </vt:lpstr>
      <vt:lpstr>Ключевые результаты</vt:lpstr>
      <vt:lpstr>Искусство ЖДАТЬ!</vt:lpstr>
      <vt:lpstr>Статьи бюджета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Алексей</cp:lastModifiedBy>
  <cp:revision>121</cp:revision>
  <cp:lastPrinted>2019-08-19T07:39:53Z</cp:lastPrinted>
  <dcterms:created xsi:type="dcterms:W3CDTF">2019-08-18T15:07:00Z</dcterms:created>
  <dcterms:modified xsi:type="dcterms:W3CDTF">2025-06-20T20:26:15Z</dcterms:modified>
</cp:coreProperties>
</file>