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7" r:id="rId3"/>
    <p:sldId id="268" r:id="rId4"/>
    <p:sldId id="269" r:id="rId5"/>
    <p:sldId id="277" r:id="rId6"/>
    <p:sldId id="270" r:id="rId7"/>
    <p:sldId id="271" r:id="rId8"/>
    <p:sldId id="272" r:id="rId9"/>
    <p:sldId id="273" r:id="rId10"/>
    <p:sldId id="275" r:id="rId11"/>
    <p:sldId id="258" r:id="rId12"/>
    <p:sldId id="276" r:id="rId13"/>
    <p:sldId id="262" r:id="rId14"/>
    <p:sldId id="261" r:id="rId15"/>
    <p:sldId id="264" r:id="rId16"/>
    <p:sldId id="263" r:id="rId17"/>
    <p:sldId id="265" r:id="rId18"/>
    <p:sldId id="278" r:id="rId19"/>
    <p:sldId id="26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1423-3BAE-4C49-B539-4B6A105A914D}" type="datetimeFigureOut">
              <a:rPr lang="ru-RU" smtClean="0"/>
              <a:t>18.06.2025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5FF4-1472-4871-9C77-13656B5C5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042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1423-3BAE-4C49-B539-4B6A105A914D}" type="datetimeFigureOut">
              <a:rPr lang="ru-RU" smtClean="0"/>
              <a:t>18.06.2025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5FF4-1472-4871-9C77-13656B5C5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826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1423-3BAE-4C49-B539-4B6A105A914D}" type="datetimeFigureOut">
              <a:rPr lang="ru-RU" smtClean="0"/>
              <a:t>18.06.2025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5FF4-1472-4871-9C77-13656B5C5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808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1423-3BAE-4C49-B539-4B6A105A914D}" type="datetimeFigureOut">
              <a:rPr lang="ru-RU" smtClean="0"/>
              <a:t>18.06.2025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5FF4-1472-4871-9C77-13656B5C5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404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1423-3BAE-4C49-B539-4B6A105A914D}" type="datetimeFigureOut">
              <a:rPr lang="ru-RU" smtClean="0"/>
              <a:t>18.06.2025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5FF4-1472-4871-9C77-13656B5C5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389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1423-3BAE-4C49-B539-4B6A105A914D}" type="datetimeFigureOut">
              <a:rPr lang="ru-RU" smtClean="0"/>
              <a:t>18.06.2025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5FF4-1472-4871-9C77-13656B5C5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4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1423-3BAE-4C49-B539-4B6A105A914D}" type="datetimeFigureOut">
              <a:rPr lang="ru-RU" smtClean="0"/>
              <a:t>18.06.2025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5FF4-1472-4871-9C77-13656B5C5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991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1423-3BAE-4C49-B539-4B6A105A914D}" type="datetimeFigureOut">
              <a:rPr lang="ru-RU" smtClean="0"/>
              <a:t>18.06.2025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5FF4-1472-4871-9C77-13656B5C5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11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1423-3BAE-4C49-B539-4B6A105A914D}" type="datetimeFigureOut">
              <a:rPr lang="ru-RU" smtClean="0"/>
              <a:t>18.06.2025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5FF4-1472-4871-9C77-13656B5C5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370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1423-3BAE-4C49-B539-4B6A105A914D}" type="datetimeFigureOut">
              <a:rPr lang="ru-RU" smtClean="0"/>
              <a:t>18.06.2025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5FF4-1472-4871-9C77-13656B5C5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303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1423-3BAE-4C49-B539-4B6A105A914D}" type="datetimeFigureOut">
              <a:rPr lang="ru-RU" smtClean="0"/>
              <a:t>18.06.2025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5FF4-1472-4871-9C77-13656B5C5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987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81423-3BAE-4C49-B539-4B6A105A914D}" type="datetimeFigureOut">
              <a:rPr lang="ru-RU" smtClean="0"/>
              <a:t>18.06.2025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A5FF4-1472-4871-9C77-13656B5C5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23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g"/><Relationship Id="rId7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9.png"/><Relationship Id="rId7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k.com/id739252413" TargetMode="External"/><Relationship Id="rId5" Type="http://schemas.openxmlformats.org/officeDocument/2006/relationships/hyperlink" Target="https://dobro.ru/volunteers/96322069" TargetMode="External"/><Relationship Id="rId4" Type="http://schemas.openxmlformats.org/officeDocument/2006/relationships/hyperlink" Target="mailto:shamratova12@mail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188"/>
            <a:ext cx="12192000" cy="69291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671691"/>
            <a:ext cx="843991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проект  гражданско-патриотического воспитания</a:t>
            </a:r>
          </a:p>
          <a:p>
            <a:pPr lvl="0" algn="ctr"/>
            <a:endParaRPr lang="ru-RU" sz="4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«СИЛА В ПРАВДЕ</a:t>
            </a: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  <a:p>
            <a:pPr lvl="0"/>
            <a:endParaRPr lang="ru-RU" sz="4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Номинация: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</a:t>
            </a:r>
          </a:p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Инициатор и наставник проекта: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Шамратова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Любовь Алексеевна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4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635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74848" y="169271"/>
            <a:ext cx="7431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/>
            <a:r>
              <a:rPr lang="ru-RU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Социальный проект  гражданско-патриотического воспитания</a:t>
            </a:r>
          </a:p>
          <a:p>
            <a:pPr lvl="0" algn="ctr" hangingPunct="0"/>
            <a:r>
              <a:rPr lang="ru-RU" b="1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       «СИЛА В ПРАВДЕ!»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23" y="1109875"/>
            <a:ext cx="5504042" cy="35627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59" y="2391985"/>
            <a:ext cx="5340591" cy="401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46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268" y="0"/>
            <a:ext cx="12292584" cy="691457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82240" y="186220"/>
            <a:ext cx="7586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/>
            <a:r>
              <a:rPr lang="ru-RU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Социальный проект  гражданско-патриотического воспитания</a:t>
            </a:r>
          </a:p>
          <a:p>
            <a:pPr lvl="0" algn="ctr" hangingPunct="0"/>
            <a:r>
              <a:rPr lang="ru-RU" b="1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       «СИЛА В ПРАВДЕ!»</a:t>
            </a:r>
          </a:p>
          <a:p>
            <a:pPr lvl="0" algn="ctr" hangingPunct="0"/>
            <a:endParaRPr lang="ru-RU" b="1" dirty="0">
              <a:solidFill>
                <a:srgbClr val="0033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2646" y="1634201"/>
            <a:ext cx="122129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>
              <a:buClr>
                <a:schemeClr val="lt1"/>
              </a:buClr>
              <a:buSzPts val="1800"/>
            </a:pPr>
            <a:r>
              <a:rPr lang="ru-RU"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Montserrat SemiBold"/>
                <a:ea typeface="Montserrat SemiBold"/>
                <a:cs typeface="Montserrat SemiBold"/>
                <a:sym typeface="Montserrat SemiBold"/>
              </a:rPr>
              <a:t>Цель: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45354" y="2685143"/>
            <a:ext cx="17742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Montserrat SemiBold"/>
                <a:ea typeface="Montserrat SemiBold"/>
                <a:cs typeface="Montserrat SemiBold"/>
                <a:sym typeface="Montserrat SemiBold"/>
              </a:rPr>
              <a:t>Задачи:</a:t>
            </a:r>
            <a:endParaRPr lang="ru-RU" sz="32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05673" y="1634201"/>
            <a:ext cx="866481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Формирование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гражданско-патриотических чувств,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памяти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защитников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Отечества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 и молодежи сельского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поселения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	Арлановский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сельсовет.</a:t>
            </a:r>
            <a:endParaRPr lang="ru-RU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977257" y="3550399"/>
            <a:ext cx="15040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298083" y="2553963"/>
            <a:ext cx="7772400" cy="2966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/>
              <a:t> 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kern="150" dirty="0">
                <a:solidFill>
                  <a:srgbClr val="28282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мероприятий по гражданско-патриотическому воспитанию среди детей, подростков и молодежи.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kern="150" dirty="0">
                <a:solidFill>
                  <a:srgbClr val="28282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Сохранение исторической памяти  среди детей, подростков и молодежи.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kern="150" dirty="0">
                <a:solidFill>
                  <a:srgbClr val="28282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качества эффективности патриотического воспитания подрастающего поколения через вовлечение школьников, педагогов, активистов и пенсионеров  в добровольческие, патриотические  и спортивные  мероприятия, развитие волонтерского движения среди населения.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600" kern="1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позитивного отношения к службе в рядах вооруженных сил, умения дружить.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09" y="3386806"/>
            <a:ext cx="3766394" cy="334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08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9456" y="169271"/>
            <a:ext cx="11905488" cy="6937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/>
            <a:r>
              <a:rPr lang="ru-RU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Социальный проект  гражданско-патриотического воспитания</a:t>
            </a:r>
          </a:p>
          <a:p>
            <a:pPr lvl="0" algn="ctr" hangingPunct="0"/>
            <a:r>
              <a:rPr lang="ru-RU" b="1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       «СИЛА В ПРАВДЕ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!»</a:t>
            </a:r>
          </a:p>
          <a:p>
            <a:pPr lvl="0" algn="ctr" hangingPunct="0"/>
            <a:endParaRPr lang="ru-RU" b="1" dirty="0" smtClean="0">
              <a:solidFill>
                <a:srgbClr val="0033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1300" b="1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 представляет собой следующий комплекс мероприятий:</a:t>
            </a:r>
            <a:endParaRPr lang="ru-RU" sz="13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1300" b="1" kern="15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1.Военно-патриотическая </a:t>
            </a:r>
            <a:r>
              <a:rPr lang="ru-RU" sz="1300" b="1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«Тропа разведчика».</a:t>
            </a:r>
            <a:endParaRPr lang="ru-RU" sz="13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300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Совместно с муниципальным центром тестирования ГТО и подростковым клубом «Геркулес»  пройдет военно-патриотическая игра «Тропа разведчика».</a:t>
            </a:r>
            <a:r>
              <a:rPr lang="ru-RU" sz="1300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50 подростков и молодежь  проявят свою смекалку, находчивость, ловкость, выносливость, силу воли   участвуя в соревнованиях : сборка- разборка автомата, полоса препятствий , «Маяк», «Меткий </a:t>
            </a:r>
            <a:r>
              <a:rPr lang="ru-RU" sz="1300" kern="15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стрелок»,«Госпиталь</a:t>
            </a:r>
            <a:r>
              <a:rPr lang="ru-RU" sz="1300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 и др</a:t>
            </a:r>
            <a:r>
              <a:rPr lang="ru-RU" sz="1300" kern="15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300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3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1300" b="1" kern="15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2.Открытие  </a:t>
            </a:r>
            <a:r>
              <a:rPr lang="ru-RU" sz="1300" b="1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«Аллеи  Памяти».</a:t>
            </a:r>
            <a:endParaRPr lang="ru-RU" sz="13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1300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честь погибших воинов- земляков – </a:t>
            </a:r>
            <a:r>
              <a:rPr lang="ru-RU" sz="1300" kern="15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Жеребцова</a:t>
            </a:r>
            <a:r>
              <a:rPr lang="ru-RU" sz="1300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Дмитрия Сергеевича  и Шаяхметова Дмитрия Валерьевича   запланировано в Парке Памяти с Арлан посадка именных деревьев с установкой уличных стоек (именных табличек).  </a:t>
            </a:r>
            <a:endParaRPr lang="ru-RU" sz="13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1300" b="1" kern="15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3.Акция </a:t>
            </a:r>
            <a:r>
              <a:rPr lang="ru-RU" sz="1300" b="1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«Блиндажная свеча» .</a:t>
            </a:r>
            <a:endParaRPr lang="ru-RU" sz="13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1300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школе-интернат </a:t>
            </a:r>
            <a:r>
              <a:rPr lang="ru-RU" sz="1300" kern="15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с.Арлан</a:t>
            </a:r>
            <a:r>
              <a:rPr lang="ru-RU" sz="1300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учителя совместно с учащимися изготовят более 200 окопных свечей  участникам СВО .</a:t>
            </a:r>
            <a:endParaRPr lang="ru-RU" sz="13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1300" b="1" kern="15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4.Встреча </a:t>
            </a:r>
            <a:r>
              <a:rPr lang="ru-RU" sz="1300" b="1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подростками и молодежью «Связь поколений».</a:t>
            </a:r>
            <a:endParaRPr lang="ru-RU" sz="13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1300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Беседа «Связь поколений», основанная на реальных событиях ВОВ и СВО    в школьном музее с. Арлан, с приглашением   председателя Совета ветеранов сельского поселения Арлановский сельсовет, жительницы  </a:t>
            </a:r>
            <a:r>
              <a:rPr lang="ru-RU" sz="1300" kern="15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с.Арлан</a:t>
            </a:r>
            <a:r>
              <a:rPr lang="ru-RU" sz="1300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kern="15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–Исаевой  </a:t>
            </a:r>
            <a:r>
              <a:rPr lang="ru-RU" sz="1300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В.М.</a:t>
            </a:r>
            <a:endParaRPr lang="ru-RU" sz="13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1300" b="1" kern="15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5.Акция </a:t>
            </a:r>
            <a:r>
              <a:rPr lang="ru-RU" sz="1300" b="1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 Своих не бросаем»».</a:t>
            </a:r>
            <a:endParaRPr lang="ru-RU" sz="13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1300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школе –интернат </a:t>
            </a:r>
            <a:r>
              <a:rPr lang="ru-RU" sz="1300" kern="15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с.Арлан</a:t>
            </a:r>
            <a:r>
              <a:rPr lang="ru-RU" sz="1300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,учителя совместно с     учащимися изготовят домашнюю лапшу  для участников СВО.</a:t>
            </a:r>
            <a:endParaRPr lang="ru-RU" sz="13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1300" b="1" kern="15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6.Акция </a:t>
            </a:r>
            <a:r>
              <a:rPr lang="ru-RU" sz="1300" b="1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«Мы с вами!».</a:t>
            </a:r>
            <a:endParaRPr lang="ru-RU" sz="13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1300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Жительницами поселения будут пошиты утепленные  </a:t>
            </a:r>
            <a:r>
              <a:rPr lang="ru-RU" sz="1300" kern="15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балаклавы</a:t>
            </a:r>
            <a:r>
              <a:rPr lang="ru-RU" sz="1300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для участников СВО.</a:t>
            </a:r>
            <a:endParaRPr lang="ru-RU" sz="13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1300" b="1" kern="15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7.Профилактическая </a:t>
            </a:r>
            <a:r>
              <a:rPr lang="ru-RU" sz="1300" b="1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беседа «Вербовка в сети ИНТЕРНЕТ. Осторожно, опасность!»</a:t>
            </a:r>
            <a:endParaRPr lang="ru-RU" sz="13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1300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Встреча с молодым поколением  в школе-интернат </a:t>
            </a:r>
            <a:r>
              <a:rPr lang="ru-RU" sz="1300" kern="15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с.Арлан</a:t>
            </a:r>
            <a:r>
              <a:rPr lang="ru-RU" sz="1300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 Учащиеся ознакомятся о необходимой  бдительности у подростков и их безопасное поведение в сети Интернет во избежание вовлечения молодёжи в диверсионно-террористическую и экстремистскую деятельность. По завершению беседы участники выйдут на улицы села и раздадут прохожим памятки «Вербовка в сети ИНТЕРНЕТ. Осторожно, опасность!»</a:t>
            </a:r>
            <a:endParaRPr lang="ru-RU" sz="13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1300" b="1" kern="15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8.Акция </a:t>
            </a:r>
            <a:r>
              <a:rPr lang="ru-RU" sz="1300" b="1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«Мы вместе».</a:t>
            </a:r>
            <a:endParaRPr lang="ru-RU" sz="13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1300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Плетение маскировочных сетей жителями поселения   для участников СВО.</a:t>
            </a:r>
            <a:endParaRPr lang="ru-RU" sz="13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1300" b="1" kern="15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9.Открытие </a:t>
            </a:r>
            <a:r>
              <a:rPr lang="ru-RU" sz="1300" b="1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«Стены  Памяти».</a:t>
            </a:r>
            <a:endParaRPr lang="ru-RU" sz="13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1300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Многофункциональном  сельском доме культуры </a:t>
            </a:r>
            <a:r>
              <a:rPr lang="ru-RU" sz="1300" kern="15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с.Арлан</a:t>
            </a:r>
            <a:r>
              <a:rPr lang="ru-RU" sz="1300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будет установлен  стенд «Стена Памяти», фотовыставка Проекта «Жена/Мама Героя»  с проведением патриотического концерта «За Россию» . На мероприятии примут участие более  200 человек.</a:t>
            </a:r>
            <a:endParaRPr lang="ru-RU" sz="13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1300" kern="1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3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hangingPunct="0"/>
            <a:endParaRPr lang="ru-RU" b="1" dirty="0">
              <a:solidFill>
                <a:srgbClr val="0033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016918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82240" y="186220"/>
            <a:ext cx="7586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/>
            <a:r>
              <a:rPr lang="ru-RU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Социальный проект  гражданско-патриотического воспитания</a:t>
            </a:r>
          </a:p>
          <a:p>
            <a:pPr lvl="0" algn="ctr" hangingPunct="0"/>
            <a:r>
              <a:rPr lang="ru-RU" b="1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       «СИЛА В ПРАВДЕ!»</a:t>
            </a:r>
          </a:p>
          <a:p>
            <a:pPr lvl="0" algn="ctr" hangingPunct="0"/>
            <a:endParaRPr lang="ru-RU" b="1" dirty="0">
              <a:solidFill>
                <a:srgbClr val="0033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7407" y="1710363"/>
            <a:ext cx="6266689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dk1"/>
              </a:buClr>
              <a:buSzPts val="1800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	</a:t>
            </a:r>
            <a:r>
              <a:rPr lang="ru-RU" sz="2400" u="sng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Основные </a:t>
            </a:r>
            <a:r>
              <a:rPr lang="ru-RU" sz="2400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мероприятия:</a:t>
            </a:r>
            <a:r>
              <a:rPr lang="ru-RU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 </a:t>
            </a:r>
            <a:endParaRPr lang="ru-RU" u="sng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Montserrat SemiBold"/>
              <a:cs typeface="Times New Roman" panose="02020603050405020304" pitchFamily="18" charset="0"/>
            </a:endParaRPr>
          </a:p>
          <a:p>
            <a:pPr lvl="0">
              <a:buClr>
                <a:schemeClr val="dk1"/>
              </a:buClr>
              <a:buSzPts val="1800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1.Оргкомитет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о проведении площадки, утверждение состава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команды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Проекта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 и событийных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волонтеров;</a:t>
            </a:r>
          </a:p>
          <a:p>
            <a:pPr lvl="0">
              <a:buClr>
                <a:schemeClr val="dk1"/>
              </a:buClr>
              <a:buSzPts val="1800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2.Цикл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теоретических и практических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мероприятий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в количестве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9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шт.; 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Montserrat SemiBold"/>
              <a:cs typeface="Times New Roman" panose="02020603050405020304" pitchFamily="18" charset="0"/>
            </a:endParaRPr>
          </a:p>
          <a:p>
            <a:pPr lvl="0">
              <a:buClr>
                <a:schemeClr val="dk1"/>
              </a:buClr>
              <a:buSzPts val="1800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3.Подведение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итогов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 Проекта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Clr>
                <a:schemeClr val="dk1"/>
              </a:buClr>
              <a:buSzPts val="1800"/>
              <a:buFontTx/>
              <a:buAutoNum type="arabicParenR"/>
            </a:pP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Montserrat SemiBold"/>
              <a:cs typeface="Times New Roman" panose="02020603050405020304" pitchFamily="18" charset="0"/>
            </a:endParaRPr>
          </a:p>
          <a:p>
            <a:pPr algn="ctr">
              <a:buClr>
                <a:schemeClr val="dk1"/>
              </a:buClr>
              <a:buSzPts val="1800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/>
            </a:r>
            <a:b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</a:br>
            <a:r>
              <a:rPr lang="ru-RU" sz="2000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Информация о команде проекта:</a:t>
            </a:r>
            <a:r>
              <a:rPr lang="ru-RU" sz="1600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 </a:t>
            </a:r>
            <a:endParaRPr lang="ru-RU" sz="1600" u="sng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Montserrat SemiBold"/>
              <a:cs typeface="Times New Roman" panose="02020603050405020304" pitchFamily="18" charset="0"/>
            </a:endParaRPr>
          </a:p>
          <a:p>
            <a:pPr algn="ctr">
              <a:buClr>
                <a:schemeClr val="dk1"/>
              </a:buClr>
              <a:buSzPts val="1800"/>
            </a:pPr>
            <a:endParaRPr lang="ru-RU" sz="1600" u="sng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Montserrat SemiBold"/>
              <a:cs typeface="Times New Roman" panose="02020603050405020304" pitchFamily="18" charset="0"/>
            </a:endParaRPr>
          </a:p>
          <a:p>
            <a:pPr>
              <a:buClr>
                <a:schemeClr val="dk1"/>
              </a:buClr>
              <a:buSzPts val="1800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1.Члены команды проекта(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с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пециалист по работе с молодежью, советник директора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по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воспитанию и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взаимодействию с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ДОО, члены Молодежного Совета и волонтеры  СП Арлановский сельсовет)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–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7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чел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Clr>
                <a:schemeClr val="dk1"/>
              </a:buClr>
              <a:buSzPts val="1800"/>
              <a:buAutoNum type="arabicParenR"/>
            </a:pP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Montserrat SemiBold"/>
              <a:cs typeface="Times New Roman" panose="02020603050405020304" pitchFamily="18" charset="0"/>
              <a:sym typeface="Montserrat SemiBold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312" y="3913170"/>
            <a:ext cx="3941064" cy="27157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584" y="647885"/>
            <a:ext cx="3886201" cy="280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15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584" y="0"/>
            <a:ext cx="12292584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2336" y="425470"/>
            <a:ext cx="1155801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Black"/>
                <a:cs typeface="Times New Roman" panose="02020603050405020304" pitchFamily="18" charset="0"/>
                <a:sym typeface="Montserrat Black"/>
              </a:rPr>
              <a:t>      «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Black"/>
                <a:cs typeface="Times New Roman" panose="02020603050405020304" pitchFamily="18" charset="0"/>
                <a:sym typeface="Montserrat Black"/>
              </a:rPr>
              <a:t>ДЕЙСТВУЮЩИЕ ЛИЦА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Black"/>
                <a:cs typeface="Times New Roman" panose="02020603050405020304" pitchFamily="18" charset="0"/>
                <a:sym typeface="Montserrat Black"/>
              </a:rPr>
              <a:t>»</a:t>
            </a:r>
          </a:p>
          <a:p>
            <a:endParaRPr lang="ru-RU" sz="2400" b="1" u="sng" dirty="0" smtClean="0">
              <a:latin typeface="Montserrat"/>
              <a:ea typeface="Montserrat"/>
              <a:cs typeface="Montserrat"/>
              <a:sym typeface="Montserrat"/>
            </a:endParaRPr>
          </a:p>
          <a:p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БЛАГОПОЛУЧАТЕЛИ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: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Дети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, подростки и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молодежь, активисты, учителя, пенсионеры , ветераны, труженики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тыла, дети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войны, семьи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СВО</a:t>
            </a:r>
          </a:p>
          <a:p>
            <a:endParaRPr lang="ru-RU" sz="14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  <a:p>
            <a:pPr>
              <a:buClr>
                <a:schemeClr val="dk1"/>
              </a:buClr>
              <a:buSzPts val="1800"/>
            </a:pP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ВОЛОНТЁРЫ:</a:t>
            </a:r>
          </a:p>
          <a:p>
            <a:pPr>
              <a:buClr>
                <a:schemeClr val="dk1"/>
              </a:buClr>
              <a:buSzPts val="1800"/>
            </a:pPr>
            <a:endParaRPr lang="ru-RU" sz="2000" b="1" u="sng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  <a:p>
            <a:pPr>
              <a:buClr>
                <a:schemeClr val="dk1"/>
              </a:buClr>
              <a:buSzPts val="1800"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1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.событийные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волонтёры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–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9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чел., </a:t>
            </a:r>
          </a:p>
          <a:p>
            <a:pPr>
              <a:buClr>
                <a:schemeClr val="dk1"/>
              </a:buClr>
              <a:buSzPts val="1800"/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2.основные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волонтёры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 – 11 чел.</a:t>
            </a:r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Montserrat SemiBold"/>
              <a:cs typeface="Times New Roman" panose="02020603050405020304" pitchFamily="18" charset="0"/>
              <a:sym typeface="Montserrat SemiBold"/>
            </a:endParaRPr>
          </a:p>
          <a:p>
            <a:endParaRPr lang="ru-RU" sz="14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  <a:p>
            <a:pPr lvl="0"/>
            <a:r>
              <a:rPr lang="ru-RU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ПАРТНЁРЫ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: </a:t>
            </a:r>
          </a:p>
          <a:p>
            <a:pPr lvl="0"/>
            <a:endParaRPr lang="ru-RU" sz="14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  <a:p>
            <a:pPr lvl="0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1.Подростковый клуб «Геркулес» АМР « Комитет по делам молодежи» </a:t>
            </a:r>
          </a:p>
          <a:p>
            <a:pPr lvl="0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МР Краснокамский район РБ</a:t>
            </a:r>
          </a:p>
          <a:p>
            <a:pPr lvl="0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Montserrat"/>
              </a:rPr>
              <a:t>2. АСП Арлановский сельсовет МР Краснокамский район РБ</a:t>
            </a:r>
          </a:p>
          <a:p>
            <a:pPr lvl="0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Montserrat"/>
              </a:rPr>
              <a:t>3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Montserrat"/>
              </a:rPr>
              <a:t>. Муниципальный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Montserrat"/>
              </a:rPr>
              <a:t>центр тестирования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Montserrat"/>
              </a:rPr>
              <a:t>ВФСК «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Montserrat"/>
              </a:rPr>
              <a:t>ГТО»  МР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Montserrat"/>
              </a:rPr>
              <a:t>Краснокамский район РБ</a:t>
            </a:r>
          </a:p>
          <a:p>
            <a:pPr lvl="0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Montserrat"/>
              </a:rPr>
              <a:t>4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Montserrat"/>
              </a:rPr>
              <a:t>.МБОУ «ШИС(П) ОО </a:t>
            </a:r>
            <a:r>
              <a:rPr lang="ru-RU" sz="1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Montserrat"/>
              </a:rPr>
              <a:t>с.Арлан</a:t>
            </a:r>
            <a:endParaRPr lang="ru-RU" sz="14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Montserrat"/>
            </a:endParaRPr>
          </a:p>
          <a:p>
            <a:pPr lvl="0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Montserrat"/>
              </a:rPr>
              <a:t>5.МСДК </a:t>
            </a:r>
            <a:r>
              <a:rPr lang="ru-RU" sz="1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Montserrat"/>
              </a:rPr>
              <a:t>с.Арлан</a:t>
            </a:r>
            <a:endParaRPr lang="ru-RU" sz="14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Montserrat"/>
            </a:endParaRPr>
          </a:p>
          <a:p>
            <a:pPr lvl="0"/>
            <a:endParaRPr lang="ru-RU" sz="14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lvl="0"/>
            <a:r>
              <a:rPr lang="ru-RU" b="1" u="sng" kern="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МЕДИА</a:t>
            </a:r>
            <a:r>
              <a:rPr lang="ru-RU" b="1" kern="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: </a:t>
            </a:r>
            <a:endParaRPr lang="ru-RU" b="1" kern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  <a:p>
            <a:pPr lvl="0"/>
            <a:endParaRPr lang="ru-RU" b="1" kern="0" dirty="0" smtClean="0">
              <a:solidFill>
                <a:schemeClr val="accent6">
                  <a:lumMod val="50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/>
            <a:r>
              <a:rPr lang="ru-RU" sz="1600" b="1" kern="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газета «</a:t>
            </a:r>
            <a:r>
              <a:rPr lang="ru-RU" sz="1600" b="1" kern="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Краснокамские</a:t>
            </a:r>
            <a:r>
              <a:rPr lang="ru-RU" sz="1600" b="1" kern="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зори»</a:t>
            </a:r>
          </a:p>
          <a:p>
            <a:pPr lvl="0"/>
            <a:r>
              <a:rPr lang="ru-RU" sz="1600" b="1" kern="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Montserrat"/>
              </a:rPr>
              <a:t>телеканал « </a:t>
            </a:r>
            <a:r>
              <a:rPr lang="en-US" sz="1600" b="1" kern="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Montserrat"/>
              </a:rPr>
              <a:t>NEXT-TV</a:t>
            </a:r>
            <a:r>
              <a:rPr lang="ru-RU" sz="1600" b="1" kern="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Montserrat"/>
              </a:rPr>
              <a:t>»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3328416"/>
            <a:ext cx="4340352" cy="313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08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52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86220"/>
            <a:ext cx="12192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/>
            <a:r>
              <a:rPr lang="ru-RU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Социальный проект  гражданско-патриотического воспитания</a:t>
            </a:r>
          </a:p>
          <a:p>
            <a:pPr lvl="0" algn="ctr" hangingPunct="0"/>
            <a:r>
              <a:rPr lang="ru-RU" b="1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       «СИЛА В ПРАВДЕ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!»</a:t>
            </a:r>
          </a:p>
          <a:p>
            <a:pPr lvl="0" algn="ctr" hangingPunct="0"/>
            <a:endParaRPr lang="ru-RU" b="1" dirty="0" smtClean="0">
              <a:solidFill>
                <a:srgbClr val="0033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  <a:p>
            <a:pPr lvl="0" algn="ctr" hangingPunct="0"/>
            <a:r>
              <a:rPr lang="ru-RU" sz="1600" b="1" dirty="0" smtClean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Партнёры</a:t>
            </a:r>
            <a:endParaRPr lang="ru-RU" sz="1600" b="1" dirty="0">
              <a:solidFill>
                <a:srgbClr val="0033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  <a:p>
            <a:pPr lvl="0" algn="ctr" hangingPunct="0"/>
            <a:r>
              <a:rPr lang="ru-RU" sz="1400" b="1" dirty="0" smtClean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СОЦИАЛЬНЫЕ СЕТИ</a:t>
            </a:r>
          </a:p>
          <a:p>
            <a:pPr lvl="0" hangingPunct="0"/>
            <a:endParaRPr lang="ru-RU" sz="1400" b="1" dirty="0">
              <a:solidFill>
                <a:srgbClr val="0033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  <a:p>
            <a:pPr lvl="0" hangingPunct="0"/>
            <a:r>
              <a:rPr lang="ru-RU" sz="1400" b="1" dirty="0" smtClean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               </a:t>
            </a:r>
          </a:p>
          <a:p>
            <a:pPr lvl="0" hangingPunct="0"/>
            <a:endParaRPr lang="ru-RU" sz="1400" b="1" dirty="0">
              <a:solidFill>
                <a:srgbClr val="0033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  <a:p>
            <a:pPr lvl="0" hangingPunct="0"/>
            <a:r>
              <a:rPr lang="ru-RU" sz="1400" b="1" dirty="0" smtClean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       Подростковый клуб «Геркулес» 	</a:t>
            </a:r>
            <a:r>
              <a:rPr lang="ru-RU" sz="1400" b="1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	</a:t>
            </a:r>
            <a:r>
              <a:rPr lang="ru-RU" sz="1400" b="1" dirty="0" smtClean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АСП </a:t>
            </a:r>
            <a:r>
              <a:rPr lang="ru-RU" sz="1400" b="1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Арлановский сельсовет </a:t>
            </a:r>
            <a:endParaRPr lang="ru-RU" sz="1400" b="1" dirty="0" smtClean="0">
              <a:solidFill>
                <a:srgbClr val="0033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  <a:p>
            <a:pPr hangingPunct="0"/>
            <a:r>
              <a:rPr lang="ru-RU" sz="1400" b="1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МКУ «КДМ» </a:t>
            </a:r>
            <a:r>
              <a:rPr lang="ru-RU" sz="1400" b="1" dirty="0" smtClean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АМР Краснокамский район РБ</a:t>
            </a:r>
            <a:r>
              <a:rPr lang="ru-RU" sz="1400" b="1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</a:t>
            </a:r>
            <a:r>
              <a:rPr lang="ru-RU" sz="1400" b="1" dirty="0" smtClean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                          МР </a:t>
            </a:r>
            <a:r>
              <a:rPr lang="ru-RU" sz="1400" b="1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Краснокамский РБ</a:t>
            </a:r>
          </a:p>
          <a:p>
            <a:pPr lvl="0" hangingPunct="0"/>
            <a:endParaRPr lang="ru-RU" sz="1400" b="1" dirty="0" smtClean="0">
              <a:solidFill>
                <a:srgbClr val="0033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  <a:p>
            <a:pPr lvl="0" hangingPunct="0"/>
            <a:endParaRPr lang="ru-RU" sz="1400" b="1" dirty="0">
              <a:solidFill>
                <a:srgbClr val="0033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  <a:p>
            <a:pPr lvl="0" algn="ctr" hangingPunct="0"/>
            <a:endParaRPr lang="ru-RU" b="1" dirty="0">
              <a:solidFill>
                <a:srgbClr val="0033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  <a:p>
            <a:pPr lvl="0" algn="ctr" hangingPunct="0"/>
            <a:endParaRPr lang="ru-RU" b="1" dirty="0">
              <a:solidFill>
                <a:srgbClr val="0033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85" y="2667307"/>
            <a:ext cx="1585531" cy="15855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72984" y="1938528"/>
            <a:ext cx="4447007" cy="231431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300" b="1">
                <a:solidFill>
                  <a:srgbClr val="003300"/>
                </a:solidFill>
                <a:latin typeface="Times New Roman" pitchFamily="18"/>
              </a:defRPr>
            </a:pPr>
            <a:r>
              <a:rPr lang="ru-RU" sz="1300" b="1" i="0" u="none" strike="noStrike" kern="1200" dirty="0">
                <a:ln>
                  <a:noFill/>
                </a:ln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Муниципальный центр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300" b="1">
                <a:solidFill>
                  <a:srgbClr val="003300"/>
                </a:solidFill>
                <a:latin typeface="Times New Roman" pitchFamily="18"/>
              </a:defRPr>
            </a:pPr>
            <a:r>
              <a:rPr lang="ru-RU" sz="1300" b="1" i="0" u="none" strike="noStrike" kern="1200" dirty="0">
                <a:ln>
                  <a:noFill/>
                </a:ln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тестирования ВФСК «ГТО»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300" b="1">
                <a:solidFill>
                  <a:srgbClr val="003300"/>
                </a:solidFill>
                <a:latin typeface="Times New Roman" pitchFamily="18"/>
              </a:defRPr>
            </a:pPr>
            <a:r>
              <a:rPr lang="ru-RU" sz="1300" b="1" i="0" u="none" strike="noStrike" kern="1200" dirty="0">
                <a:ln>
                  <a:noFill/>
                </a:ln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МР Краснокамский район РБ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363" y="2666156"/>
            <a:ext cx="1597316" cy="15588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659" y="2667307"/>
            <a:ext cx="1674185" cy="15855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31720" y="4636008"/>
            <a:ext cx="9665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«ШИС(П)ОО </a:t>
            </a:r>
            <a:r>
              <a:rPr lang="ru-RU" sz="1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с.Арлан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			 МСДК </a:t>
            </a:r>
            <a:r>
              <a:rPr lang="ru-RU" sz="1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с.Арлан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Территория молодежи 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  	               СП Арлановский сельсовет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296" y="5103114"/>
            <a:ext cx="1754886" cy="17548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679" y="4931664"/>
            <a:ext cx="1926336" cy="192633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232" y="5066196"/>
            <a:ext cx="1755648" cy="177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66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82240" y="186220"/>
            <a:ext cx="7586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/>
            <a:r>
              <a:rPr lang="ru-RU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Социальный проект  гражданско-патриотического воспитания</a:t>
            </a:r>
          </a:p>
          <a:p>
            <a:pPr lvl="0" algn="ctr" hangingPunct="0"/>
            <a:r>
              <a:rPr lang="ru-RU" b="1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       «СИЛА В ПРАВДЕ!»</a:t>
            </a:r>
          </a:p>
          <a:p>
            <a:pPr lvl="0" algn="ctr" hangingPunct="0"/>
            <a:endParaRPr lang="ru-RU" b="1" dirty="0">
              <a:solidFill>
                <a:srgbClr val="0033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5490" y="1295770"/>
            <a:ext cx="649358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dk1"/>
              </a:buClr>
              <a:buSzPts val="1800"/>
            </a:pPr>
            <a:r>
              <a:rPr lang="ru-RU" sz="1600" b="1" u="sng" dirty="0">
                <a:solidFill>
                  <a:schemeClr val="dk1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Качественные </a:t>
            </a:r>
            <a:r>
              <a:rPr lang="ru-RU" sz="1600" b="1" u="sng" dirty="0" smtClean="0">
                <a:solidFill>
                  <a:schemeClr val="dk1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результаты</a:t>
            </a:r>
            <a:r>
              <a:rPr lang="ru-RU" sz="16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: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600" kern="1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Привлечение к  социально общественной активности молодежи , пенсионеров, активистов, ветеранов  </a:t>
            </a:r>
            <a:r>
              <a:rPr lang="ru-RU" sz="1600" kern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поселения;</a:t>
            </a:r>
            <a:endParaRPr lang="ru-RU" sz="1600" kern="15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600" kern="1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Формирование, сохранение </a:t>
            </a:r>
            <a:r>
              <a:rPr lang="ru-RU" sz="1600" kern="1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развитие чувства гордости за свою страну, край, школу, </a:t>
            </a:r>
            <a:r>
              <a:rPr lang="ru-RU" sz="1600" kern="1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семью;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600" kern="1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оспитание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личности гражданина - патриота Родины, способного встать на защиту государственных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интересов.</a:t>
            </a:r>
            <a:endParaRPr lang="ru-RU" sz="1600" dirty="0" smtClean="0">
              <a:latin typeface="Times New Roman" panose="02020603050405020304" pitchFamily="18" charset="0"/>
              <a:ea typeface="Montserrat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endParaRPr lang="ru-RU" sz="1600" dirty="0" smtClean="0">
              <a:latin typeface="Times New Roman" panose="02020603050405020304" pitchFamily="18" charset="0"/>
              <a:ea typeface="Montserrat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Montserrat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ru-RU" sz="1600" b="1" u="sng" dirty="0" smtClean="0">
                <a:solidFill>
                  <a:prstClr val="black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Количественные результаты: </a:t>
            </a:r>
          </a:p>
          <a:p>
            <a:pPr lvl="0" algn="just">
              <a:spcAft>
                <a:spcPts val="0"/>
              </a:spcAft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в Проекте примут участие более 650  человек</a:t>
            </a:r>
          </a:p>
          <a:p>
            <a:pPr lvl="0" algn="just">
              <a:spcAft>
                <a:spcPts val="0"/>
              </a:spcAft>
            </a:pPr>
            <a:endParaRPr lang="ru-RU" sz="1600" dirty="0" smtClean="0">
              <a:solidFill>
                <a:prstClr val="black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  <a:p>
            <a:pPr lvl="0" algn="just">
              <a:spcAft>
                <a:spcPts val="0"/>
              </a:spcAft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  <a:p>
            <a:pPr algn="just"/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публикаций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99 постов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Montserrat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227" y="3502151"/>
            <a:ext cx="5436206" cy="305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44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" y="-56858"/>
            <a:ext cx="12292584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2336" y="425470"/>
            <a:ext cx="115580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Black"/>
                <a:cs typeface="Times New Roman" panose="02020603050405020304" pitchFamily="18" charset="0"/>
                <a:sym typeface="Montserrat Black"/>
              </a:rPr>
              <a:t>      </a:t>
            </a:r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33344" y="56137"/>
            <a:ext cx="7107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/>
            <a:endParaRPr lang="ru-RU" dirty="0" smtClean="0">
              <a:solidFill>
                <a:srgbClr val="0033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  <a:p>
            <a:pPr lvl="0" algn="ctr" hangingPunct="0"/>
            <a:r>
              <a:rPr lang="ru-RU" dirty="0" smtClean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Социальный </a:t>
            </a:r>
            <a:r>
              <a:rPr lang="ru-RU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проект  гражданско-патриотического воспитания</a:t>
            </a:r>
          </a:p>
          <a:p>
            <a:pPr lvl="0" algn="ctr" hangingPunct="0"/>
            <a:r>
              <a:rPr lang="ru-RU" b="1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       «СИЛА В ПРАВДЕ!»</a:t>
            </a:r>
          </a:p>
          <a:p>
            <a:pPr lvl="0" algn="ctr" hangingPunct="0"/>
            <a:endParaRPr lang="ru-RU" b="1" dirty="0">
              <a:solidFill>
                <a:srgbClr val="0033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1312" y="1217714"/>
            <a:ext cx="6096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buClr>
                <a:schemeClr val="lt1"/>
              </a:buClr>
              <a:buSzPct val="100000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Реалистичность бюджета проекта </a:t>
            </a:r>
            <a:b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</a:b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и обоснованность планируемых расходов </a:t>
            </a:r>
            <a:b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</a:b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на реализацию проекта </a:t>
            </a:r>
            <a:b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</a:br>
            <a:r>
              <a:rPr lang="ru-RU" sz="800" dirty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/>
            </a:r>
            <a:br>
              <a:rPr lang="ru-RU" sz="800" dirty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</a:br>
            <a:endParaRPr lang="ru-RU" sz="800" dirty="0">
              <a:solidFill>
                <a:schemeClr val="accent6"/>
              </a:solidFill>
              <a:latin typeface="Times New Roman" panose="02020603050405020304" pitchFamily="18" charset="0"/>
              <a:ea typeface="Montserrat SemiBold"/>
              <a:cs typeface="Times New Roman" panose="02020603050405020304" pitchFamily="18" charset="0"/>
              <a:sym typeface="Montserrat SemiBol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3640" y="17465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687312" y="898535"/>
            <a:ext cx="5275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Montserrat Medium" panose="00000600000000000000" pitchFamily="2" charset="-52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поддержки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55 000,00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партнеров проекта «Сила в правде»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Запрашиваемая сумма 21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00,00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1312" y="2591301"/>
            <a:ext cx="446532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lt1"/>
              </a:buClr>
              <a:buSzPct val="100000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Соответствие опыта и компетенций заявителя проекта планируемой деятельности</a:t>
            </a:r>
            <a:r>
              <a:rPr lang="ru-RU" sz="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/>
            </a:r>
            <a:br>
              <a:rPr lang="ru-RU" sz="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</a:br>
            <a:endParaRPr lang="ru-RU" sz="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Montserrat SemiBold"/>
              <a:cs typeface="Times New Roman" panose="02020603050405020304" pitchFamily="18" charset="0"/>
              <a:sym typeface="Montserrat SemiBold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83680" y="2337321"/>
            <a:ext cx="56083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Инициатор проекта </a:t>
            </a:r>
            <a:r>
              <a:rPr lang="ru-RU" b="1" dirty="0" err="1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Шамратова</a:t>
            </a: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 Л.А</a:t>
            </a:r>
            <a:r>
              <a:rPr lang="ru-RU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.-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специалист по работе с молодежью Комитета по делам молодежи Краснокамский район РБ.</a:t>
            </a:r>
          </a:p>
          <a:p>
            <a:pPr lvl="0">
              <a:buClr>
                <a:schemeClr val="dk1"/>
              </a:buClr>
              <a:buSzPts val="1400"/>
            </a:pP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Руководитель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проекта </a:t>
            </a:r>
            <a:r>
              <a:rPr lang="ru-RU" b="1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Габбасова</a:t>
            </a:r>
            <a:r>
              <a:rPr lang="ru-RU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 А.А.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- методист Многофункционального сельского дома культуры 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-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октябрь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2023 года по настоящее время (работа с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населением, оформление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документации,организация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 мероприятий);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/>
            </a:r>
            <a:b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</a:br>
            <a:endParaRPr lang="ru-RU" dirty="0">
              <a:solidFill>
                <a:schemeClr val="accent6"/>
              </a:solidFill>
              <a:latin typeface="Times New Roman" panose="02020603050405020304" pitchFamily="18" charset="0"/>
              <a:ea typeface="Montserrat SemiBold"/>
              <a:cs typeface="Times New Roman" panose="02020603050405020304" pitchFamily="18" charset="0"/>
              <a:sym typeface="Montserrat SemiBold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50392" y="4492818"/>
            <a:ext cx="36993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Montserrat SemiBold"/>
              <a:cs typeface="Times New Roman" panose="02020603050405020304" pitchFamily="18" charset="0"/>
              <a:sym typeface="Montserrat SemiBold"/>
            </a:endParaRPr>
          </a:p>
          <a:p>
            <a:endParaRPr lang="ru-RU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Montserrat SemiBold"/>
              <a:cs typeface="Times New Roman" panose="02020603050405020304" pitchFamily="18" charset="0"/>
              <a:sym typeface="Montserrat SemiBold"/>
            </a:endParaRPr>
          </a:p>
          <a:p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Montserrat SemiBold"/>
              <a:cs typeface="Times New Roman" panose="02020603050405020304" pitchFamily="18" charset="0"/>
              <a:sym typeface="Montserrat SemiBold"/>
            </a:endParaRP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Перспектива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развития проекта 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83680" y="4492818"/>
            <a:ext cx="57439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1.Проект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«Сила в правде!» будет действовать постоянно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реализация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 планируется расширить в рамках всех сельских поселений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Краснокамского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>
              <a:buClr>
                <a:schemeClr val="dk1"/>
              </a:buClr>
              <a:buSzPts val="1400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 Включение в состав «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Юнармии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» и волонтёрского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движения;</a:t>
            </a:r>
          </a:p>
          <a:p>
            <a:pPr lvl="0">
              <a:buClr>
                <a:schemeClr val="dk1"/>
              </a:buClr>
              <a:buSzPts val="1400"/>
            </a:pP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3.Участие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в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мероприятиях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(как организация досуговой деятельности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  <a:sym typeface="Montserrat SemiBold"/>
              </a:rPr>
              <a:t>).</a:t>
            </a:r>
            <a:endParaRPr lang="ru-RU" dirty="0">
              <a:solidFill>
                <a:schemeClr val="dk1"/>
              </a:solidFill>
              <a:latin typeface="Times New Roman" panose="02020603050405020304" pitchFamily="18" charset="0"/>
              <a:ea typeface="Montserrat SemiBold"/>
              <a:cs typeface="Times New Roman" panose="02020603050405020304" pitchFamily="18" charset="0"/>
              <a:sym typeface="Montserrat SemiBold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8965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163074"/>
            <a:ext cx="12115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молодежных проектов</a:t>
            </a:r>
          </a:p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среди физических лиц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36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Росмолодежь.Гранты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в 2024 г.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179 621,00</a:t>
            </a:r>
          </a:p>
          <a:p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Молодежный конкурс 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грантов 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Главы </a:t>
            </a:r>
            <a:r>
              <a:rPr lang="ru-RU" sz="4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Краснокамского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РБ 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2024г.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</a:p>
          <a:p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21300,00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47088" y="343007"/>
            <a:ext cx="92171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проект  гражданско-патриотического воспитания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«СИЛА В ПРАВДЕ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  <a:p>
            <a:pPr algn="ctr"/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796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62200" y="673305"/>
            <a:ext cx="7650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  <a:buSzPts val="4000"/>
            </a:pPr>
            <a:r>
              <a:rPr lang="ru-RU" sz="4000" kern="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ontserrat ExtraBold"/>
                <a:cs typeface="Times New Roman" panose="02020603050405020304" pitchFamily="18" charset="0"/>
                <a:sym typeface="Montserrat ExtraBold"/>
              </a:rPr>
              <a:t>СПАСИБО ЗА ВНИМАНИЕ!</a:t>
            </a:r>
            <a:endParaRPr lang="ru-RU" sz="1400" kern="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Google Shape;186;p6" descr="C:\Users\Соня\Desktop\Мывместе 2\Шаблон\Элементы\Ресурс 3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0431" y="2466812"/>
            <a:ext cx="656795" cy="65679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199060" y="2133491"/>
            <a:ext cx="301717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shamratova12@mail.ru</a:t>
            </a:r>
            <a:endParaRPr lang="ru-RU" sz="20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Тел. +7 987 588 40 94</a:t>
            </a:r>
          </a:p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gabbasova.an@icloud.com </a:t>
            </a:r>
          </a:p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Тел.+7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965 659-40-69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81306" y="3953098"/>
            <a:ext cx="4001416" cy="19082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dobro.ru/dashboard/requests</a:t>
            </a:r>
            <a:endParaRPr lang="ru-RU" sz="20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5"/>
            </a:endParaRP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https://vk.com/shamratova88</a:t>
            </a:r>
            <a:endParaRPr lang="ru-RU" sz="20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5"/>
            </a:endParaRPr>
          </a:p>
          <a:p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5"/>
            </a:endParaRPr>
          </a:p>
          <a:p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://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dobro.ru/volunteers/96322069</a:t>
            </a:r>
            <a:endParaRPr lang="ru-RU" sz="20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vk.com/id739252413</a:t>
            </a:r>
            <a:endParaRPr lang="ru-RU" sz="20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Google Shape;187;p6" descr="C:\Users\Соня\Desktop\Мывместе 2\Шаблон\Элементы\Ресурс 31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9786" y="4471411"/>
            <a:ext cx="656795" cy="656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802" y="1593335"/>
            <a:ext cx="5120473" cy="384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862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21792" y="239744"/>
            <a:ext cx="112105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/>
            <a:r>
              <a:rPr lang="ru-RU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Социальный </a:t>
            </a:r>
            <a:r>
              <a:rPr lang="ru-RU" dirty="0" smtClean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проект  гражданско-патриотического </a:t>
            </a:r>
            <a:r>
              <a:rPr lang="ru-RU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воспитания</a:t>
            </a:r>
          </a:p>
          <a:p>
            <a:pPr lvl="0" algn="ctr" hangingPunct="0"/>
            <a:r>
              <a:rPr lang="ru-RU" b="1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       «СИЛА В ПРАВДЕ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!»</a:t>
            </a:r>
          </a:p>
          <a:p>
            <a:pPr lvl="0" algn="ctr" hangingPunct="0"/>
            <a:endParaRPr lang="ru-RU" b="1" dirty="0" smtClean="0">
              <a:solidFill>
                <a:srgbClr val="0033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  <a:p>
            <a:pPr lvl="0" algn="ctr" hangingPunct="0"/>
            <a:endParaRPr lang="ru-RU" b="1" dirty="0">
              <a:solidFill>
                <a:srgbClr val="0033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  <a:p>
            <a:pPr lvl="0" algn="ctr" hangingPunct="0"/>
            <a:endParaRPr lang="ru-RU" b="1" dirty="0">
              <a:solidFill>
                <a:srgbClr val="0033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  <a:p>
            <a:pPr lvl="0" algn="ctr" hangingPunct="0"/>
            <a:endParaRPr lang="ru-RU" b="1" dirty="0">
              <a:solidFill>
                <a:srgbClr val="0033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  <a:p>
            <a:pPr lvl="0" algn="ctr" hangingPunct="0"/>
            <a:endParaRPr lang="ru-RU" dirty="0">
              <a:solidFill>
                <a:srgbClr val="003300"/>
              </a:solidFill>
              <a:latin typeface="Times New Roman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8749" y="1255406"/>
            <a:ext cx="3252275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Актуальность и  социальная </a:t>
            </a:r>
          </a:p>
          <a:p>
            <a:r>
              <a:rPr lang="ru-RU" sz="2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       значимость            </a:t>
            </a:r>
          </a:p>
          <a:p>
            <a:r>
              <a:rPr lang="ru-RU" sz="2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       проекта:</a:t>
            </a:r>
          </a:p>
          <a:p>
            <a:endParaRPr lang="ru-RU" sz="2800" b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endParaRPr lang="ru-RU" sz="28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endParaRPr lang="ru-RU" sz="2800" b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endParaRPr lang="ru-RU" sz="28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8748" y="4283982"/>
            <a:ext cx="3133403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   Целевая                                  аудитория</a:t>
            </a:r>
            <a:r>
              <a:rPr lang="ru-RU"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:</a:t>
            </a:r>
            <a:r>
              <a:rPr lang="ru-RU"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/>
            </a:r>
            <a:br>
              <a:rPr lang="ru-RU"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</a:br>
            <a:endParaRPr lang="ru-RU" sz="28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69217" y="4191649"/>
            <a:ext cx="3421471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гости  СП Арлановский сельсовет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, подростки и молодежь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Активисты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учителя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Пенсионеры – ветераны, труженики тыла, дети войны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</a:t>
            </a:r>
            <a:endParaRPr lang="ru-RU" sz="1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00252" y="1224003"/>
            <a:ext cx="663674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то , что в настоящее время большое внимание уделяется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патриотическому воспитанию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подрастающего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поколения на разных уровнях  подростки  и молодежь все же поддаются уловкам наших врагов , которые через социальные сети пытаются настроить их негативно  против нашей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 иной раз  и ,завербовать . Этому свидетельствует многочисленные факты подрывов военных комиссариатов, изготовление самодельных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дронов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проекта, действительно актуальна, учитывая последние события, связанные со спецоперацией на Украине 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436" y="3738121"/>
            <a:ext cx="3894900" cy="292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13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39440" y="178415"/>
            <a:ext cx="7065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/>
            <a:r>
              <a:rPr lang="ru-RU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Социальный проект  гражданско-патриотического воспитания</a:t>
            </a:r>
          </a:p>
          <a:p>
            <a:pPr lvl="0" algn="ctr" hangingPunct="0"/>
            <a:r>
              <a:rPr lang="ru-RU" b="1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       «СИЛА В ПРАВДЕ!»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14" y="1512723"/>
            <a:ext cx="4956048" cy="39971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4" t="2000" r="3200"/>
          <a:stretch/>
        </p:blipFill>
        <p:spPr>
          <a:xfrm>
            <a:off x="6759404" y="1543096"/>
            <a:ext cx="4796095" cy="396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734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39440" y="178415"/>
            <a:ext cx="7065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/>
            <a:r>
              <a:rPr lang="ru-RU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Социальный проект  гражданско-патриотического воспитания</a:t>
            </a:r>
          </a:p>
          <a:p>
            <a:pPr lvl="0" algn="ctr" hangingPunct="0"/>
            <a:r>
              <a:rPr lang="ru-RU" b="1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       «СИЛА В ПРАВДЕ!»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37"/>
          <a:stretch/>
        </p:blipFill>
        <p:spPr>
          <a:xfrm>
            <a:off x="982887" y="1537085"/>
            <a:ext cx="6361933" cy="43982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629" y="824746"/>
            <a:ext cx="3148013" cy="559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08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91056" y="178415"/>
            <a:ext cx="8613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/>
            <a:r>
              <a:rPr lang="ru-RU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Социальный проект  гражданско-патриотического воспитания</a:t>
            </a:r>
          </a:p>
          <a:p>
            <a:pPr lvl="0" algn="ctr" hangingPunct="0"/>
            <a:r>
              <a:rPr lang="ru-RU" b="1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       «СИЛА В ПРАВДЕ!»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1872"/>
            <a:ext cx="12192000" cy="559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841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39440" y="178415"/>
            <a:ext cx="7065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/>
            <a:r>
              <a:rPr lang="ru-RU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Социальный проект  гражданско-патриотического воспитания</a:t>
            </a:r>
          </a:p>
          <a:p>
            <a:pPr lvl="0" algn="ctr" hangingPunct="0"/>
            <a:r>
              <a:rPr lang="ru-RU" b="1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       «СИЛА В ПРАВДЕ!»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52" y="1286625"/>
            <a:ext cx="5976112" cy="34956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" t="15315" b="1"/>
          <a:stretch/>
        </p:blipFill>
        <p:spPr>
          <a:xfrm>
            <a:off x="6409944" y="2804529"/>
            <a:ext cx="5486400" cy="34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123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51760" y="361295"/>
            <a:ext cx="817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/>
            <a:r>
              <a:rPr lang="ru-RU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Социальный проект  гражданско-патриотического воспитания</a:t>
            </a:r>
          </a:p>
          <a:p>
            <a:pPr lvl="0" algn="ctr" hangingPunct="0"/>
            <a:r>
              <a:rPr lang="ru-RU" b="1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       «СИЛА В ПРАВДЕ!»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2" y="1533514"/>
            <a:ext cx="5873496" cy="44051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416" y="1533514"/>
            <a:ext cx="5657088" cy="440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68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74848" y="169271"/>
            <a:ext cx="7431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/>
            <a:r>
              <a:rPr lang="ru-RU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Социальный проект  гражданско-патриотического воспитания</a:t>
            </a:r>
          </a:p>
          <a:p>
            <a:pPr lvl="0" algn="ctr" hangingPunct="0"/>
            <a:r>
              <a:rPr lang="ru-RU" b="1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       «СИЛА В ПРАВДЕ!»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999" y="1102745"/>
            <a:ext cx="4082959" cy="53502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815" y="1102745"/>
            <a:ext cx="4403025" cy="546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59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74848" y="169271"/>
            <a:ext cx="7431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/>
            <a:r>
              <a:rPr lang="ru-RU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Социальный проект  гражданско-патриотического воспитания</a:t>
            </a:r>
          </a:p>
          <a:p>
            <a:pPr lvl="0" algn="ctr" hangingPunct="0"/>
            <a:r>
              <a:rPr lang="ru-RU" b="1" dirty="0">
                <a:solidFill>
                  <a:srgbClr val="003300"/>
                </a:solidFill>
                <a:latin typeface="Times New Roman" pitchFamily="18"/>
                <a:ea typeface="Microsoft YaHei" pitchFamily="2"/>
                <a:cs typeface="Lucida Sans" pitchFamily="2"/>
              </a:rPr>
              <a:t>        «СИЛА В ПРАВДЕ!»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28" y="1154143"/>
            <a:ext cx="5507545" cy="35231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16168"/>
            <a:ext cx="5720604" cy="3922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8741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748</Words>
  <Application>Microsoft Office PowerPoint</Application>
  <PresentationFormat>Широкоэкранный</PresentationFormat>
  <Paragraphs>181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1" baseType="lpstr">
      <vt:lpstr>Microsoft YaHei</vt:lpstr>
      <vt:lpstr>Arial</vt:lpstr>
      <vt:lpstr>Calibri</vt:lpstr>
      <vt:lpstr>Calibri Light</vt:lpstr>
      <vt:lpstr>Lucida Sans</vt:lpstr>
      <vt:lpstr>Montserrat</vt:lpstr>
      <vt:lpstr>Montserrat Black</vt:lpstr>
      <vt:lpstr>Montserrat ExtraBold</vt:lpstr>
      <vt:lpstr>Montserrat Medium</vt:lpstr>
      <vt:lpstr>Montserrat SemiBold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arlan</dc:creator>
  <cp:lastModifiedBy>1</cp:lastModifiedBy>
  <cp:revision>46</cp:revision>
  <dcterms:created xsi:type="dcterms:W3CDTF">2024-05-06T08:56:41Z</dcterms:created>
  <dcterms:modified xsi:type="dcterms:W3CDTF">2025-06-18T11:06:27Z</dcterms:modified>
</cp:coreProperties>
</file>