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00" d="100"/>
          <a:sy n="100" d="100"/>
        </p:scale>
        <p:origin x="-126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0DF8-CF7F-4F86-85D9-C35D5E67F595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615FA-7303-42F5-B41F-28657792A9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615FA-7303-42F5-B41F-28657792A95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615FA-7303-42F5-B41F-28657792A95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273B67-7001-4CB1-9C97-0CE03CD0B51E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9FF013-0C57-42A7-92E2-62F79F81A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4102224" cy="10801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«Патруль Добра»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4824536" cy="28083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Цель: </a:t>
            </a: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Сохранение населения и его здоровья. Забота о благосостоянии города, области и его жителях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1268" name="Picture 4" descr="https://sun9-63.userapi.com/impg/bqMI494cjeonRZJTIxjD-5X9PUgnU-LRbL5REQ/Uj4u4FWSIh0.jpg?size=604x604&amp;quality=96&amp;sign=67153fc48ee1f57baff11659b0d7fd8b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777" y="0"/>
            <a:ext cx="3810223" cy="3810224"/>
          </a:xfrm>
          <a:prstGeom prst="rect">
            <a:avLst/>
          </a:prstGeom>
          <a:noFill/>
        </p:spPr>
      </p:pic>
      <p:pic>
        <p:nvPicPr>
          <p:cNvPr id="11276" name="Picture 12" descr="https://sun9-34.userapi.com/impg/0_eWPE1A6N00VuJFYtN9hvoSqNK8pEYXJDdeqA/wWl4iXVWPDA.jpg?size=807x453&amp;quality=96&amp;sign=cc5e5214ec8660b68a5815588729eda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4869" y="4820046"/>
            <a:ext cx="2989131" cy="2037954"/>
          </a:xfrm>
          <a:prstGeom prst="rect">
            <a:avLst/>
          </a:prstGeom>
          <a:noFill/>
        </p:spPr>
      </p:pic>
      <p:pic>
        <p:nvPicPr>
          <p:cNvPr id="11272" name="Picture 8" descr="https://sun9-61.userapi.com/impg/YTQudgICoPa9uFGRIO_nV6JxQFfvMvn-pgcr1A/loMD0dSRm7g.jpg?size=807x806&amp;quality=96&amp;sign=09d537050623ff8d5c1395883adad7b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2135502" cy="2132856"/>
          </a:xfrm>
          <a:prstGeom prst="rect">
            <a:avLst/>
          </a:prstGeom>
          <a:noFill/>
        </p:spPr>
      </p:pic>
      <p:pic>
        <p:nvPicPr>
          <p:cNvPr id="11274" name="Picture 10" descr="https://sun9-86.userapi.com/impg/EfvSPZpxNQANKERMtT9IPx-1WLmCVbpzpB1dWw/HrSmS21IZ34.jpg?size=807x453&amp;quality=96&amp;sign=1940902947eba1c53f8a3f6053501b3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625752"/>
            <a:ext cx="3078699" cy="2232248"/>
          </a:xfrm>
          <a:prstGeom prst="rect">
            <a:avLst/>
          </a:prstGeom>
          <a:noFill/>
        </p:spPr>
      </p:pic>
      <p:pic>
        <p:nvPicPr>
          <p:cNvPr id="11278" name="Picture 14" descr="https://sun9-69.userapi.com/impg/4tSjjuOGUIEceNGMyGvX7aKW8lATDdGlZ8ZwZw/0BG_EWC8m6o.jpg?size=807x605&amp;quality=96&amp;sign=5f3d3bb6ac3718deccc4ae6cce01de82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5094" y="3573016"/>
            <a:ext cx="1728906" cy="1296144"/>
          </a:xfrm>
          <a:prstGeom prst="rect">
            <a:avLst/>
          </a:prstGeom>
          <a:noFill/>
        </p:spPr>
      </p:pic>
      <p:pic>
        <p:nvPicPr>
          <p:cNvPr id="11280" name="Picture 16" descr="https://sun9-34.userapi.com/impg/c857320/v857320249/1e57bf/8me8NRS6Idk.jpg?size=807x551&amp;quality=96&amp;sign=e40aab4dbdd7c3aab46a79e8d346a71a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92896"/>
            <a:ext cx="3707904" cy="2114108"/>
          </a:xfrm>
          <a:prstGeom prst="rect">
            <a:avLst/>
          </a:prstGeom>
          <a:noFill/>
        </p:spPr>
      </p:pic>
      <p:pic>
        <p:nvPicPr>
          <p:cNvPr id="11266" name="Picture 2" descr="https://sun9-49.userapi.com/impg/n9SJy-OhRz70twPvAZ3rUSB6bRQJxWZnWslgGg/Q_EnsKup_dE.jpg?size=807x617&amp;quality=96&amp;sign=345d9e3f35447337156091483132b02e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88247"/>
            <a:ext cx="3491880" cy="2669753"/>
          </a:xfrm>
          <a:prstGeom prst="rect">
            <a:avLst/>
          </a:prstGeom>
          <a:noFill/>
        </p:spPr>
      </p:pic>
      <p:pic>
        <p:nvPicPr>
          <p:cNvPr id="11270" name="Picture 6" descr="https://sun9-16.userapi.com/impg/Vc2RCXhxVa2NOj9uRLYkuL1QhJKhgVPhlWiISA/0LuF_LFdq4k.jpg?size=684x684&amp;quality=96&amp;sign=1d3625288f90fde1ced710a4c1c5304a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2996952"/>
            <a:ext cx="201622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6172200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него входят разовые благотворительные Акции: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раздача нуждающейся конкретной целевой группе  утвари: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одежды,обуви,посуды,постельного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белья;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-привлечение денежных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Акции (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велопробеги,танцевальные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флешмобы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т.п.) конкретному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человеку,нуждающегося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помощи: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сбор продуктов питания,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-привлечение и раздача продуктовых наборов,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канцелярии,игрушек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конкретной целевой группы,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-привлечение и раздача масок (время пандемии),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-раздача информационных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флаеров,буклетов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 в условиях ЧС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un9-51.userapi.com/impg/sn7D2_v51fivnP_crnfWXdXoajyY6EQK2iCEtw/81zsdov9qFM.jpg?size=605x807&amp;quality=96&amp;sign=75768f858ac54ad7ee19c06ed9cf2c4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97760"/>
            <a:ext cx="1800200" cy="2160240"/>
          </a:xfrm>
          <a:prstGeom prst="rect">
            <a:avLst/>
          </a:prstGeom>
          <a:noFill/>
        </p:spPr>
      </p:pic>
      <p:pic>
        <p:nvPicPr>
          <p:cNvPr id="17414" name="Picture 6" descr="https://sun9-43.userapi.com/impg/hCt7-sIgJjSmivNEh-1J-RtFPH58FkpgkksRHQ/HGFE_6qurgA.jpg?size=807x592&amp;quality=96&amp;sign=189d5f414cfb33eed847d78a4ece0a0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3987213" cy="2924944"/>
          </a:xfrm>
          <a:prstGeom prst="rect">
            <a:avLst/>
          </a:prstGeom>
          <a:noFill/>
        </p:spPr>
      </p:pic>
      <p:pic>
        <p:nvPicPr>
          <p:cNvPr id="17412" name="Picture 4" descr="https://sun9-46.userapi.com/impg/9NOQvY4TpJuQvB5rioebhfVEmGyuMywgCxEWwQ/3voF6XiPKvU.jpg?size=605x807&amp;quality=96&amp;sign=55807609f2aa20b640b2c6f76414a49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1512168" cy="201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5987008" cy="475252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400" b="1" dirty="0" smtClean="0"/>
              <a:t>в течении 5 месяцев привлечено:</a:t>
            </a:r>
            <a:br>
              <a:rPr lang="ru-RU" sz="1400" b="1" dirty="0" smtClean="0"/>
            </a:br>
            <a:r>
              <a:rPr lang="ru-RU" sz="1400" b="1" dirty="0" smtClean="0"/>
              <a:t>-2400 - масок,  1000 масок роздано совместно с ВСМПО.</a:t>
            </a:r>
            <a:br>
              <a:rPr lang="ru-RU" sz="1400" b="1" dirty="0" smtClean="0"/>
            </a:br>
            <a:r>
              <a:rPr lang="ru-RU" sz="1400" b="1" dirty="0" smtClean="0"/>
              <a:t>2000 - ленточек ко дню России,</a:t>
            </a:r>
            <a:br>
              <a:rPr lang="ru-RU" sz="1400" b="1" dirty="0" smtClean="0"/>
            </a:br>
            <a:r>
              <a:rPr lang="ru-RU" sz="1400" b="1" dirty="0" smtClean="0"/>
              <a:t>1200 - привлечено и роздано продуктовых наборов от благотворительных организаций и предпринимателей,</a:t>
            </a:r>
            <a:br>
              <a:rPr lang="ru-RU" sz="1400" b="1" dirty="0" smtClean="0"/>
            </a:br>
            <a:r>
              <a:rPr lang="ru-RU" sz="1400" b="1" dirty="0" smtClean="0"/>
              <a:t>1500 - </a:t>
            </a:r>
            <a:r>
              <a:rPr lang="ru-RU" sz="1400" b="1" dirty="0" err="1" smtClean="0"/>
              <a:t>флаеров</a:t>
            </a:r>
            <a:r>
              <a:rPr lang="ru-RU" sz="1400" b="1" dirty="0" smtClean="0"/>
              <a:t>,</a:t>
            </a:r>
            <a:br>
              <a:rPr lang="ru-RU" sz="1400" b="1" dirty="0" smtClean="0"/>
            </a:br>
            <a:r>
              <a:rPr lang="ru-RU" sz="1400" b="1" dirty="0" smtClean="0"/>
              <a:t>400 - флагов ко дню России,</a:t>
            </a:r>
            <a:br>
              <a:rPr lang="ru-RU" sz="1400" b="1" dirty="0" smtClean="0"/>
            </a:br>
            <a:r>
              <a:rPr lang="ru-RU" sz="1400" b="1" dirty="0" smtClean="0"/>
              <a:t>2 - термометра,</a:t>
            </a:r>
            <a:br>
              <a:rPr lang="ru-RU" sz="1400" b="1" dirty="0" smtClean="0"/>
            </a:br>
            <a:r>
              <a:rPr lang="ru-RU" sz="1400" b="1" dirty="0" smtClean="0"/>
              <a:t>22 -набора первоклассника .</a:t>
            </a:r>
            <a:br>
              <a:rPr lang="ru-RU" sz="1400" b="1" dirty="0" smtClean="0"/>
            </a:br>
            <a:r>
              <a:rPr lang="ru-RU" sz="1400" b="1" dirty="0" smtClean="0"/>
              <a:t>63 семьям </a:t>
            </a:r>
            <a:r>
              <a:rPr lang="ru-RU" sz="1400" b="1" dirty="0" err="1" smtClean="0"/>
              <a:t>оказага</a:t>
            </a:r>
            <a:r>
              <a:rPr lang="ru-RU" sz="1400" b="1" dirty="0" smtClean="0"/>
              <a:t> благотворительная помощь в виде вещей.</a:t>
            </a:r>
            <a:br>
              <a:rPr lang="ru-RU" sz="1400" b="1" dirty="0" smtClean="0"/>
            </a:br>
            <a:r>
              <a:rPr lang="ru-RU" sz="1400" b="1" dirty="0" smtClean="0"/>
              <a:t>2 полные машины вещей были собраны одной из школ </a:t>
            </a:r>
            <a:r>
              <a:rPr lang="ru-RU" sz="1400" b="1" dirty="0" err="1" smtClean="0"/>
              <a:t>города,мы</a:t>
            </a:r>
            <a:r>
              <a:rPr lang="ru-RU" sz="1400" b="1" dirty="0" smtClean="0"/>
              <a:t> их увезли в Нижние </a:t>
            </a:r>
            <a:r>
              <a:rPr lang="ru-RU" sz="1400" b="1" dirty="0" err="1" smtClean="0"/>
              <a:t>Серги,место</a:t>
            </a:r>
            <a:r>
              <a:rPr lang="ru-RU" sz="1400" b="1" dirty="0" smtClean="0"/>
              <a:t> затопления.</a:t>
            </a:r>
          </a:p>
          <a:p>
            <a:r>
              <a:rPr lang="ru-RU" sz="1400" b="1" dirty="0" smtClean="0"/>
              <a:t>С 5 июля было затопления 200 жилых домов и 176 садовых </a:t>
            </a:r>
            <a:r>
              <a:rPr lang="ru-RU" sz="1400" b="1" dirty="0" err="1" smtClean="0"/>
              <a:t>участков.Волонтеры</a:t>
            </a:r>
            <a:r>
              <a:rPr lang="ru-RU" sz="1400" b="1" dirty="0" smtClean="0"/>
              <a:t> работали по 14 часов на улицах </a:t>
            </a:r>
            <a:r>
              <a:rPr lang="ru-RU" sz="1400" b="1" dirty="0" err="1" smtClean="0"/>
              <a:t>города,устроняя</a:t>
            </a:r>
            <a:r>
              <a:rPr lang="ru-RU" sz="1400" b="1" dirty="0" smtClean="0"/>
              <a:t> последствия </a:t>
            </a:r>
            <a:r>
              <a:rPr lang="ru-RU" sz="1400" b="1" dirty="0" err="1" smtClean="0"/>
              <a:t>наводнения.Развезли</a:t>
            </a:r>
            <a:r>
              <a:rPr lang="ru-RU" sz="1400" b="1" dirty="0" smtClean="0"/>
              <a:t> 220 продуктовых наборов,100 наборов бытовой химии.7 тонн пятилитровых бутылок </a:t>
            </a:r>
            <a:r>
              <a:rPr lang="ru-RU" sz="1400" b="1" dirty="0" err="1" smtClean="0"/>
              <a:t>воды.Провели</a:t>
            </a:r>
            <a:r>
              <a:rPr lang="ru-RU" sz="1400" b="1" dirty="0" smtClean="0"/>
              <a:t> Акцию по сбору </a:t>
            </a:r>
            <a:r>
              <a:rPr lang="ru-RU" sz="1400" b="1" dirty="0" err="1" smtClean="0"/>
              <a:t>одежды.Приняли</a:t>
            </a:r>
            <a:r>
              <a:rPr lang="ru-RU" sz="1400" b="1" dirty="0" smtClean="0"/>
              <a:t> 3 тонны одежды из Екатеринбурга.</a:t>
            </a:r>
          </a:p>
          <a:p>
            <a:r>
              <a:rPr lang="ru-RU" sz="1400" b="1" dirty="0" smtClean="0"/>
              <a:t>Губернатор Свердловской области оценил работу сладеньких волонтёров "На высоком уровне!"</a:t>
            </a:r>
          </a:p>
          <a:p>
            <a:endParaRPr lang="ru-RU" b="1" dirty="0"/>
          </a:p>
        </p:txBody>
      </p:sp>
      <p:pic>
        <p:nvPicPr>
          <p:cNvPr id="16386" name="Picture 2" descr="https://sun9-72.userapi.com/impg/vOVzJFMw-g3p1RlHWKHNBPww-wLKsfH1HugTng/9KPVbn2efm8.jpg?size=605x807&amp;quality=96&amp;sign=e60c67e2e70ff5445e88800eee67e1e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046" y="980729"/>
            <a:ext cx="221333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zvukobook.ru/800/600/https/ds04.infourok.ru/uploads/ex/0762/00023dc9-f83564d9/img7.jpg"/>
          <p:cNvPicPr>
            <a:picLocks noChangeAspect="1" noChangeArrowheads="1"/>
          </p:cNvPicPr>
          <p:nvPr/>
        </p:nvPicPr>
        <p:blipFill>
          <a:blip r:embed="rId2" cstate="print"/>
          <a:srcRect t="4615" r="9986" b="6154"/>
          <a:stretch>
            <a:fillRect/>
          </a:stretch>
        </p:blipFill>
        <p:spPr bwMode="auto">
          <a:xfrm>
            <a:off x="1907704" y="561204"/>
            <a:ext cx="6161572" cy="495602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30</Words>
  <Application>Microsoft Office PowerPoint</Application>
  <PresentationFormat>Экран (4:3)</PresentationFormat>
  <Paragraphs>9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Проект  «Патруль Добра»</vt:lpstr>
      <vt:lpstr>В него входят разовые благотворительные Акции: -    сбор и раздача нуждающейся конкретной целевой группе  утвари: одежды,обуви,посуды,постельного белья; -привлечение денежных средст через Акции (велопробеги,танцевальные флешмобы и т.п.) конкретному человеку,нуждающегося в помощи: - сбор продуктов питания, -привлечение и раздача продуктовых наборов, канцелярии,игрушек для конкретной целевой группы, -привлечение и раздача масок (время пандемии), -раздача информационных флаеров,буклетов.  Помощь в условиях ЧС </vt:lpstr>
      <vt:lpstr>Результаты и достижения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2021-07-25T07:47:12Z</dcterms:created>
  <dcterms:modified xsi:type="dcterms:W3CDTF">2021-07-25T09:13:25Z</dcterms:modified>
</cp:coreProperties>
</file>