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B285F-E124-44E4-8944-59C61ACA9F3D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A534-E33C-4618-A205-F221B7862D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22512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B285F-E124-44E4-8944-59C61ACA9F3D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A534-E33C-4618-A205-F221B7862D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7022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B285F-E124-44E4-8944-59C61ACA9F3D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A534-E33C-4618-A205-F221B7862D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8569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B285F-E124-44E4-8944-59C61ACA9F3D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A534-E33C-4618-A205-F221B7862D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72113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B285F-E124-44E4-8944-59C61ACA9F3D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A534-E33C-4618-A205-F221B7862D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8792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B285F-E124-44E4-8944-59C61ACA9F3D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A534-E33C-4618-A205-F221B7862D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9130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B285F-E124-44E4-8944-59C61ACA9F3D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A534-E33C-4618-A205-F221B7862D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082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B285F-E124-44E4-8944-59C61ACA9F3D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A534-E33C-4618-A205-F221B7862D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9384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B285F-E124-44E4-8944-59C61ACA9F3D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A534-E33C-4618-A205-F221B7862D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2792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B285F-E124-44E4-8944-59C61ACA9F3D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A534-E33C-4618-A205-F221B7862D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5340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B285F-E124-44E4-8944-59C61ACA9F3D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A534-E33C-4618-A205-F221B7862D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5863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BB285F-E124-44E4-8944-59C61ACA9F3D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A3A534-E33C-4618-A205-F221B7862D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8056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Творческая гостиная </a:t>
            </a:r>
            <a:br>
              <a:rPr lang="ru-RU" dirty="0" smtClean="0"/>
            </a:br>
            <a:r>
              <a:rPr lang="ru-RU" dirty="0" smtClean="0"/>
              <a:t>«Книжные истории»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4747490"/>
            <a:ext cx="9144000" cy="997528"/>
          </a:xfrm>
        </p:spPr>
        <p:txBody>
          <a:bodyPr/>
          <a:lstStyle/>
          <a:p>
            <a:r>
              <a:rPr lang="ru-RU" dirty="0" smtClean="0"/>
              <a:t>МОО РМР </a:t>
            </a:r>
            <a:r>
              <a:rPr lang="en-US" dirty="0" smtClean="0"/>
              <a:t>Rebus</a:t>
            </a:r>
          </a:p>
          <a:p>
            <a:r>
              <a:rPr lang="en-US" dirty="0" smtClean="0"/>
              <a:t>2020</a:t>
            </a:r>
            <a:r>
              <a:rPr lang="ru-RU" dirty="0" smtClean="0"/>
              <a:t> г.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73610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Актуальность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90418" y="1779443"/>
            <a:ext cx="11104418" cy="194281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400" dirty="0"/>
              <a:t>С развитием информационного и технического прогрессов в жизни людей появилось огромное количество устройств получения информации любого характера. Популярными средствами передачи информации, в том числе и среди детей, являются аудио и видео форматы, что в свою очередь вытесняет книгу на задний план. Все это отрицательно сказывается на уровне образования школьников, технике чтения. </a:t>
            </a:r>
          </a:p>
          <a:p>
            <a:pPr marL="0" indent="0">
              <a:buNone/>
            </a:pPr>
            <a:r>
              <a:rPr lang="ru-RU" sz="1400" dirty="0"/>
              <a:t>В обществе уже давно остро стоит вопрос привлечения населения к книге. Об этом факте свидетельствуют огромное количество образовательных проектов направленных на посещение библиотек, повышение уровня грамотности и просвещения, например, «Тотальный диктант», «</a:t>
            </a:r>
            <a:r>
              <a:rPr lang="ru-RU" sz="1400" dirty="0" err="1"/>
              <a:t>Библионочь</a:t>
            </a:r>
            <a:r>
              <a:rPr lang="ru-RU" sz="1400" dirty="0"/>
              <a:t>», «Россия Читающая» и другие.</a:t>
            </a:r>
          </a:p>
          <a:p>
            <a:pPr marL="0" indent="0">
              <a:buNone/>
            </a:pPr>
            <a:r>
              <a:rPr lang="ru-RU" sz="1400" dirty="0"/>
              <a:t>В повышении процента уровня читающих, одной из первых задач стоит привить любовь к книге, превратить сам процесс чтения в интересную, захватывающую чувства и эмоции, деятельность. </a:t>
            </a:r>
          </a:p>
        </p:txBody>
      </p:sp>
    </p:spTree>
    <p:extLst>
      <p:ext uri="{BB962C8B-B14F-4D97-AF65-F5344CB8AC3E}">
        <p14:creationId xmlns:p14="http://schemas.microsoft.com/office/powerpoint/2010/main" val="17537787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Цель: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20825"/>
            <a:ext cx="10515600" cy="862157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Способствовать положительному отношению к процессу чтения у младших школьников</a:t>
            </a:r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838200" y="280655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Задачи:</a:t>
            </a:r>
            <a:endParaRPr lang="ru-RU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838200" y="4002088"/>
            <a:ext cx="10515600" cy="2084676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ru-RU" dirty="0" smtClean="0"/>
              <a:t>Создать команду проекта;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ru-RU" dirty="0" smtClean="0"/>
              <a:t>Разработать программу кружка;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ru-RU" dirty="0" smtClean="0"/>
              <a:t>Организовать информационное сопровождение проекта;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ru-RU" dirty="0" smtClean="0"/>
              <a:t>Набрать участников проекта и реализовать запланированную программу;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ru-RU" dirty="0" smtClean="0"/>
              <a:t>Подвести итоги, разработать методические указания.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379465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команда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Организации -партнеры - </a:t>
            </a:r>
            <a:r>
              <a:rPr lang="ru-RU" sz="2000" dirty="0" smtClean="0"/>
              <a:t>Ростовская централизованная библиотечная система/ театр Ростова Великого/ГМЗ Ростовский кремль </a:t>
            </a:r>
          </a:p>
          <a:p>
            <a:r>
              <a:rPr lang="ru-RU" dirty="0" smtClean="0"/>
              <a:t>Члены МОО РМР ЯО «</a:t>
            </a:r>
            <a:r>
              <a:rPr lang="en-US" dirty="0" smtClean="0"/>
              <a:t>Rebus</a:t>
            </a:r>
            <a:r>
              <a:rPr lang="ru-RU" dirty="0" smtClean="0"/>
              <a:t>» (студенты педагогического колледжа);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806090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Программа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82887650"/>
              </p:ext>
            </p:extLst>
          </p:nvPr>
        </p:nvGraphicFramePr>
        <p:xfrm>
          <a:off x="1417782" y="1607123"/>
          <a:ext cx="9356435" cy="3906990"/>
        </p:xfrm>
        <a:graphic>
          <a:graphicData uri="http://schemas.openxmlformats.org/drawingml/2006/table">
            <a:tbl>
              <a:tblPr firstRow="1" firstCol="1" bandRow="1">
                <a:tableStyleId>{9D7B26C5-4107-4FEC-AEDC-1716B250A1EF}</a:tableStyleId>
              </a:tblPr>
              <a:tblGrid>
                <a:gridCol w="776810">
                  <a:extLst>
                    <a:ext uri="{9D8B030D-6E8A-4147-A177-3AD203B41FA5}">
                      <a16:colId xmlns:a16="http://schemas.microsoft.com/office/drawing/2014/main" val="498541799"/>
                    </a:ext>
                  </a:extLst>
                </a:gridCol>
                <a:gridCol w="4564230">
                  <a:extLst>
                    <a:ext uri="{9D8B030D-6E8A-4147-A177-3AD203B41FA5}">
                      <a16:colId xmlns:a16="http://schemas.microsoft.com/office/drawing/2014/main" val="75905134"/>
                    </a:ext>
                  </a:extLst>
                </a:gridCol>
                <a:gridCol w="4015395">
                  <a:extLst>
                    <a:ext uri="{9D8B030D-6E8A-4147-A177-3AD203B41FA5}">
                      <a16:colId xmlns:a16="http://schemas.microsoft.com/office/drawing/2014/main" val="1762450012"/>
                    </a:ext>
                  </a:extLst>
                </a:gridCol>
              </a:tblGrid>
              <a:tr h="497174">
                <a:tc gridSpan="3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800" dirty="0" smtClean="0">
                          <a:effectLst/>
                        </a:rPr>
                        <a:t>Часть составляющей программы литературного </a:t>
                      </a:r>
                      <a:r>
                        <a:rPr lang="ru-RU" sz="2800" dirty="0" smtClean="0">
                          <a:effectLst/>
                        </a:rPr>
                        <a:t>кружка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1368776"/>
                  </a:ext>
                </a:extLst>
              </a:tr>
              <a:tr h="42622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№п/п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Произведение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Творческая деятельность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93238468"/>
                  </a:ext>
                </a:extLst>
              </a:tr>
              <a:tr h="42622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Русско-народная сказка «Теремок»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чтение по ролям; драматизация.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09687090"/>
                  </a:ext>
                </a:extLst>
              </a:tr>
              <a:tr h="42622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Стих-ия С.А. Есенина и А.Н. Плещеева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Музыкальное иллюстрирование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23108945"/>
                  </a:ext>
                </a:extLst>
              </a:tr>
              <a:tr h="42622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Ненецкая сказка «Кукушка»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Диафильм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54359834"/>
                  </a:ext>
                </a:extLst>
              </a:tr>
              <a:tr h="42622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Татарская сказка  «3 сестры»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Аппликация, графическая ил - ия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98529247"/>
                  </a:ext>
                </a:extLst>
              </a:tr>
              <a:tr h="42622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Нанайская сказка «Айога»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Пальчиковый театр/чтение по ролям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59990969"/>
                  </a:ext>
                </a:extLst>
              </a:tr>
              <a:tr h="42622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Джоэль Харрис «Сказки дядюшки Римуса»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Творческое сочинение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77964521"/>
                  </a:ext>
                </a:extLst>
              </a:tr>
              <a:tr h="42622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7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Русские народные потешки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</a:rPr>
                        <a:t>Мультипликация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69243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20068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Необходимые ресурсы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Технические – оборудование для проведения занятий по </a:t>
            </a:r>
            <a:r>
              <a:rPr lang="ru-RU" dirty="0" smtClean="0"/>
              <a:t>мультипликации, театрализации др.</a:t>
            </a:r>
            <a:endParaRPr lang="ru-RU" dirty="0" smtClean="0"/>
          </a:p>
          <a:p>
            <a:r>
              <a:rPr lang="ru-RU" dirty="0" smtClean="0"/>
              <a:t>Стол (специальный);</a:t>
            </a:r>
          </a:p>
          <a:p>
            <a:r>
              <a:rPr lang="ru-RU" dirty="0" smtClean="0"/>
              <a:t>Мультимедийное оборудование ( фотоаппарат, ноутбук</a:t>
            </a:r>
            <a:r>
              <a:rPr lang="ru-RU" dirty="0" smtClean="0"/>
              <a:t>).</a:t>
            </a:r>
          </a:p>
          <a:p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Расходные материалы (канцелярские товары для занятий</a:t>
            </a:r>
            <a:r>
              <a:rPr lang="ru-RU" dirty="0" smtClean="0"/>
              <a:t>);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Атрибутика </a:t>
            </a:r>
            <a:r>
              <a:rPr lang="ru-RU" dirty="0" smtClean="0"/>
              <a:t>проекта / Призы;</a:t>
            </a:r>
            <a:endParaRPr lang="en-US" dirty="0" smtClean="0"/>
          </a:p>
          <a:p>
            <a:pPr marL="0" indent="0">
              <a:buNone/>
            </a:pPr>
            <a:endParaRPr lang="ru-RU" dirty="0" smtClean="0"/>
          </a:p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93678062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329</Words>
  <Application>Microsoft Office PowerPoint</Application>
  <PresentationFormat>Широкоэкранный</PresentationFormat>
  <Paragraphs>52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Тема Office</vt:lpstr>
      <vt:lpstr>Творческая гостиная  «Книжные истории»</vt:lpstr>
      <vt:lpstr>Актуальность</vt:lpstr>
      <vt:lpstr>Цель:</vt:lpstr>
      <vt:lpstr>команда</vt:lpstr>
      <vt:lpstr>Программа</vt:lpstr>
      <vt:lpstr>Необходимые ресурсы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Творческая гостиная  «Книжные истории»</dc:title>
  <dc:creator>Пользователь Windows</dc:creator>
  <cp:lastModifiedBy>Пользователь Windows</cp:lastModifiedBy>
  <cp:revision>4</cp:revision>
  <dcterms:created xsi:type="dcterms:W3CDTF">2020-04-27T17:19:39Z</dcterms:created>
  <dcterms:modified xsi:type="dcterms:W3CDTF">2020-04-27T18:23:40Z</dcterms:modified>
</cp:coreProperties>
</file>