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304" r:id="rId3"/>
    <p:sldId id="309" r:id="rId4"/>
    <p:sldId id="305" r:id="rId5"/>
    <p:sldId id="317" r:id="rId6"/>
    <p:sldId id="318" r:id="rId7"/>
    <p:sldId id="319" r:id="rId8"/>
    <p:sldId id="322" r:id="rId9"/>
    <p:sldId id="311" r:id="rId10"/>
    <p:sldId id="321" r:id="rId11"/>
    <p:sldId id="32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604"/>
    <a:srgbClr val="F0F6EC"/>
    <a:srgbClr val="F1F3E4"/>
    <a:srgbClr val="262007"/>
    <a:srgbClr val="712703"/>
    <a:srgbClr val="3F3A2B"/>
    <a:srgbClr val="972B01"/>
    <a:srgbClr val="B94900"/>
    <a:srgbClr val="92300F"/>
    <a:srgbClr val="A9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historypark.ru/news/otkrytie-novoy-vystavki-podvig-zhenshchin-na-fronte-i-v-tylu/" TargetMode="External"/><Relationship Id="rId5" Type="http://schemas.openxmlformats.org/officeDocument/2006/relationships/hyperlink" Target="http://museum.383-3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0521" y="391434"/>
            <a:ext cx="6525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75">
                  <a:noFill/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Социальный проект «Сила истории!</a:t>
            </a:r>
            <a:endParaRPr lang="en-US" sz="2400" b="1" dirty="0">
              <a:ln w="3175">
                <a:noFill/>
              </a:ln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ln w="3175">
                  <a:noFill/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Номинация: «Уверенные в будущем»</a:t>
            </a: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180521" y="928683"/>
            <a:ext cx="6579999" cy="510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Лузгин Данил Андреевич, Обучающийся                                                                    10 класса МБОУ СОШ №16 г. Новосибирска</a:t>
            </a:r>
            <a:endParaRPr lang="en-US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молодом поколении патриотический дух, прививая интерес к ценностям нашей страны, пропагандируя идеи культурного и духовного развития, в рамках школьного и дополнительного 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fontAlgn="base"/>
            <a:r>
              <a:rPr lang="ru-RU" sz="1400" dirty="0"/>
              <a:t>1. Воспитывать гордость за свою Родину, </a:t>
            </a:r>
            <a:r>
              <a:rPr lang="ru-RU" sz="1400" dirty="0" smtClean="0"/>
              <a:t>город, и народных </a:t>
            </a:r>
            <a:r>
              <a:rPr lang="ru-RU" sz="1400" dirty="0"/>
              <a:t>героев.</a:t>
            </a:r>
          </a:p>
          <a:p>
            <a:pPr fontAlgn="base"/>
            <a:r>
              <a:rPr lang="ru-RU" sz="1400" dirty="0"/>
              <a:t>2. Сохранять историческую память поколений в памяти подрастающего поколения.</a:t>
            </a:r>
          </a:p>
          <a:p>
            <a:pPr fontAlgn="base"/>
            <a:r>
              <a:rPr lang="ru-RU" sz="1400" dirty="0"/>
              <a:t>3. Способствовать формированию у обучающихся чувства сопричастности к истории и ответственности за будущее страны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/>
              <a:t>4</a:t>
            </a:r>
            <a:r>
              <a:rPr lang="ru-RU" sz="1400" dirty="0" smtClean="0"/>
              <a:t>. Улучшать качество знаний по истории и обществознанию.</a:t>
            </a:r>
          </a:p>
          <a:p>
            <a:pPr fontAlgn="base"/>
            <a:r>
              <a:rPr lang="ru-RU" sz="1400" dirty="0" smtClean="0"/>
              <a:t>5. Организовать совместную работ музеев города</a:t>
            </a:r>
          </a:p>
        </p:txBody>
      </p:sp>
      <p:pic>
        <p:nvPicPr>
          <p:cNvPr id="9" name="Picture 2" descr="https://sun5-4.userapi.com/3F8hAipx1IU8tuKxsE9wWbJTyZAi4V0FQeerbA/ncxcq9xQPY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47" y="1222431"/>
            <a:ext cx="2805632" cy="19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5517" y="398007"/>
            <a:ext cx="6525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Что уже сделано?</a:t>
            </a:r>
            <a:endParaRPr lang="ru-RU" sz="24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127513" y="859672"/>
            <a:ext cx="6659436" cy="585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Подписано соглашение о социальном партнерстве с молодежным правительством НСО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Устное соглашение с 15 руководителями пришкольных музеев октябрьского района о продуктивном сотрудничестве.</a:t>
            </a:r>
          </a:p>
          <a:p>
            <a:r>
              <a:rPr lang="ru-RU" dirty="0"/>
              <a:t>Создан сайт всех пришкольных музеев октябрьского района. Теперь их (15) можно посетить виртуально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Проведено 13 экскурсий для школьников в МБОУ СОШ №16</a:t>
            </a:r>
          </a:p>
          <a:p>
            <a:r>
              <a:rPr lang="ru-RU" dirty="0"/>
              <a:t>Проведена первая совместная выставка с историческим парком "Россия - моя история</a:t>
            </a:r>
            <a:r>
              <a:rPr lang="ru-RU" dirty="0" smtClean="0"/>
              <a:t>".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Наш проект был замечен на городском конкурсе "С чего начинается родина...", издан сборник методических рекомендаций.</a:t>
            </a:r>
          </a:p>
          <a:p>
            <a:endParaRPr lang="ru-RU" dirty="0"/>
          </a:p>
          <a:p>
            <a:r>
              <a:rPr lang="ru-RU" dirty="0"/>
              <a:t>Наша задача - не останавливаться на достигнутом, а распространять географию и обхват нашего проекта</a:t>
            </a:r>
            <a:r>
              <a:rPr lang="ru-RU" dirty="0" smtClean="0"/>
              <a:t>!</a:t>
            </a:r>
          </a:p>
          <a:p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(Смотрите дополнительные материалы к проекту!)</a:t>
            </a:r>
            <a:endParaRPr lang="ru-RU" sz="16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" y="0"/>
            <a:ext cx="9148931" cy="6864096"/>
          </a:xfrm>
          <a:prstGeom prst="rect">
            <a:avLst/>
          </a:prstGeom>
        </p:spPr>
      </p:pic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93BE9C-5C77-4D87-890A-75941689E6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48" y="384866"/>
            <a:ext cx="65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24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206949" y="727476"/>
            <a:ext cx="6579999" cy="613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Во все времена патриотизм играл особую роль не</a:t>
            </a:r>
            <a:br>
              <a:rPr lang="ru-RU" sz="1600" dirty="0"/>
            </a:br>
            <a:r>
              <a:rPr lang="ru-RU" sz="1600" dirty="0"/>
              <a:t>только в духовной жизни народа, но и в экономическом, политическом, социальном</a:t>
            </a:r>
            <a:br>
              <a:rPr lang="ru-RU" sz="1600" dirty="0"/>
            </a:br>
            <a:r>
              <a:rPr lang="ru-RU" sz="1600" dirty="0"/>
              <a:t>и культурном развитии общества. По моему мнению, патриотизм выступает</a:t>
            </a:r>
            <a:br>
              <a:rPr lang="ru-RU" sz="1600" dirty="0"/>
            </a:br>
            <a:r>
              <a:rPr lang="ru-RU" sz="1600" dirty="0"/>
              <a:t>фундаментом государственности, залогом эффективного функционирования всей</a:t>
            </a:r>
            <a:br>
              <a:rPr lang="ru-RU" sz="1600" dirty="0"/>
            </a:br>
            <a:r>
              <a:rPr lang="ru-RU" sz="1600" dirty="0"/>
              <a:t>системы социальных и государственных институтов. Но в наше время патриотизм</a:t>
            </a:r>
            <a:br>
              <a:rPr lang="ru-RU" sz="1600" dirty="0"/>
            </a:br>
            <a:r>
              <a:rPr lang="ru-RU" sz="1600" dirty="0"/>
              <a:t>претерпевает не лучшие годы. Государственные структуры пытаются решить данную проблему, но почему то для них патриотизм связан только с военной тематикой. Я же считаю, что основа патриотизма - это знание истории своей страны и основ обществознания. К сожалению обычные методики школы не совсем эффективны как хотелось бы. А также существует вторая проблема - огромное количество музеев, которые просто пустуют, а могли бы играть не малую роль в образовании школьников. Поэтому проект призван решить две этих проблемы</a:t>
            </a:r>
            <a:r>
              <a:rPr lang="ru-RU" sz="1600" dirty="0" smtClean="0"/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доказать мои предположения я провел анкетирование в МБОУ СОШ №16 среди 100 учеников 9 – 11 классов и 10 человек более старшего возраста на улицах Новосибирска.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49" y="398007"/>
            <a:ext cx="6525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анкетирования</a:t>
            </a:r>
            <a:endParaRPr lang="ru-RU" sz="24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206948" y="875185"/>
            <a:ext cx="6525030" cy="437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/>
              <a:t>Из проведенного анкетирования, можно отметить, что на сегодняшний день, идея патриотизма признана основной национальной идеей.  12 сентября 2012 г. на совещании представителей власти и общественности по вопросам нравственного и патриотического воспитания молодежи в Краснодаре президент РФ В.В. Путин обратился к проблемам идеологии патриотизма: «Мы должны строить свое будущее на прочном фундаменте. И такой фундамент — это патриотизм».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подтвердилось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то, что качество знаний</a:t>
            </a:r>
            <a:r>
              <a:rPr lang="ru-RU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истории и обществознания в формате стандартных лекций не столь эффективно!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532" y="3027872"/>
            <a:ext cx="3202445" cy="3406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977" y="3027873"/>
            <a:ext cx="3266124" cy="34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49" y="544656"/>
            <a:ext cx="6525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Краткое описание проекта</a:t>
            </a:r>
            <a:endParaRPr lang="ru-RU" sz="24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206949" y="1085188"/>
            <a:ext cx="6579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подразумевает под собой объединение музеев города Новосибирска и направление совместной продуктивной деятельности на патриотическое воспитание школьников. </a:t>
            </a:r>
          </a:p>
          <a:p>
            <a:r>
              <a:rPr lang="ru-RU" dirty="0"/>
              <a:t>Просто представьте как было бы круто провести хотя бы один урок истории или обществознания в полугодие в музее, например в историческом парке "Россия - моя история" или любом другом. Так сказать мы даем детям возможность "прикоснуться к истории", что повысит качество знаний в несколько раз! </a:t>
            </a:r>
          </a:p>
          <a:p>
            <a:pPr>
              <a:spcAft>
                <a:spcPts val="800"/>
              </a:spcAft>
            </a:pPr>
            <a:endParaRPr lang="ru-RU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6" y="3397272"/>
            <a:ext cx="4004704" cy="30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3698" y="1883624"/>
            <a:ext cx="65799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Сроки реализации</a:t>
            </a:r>
            <a:r>
              <a:rPr lang="ru-RU" sz="2000" dirty="0"/>
              <a:t> – </a:t>
            </a:r>
            <a:r>
              <a:rPr lang="ru-RU" sz="2000" dirty="0" smtClean="0"/>
              <a:t>2 </a:t>
            </a:r>
            <a:r>
              <a:rPr lang="ru-RU" sz="2000" dirty="0"/>
              <a:t>года. </a:t>
            </a:r>
          </a:p>
          <a:p>
            <a:r>
              <a:rPr lang="ru-RU" sz="2000" b="1" dirty="0"/>
              <a:t>Ресурсы: </a:t>
            </a:r>
            <a:r>
              <a:rPr lang="ru-RU" sz="2000" dirty="0"/>
              <a:t>интернет - ресурсы, профессиональная и методическая литература; деятельность педагогического состава; внеурочная деятельность, дополнительное образование, экскурсии, организованный досуг детей.</a:t>
            </a:r>
          </a:p>
          <a:p>
            <a:pPr eaLnBrk="0" hangingPunct="0"/>
            <a:r>
              <a:rPr lang="ru-RU" sz="2000" b="1" dirty="0"/>
              <a:t>Партнеры: </a:t>
            </a:r>
            <a:r>
              <a:rPr lang="ru-RU" sz="2000" dirty="0"/>
              <a:t>образовательные учреждения, </a:t>
            </a:r>
            <a:r>
              <a:rPr lang="ru-RU" sz="2000" dirty="0" err="1"/>
              <a:t>ССУЗы</a:t>
            </a:r>
            <a:r>
              <a:rPr lang="ru-RU" sz="2000" dirty="0"/>
              <a:t>, ВУЗы, предприятия городов, музеи, патриотические клубы, дома </a:t>
            </a:r>
            <a:r>
              <a:rPr lang="ru-RU" sz="2000" dirty="0" smtClean="0"/>
              <a:t>культуры, творчества и молодёжи.</a:t>
            </a:r>
            <a:endParaRPr lang="ru-RU" sz="2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546579"/>
            <a:ext cx="473009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Готовность к реализации проекта</a:t>
            </a:r>
            <a:endParaRPr lang="ru-RU" sz="2800" dirty="0">
              <a:solidFill>
                <a:srgbClr val="FF0000"/>
              </a:solidFill>
            </a:endParaRPr>
          </a:p>
          <a:p>
            <a:pPr lvl="0" algn="ctr"/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4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3698" y="1883624"/>
            <a:ext cx="6579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 этап – подготовительный:</a:t>
            </a:r>
          </a:p>
          <a:p>
            <a:endParaRPr lang="ru-RU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Согласование с администрацией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Создание рабочей группы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Поиск </a:t>
            </a:r>
            <a:r>
              <a:rPr lang="ru-RU" sz="2400" dirty="0" smtClean="0"/>
              <a:t>партнеров и заключение соглашений о сотрудничестве</a:t>
            </a:r>
            <a:endParaRPr lang="ru-RU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Разработка программы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Создание информационного ресурса (сайт)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Распространение информации о проведении </a:t>
            </a:r>
            <a:r>
              <a:rPr lang="ru-RU" sz="2400" dirty="0" smtClean="0"/>
              <a:t>проекта в </a:t>
            </a:r>
            <a:r>
              <a:rPr lang="ru-RU" sz="2400" dirty="0"/>
              <a:t>СМИ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546579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Этапы реализации</a:t>
            </a:r>
            <a:endParaRPr lang="ru-RU" sz="2800" dirty="0">
              <a:solidFill>
                <a:srgbClr val="FF0000"/>
              </a:solidFill>
            </a:endParaRPr>
          </a:p>
          <a:p>
            <a:pPr lvl="0" algn="ctr"/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1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5071" y="1412568"/>
            <a:ext cx="6579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этап – основной:</a:t>
            </a:r>
          </a:p>
          <a:p>
            <a:endParaRPr lang="ru-RU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Проведение </a:t>
            </a:r>
            <a:r>
              <a:rPr lang="ru-RU" dirty="0" smtClean="0"/>
              <a:t>уроков на базе музеев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Контроль </a:t>
            </a:r>
            <a:r>
              <a:rPr lang="ru-RU" dirty="0"/>
              <a:t>работы площадок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Оперативное решение неожиданно возникших </a:t>
            </a:r>
            <a:r>
              <a:rPr lang="ru-RU" dirty="0" smtClean="0"/>
              <a:t>проблем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ru-RU" b="1" dirty="0"/>
              <a:t>3 этап –заключительный:</a:t>
            </a:r>
          </a:p>
          <a:p>
            <a:endParaRPr lang="ru-RU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Оценка реализации проекта за учебный год со стороны организаторов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Подведение статистики полученных знаний участниками проекта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Налаживание обратной связи с участниками для выявления проблем (проведение опросов и т.п.)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79228" y="718858"/>
            <a:ext cx="473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Этапы реализации</a:t>
            </a:r>
            <a:endParaRPr lang="ru-RU" sz="2800" dirty="0">
              <a:solidFill>
                <a:srgbClr val="FF0000"/>
              </a:solidFill>
            </a:endParaRPr>
          </a:p>
          <a:p>
            <a:pPr lvl="0" algn="ctr"/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3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5071" y="1214114"/>
            <a:ext cx="6579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Сохранение и развитие чувства гордости за свое Отечество и историю родного края.</a:t>
            </a:r>
          </a:p>
          <a:p>
            <a:r>
              <a:rPr lang="ru-RU" dirty="0"/>
              <a:t>• При повышении патриотизма мы добьемся принципиально нового, демократического типа личности, способной к инновациям, к управлению собственной жизнью и деятельностью, делами общества, готовой рассчитывать на собственные силы. В формирование такой гражданской личности, сочетающей в себе развитую нравственную, правовую и политическую культуру, ощутимый вклад должна внести современная школа.</a:t>
            </a:r>
          </a:p>
          <a:p>
            <a:r>
              <a:rPr lang="ru-RU" dirty="0"/>
              <a:t>• Получение школьниками опыта переживания и позитивного отношения к базовым ценностям общества (человек, семья, Отечество, природа, мир, знания, культура, патриотизм, гражданственность), ценностного отношения к социальной реальности в целом. </a:t>
            </a:r>
          </a:p>
          <a:p>
            <a:r>
              <a:rPr lang="ru-RU" dirty="0"/>
              <a:t>• Улучшение качества знаний таких предметов как история и обществознание.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8843" y="537703"/>
            <a:ext cx="6446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Ожидаемые результаты</a:t>
            </a:r>
            <a:endParaRPr lang="ru-RU" sz="28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0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6950" y="1085188"/>
            <a:ext cx="657999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9464" y="510337"/>
            <a:ext cx="6525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rgbClr val="FF0000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Что уже сделано?</a:t>
            </a:r>
            <a:endParaRPr lang="ru-RU" sz="2400" b="1" dirty="0">
              <a:ln w="9525">
                <a:noFill/>
              </a:ln>
              <a:solidFill>
                <a:srgbClr val="FF0000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gtusa.ru/attachments/Image/geerb-novosibirska.jpg?template=generic">
            <a:extLst>
              <a:ext uri="{FF2B5EF4-FFF2-40B4-BE49-F238E27FC236}">
                <a16:creationId xmlns:a16="http://schemas.microsoft.com/office/drawing/2014/main" id="{F398BBAE-6AC7-46E6-BFEE-BEFB1BCC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4742301"/>
            <a:ext cx="1606668" cy="1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3/Coat_of_arms_of_Novosibirsk_oblast.svg/1200px-Coat_of_arms_of_Novosibirsk_oblast.svg.png">
            <a:extLst>
              <a:ext uri="{FF2B5EF4-FFF2-40B4-BE49-F238E27FC236}">
                <a16:creationId xmlns:a16="http://schemas.microsoft.com/office/drawing/2014/main" id="{66C737CE-2888-4633-9EAD-E3CE983B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2566730"/>
            <a:ext cx="1606668" cy="1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A1630-B522-4960-8197-AE8399C70B7C}"/>
              </a:ext>
            </a:extLst>
          </p:cNvPr>
          <p:cNvSpPr/>
          <p:nvPr/>
        </p:nvSpPr>
        <p:spPr>
          <a:xfrm>
            <a:off x="2127513" y="972002"/>
            <a:ext cx="6659436" cy="461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подтверждения наших предположений мы провели 3 урока истории и 1 один урок обществознания в музее и после оценки полученных знаний было ясно, что данная (с виду максимально простая) система образования работает! Ведь 69% ребят подтвердили полученные знания!</a:t>
            </a:r>
          </a:p>
          <a:p>
            <a:r>
              <a:rPr lang="ru-RU" sz="1400" dirty="0"/>
              <a:t>Чтобы распространить данную практику 17 мая 2019 г. был проведен фестиваль школьных музеев г. Новосибирска на базе МБОУ СОШ №16. На данном мероприятие руководители музеев договорились о продуктивном сотрудничестве и совместной реализации проектов (Например виртуальные экскурсии по пришкольным музеем Октябрьского района г. Новосибирска </a:t>
            </a:r>
            <a:r>
              <a:rPr lang="ru-RU" sz="1400" u="sng" dirty="0">
                <a:hlinkClick r:id="rId5"/>
              </a:rPr>
              <a:t>http://museum.383-3.ru/</a:t>
            </a:r>
            <a:r>
              <a:rPr lang="ru-RU" sz="1400" dirty="0"/>
              <a:t>)</a:t>
            </a:r>
          </a:p>
          <a:p>
            <a:r>
              <a:rPr lang="ru-RU" sz="1400" dirty="0"/>
              <a:t>Теперь, на базе МБОУ СОШ №16 находится РМО пришкольных музеев города.</a:t>
            </a:r>
          </a:p>
          <a:p>
            <a:r>
              <a:rPr lang="ru-RU" sz="1400" dirty="0"/>
              <a:t>Благодаря реализации проекта была организована совместная выставка  в историческом парке "Россия - моя история" - "Подвиг женщин на фронте и в тылу" </a:t>
            </a:r>
          </a:p>
          <a:p>
            <a:r>
              <a:rPr lang="ru-RU" sz="1400" u="sng" dirty="0">
                <a:hlinkClick r:id="rId6"/>
              </a:rPr>
              <a:t>https://myhistorypark.ru/news/...</a:t>
            </a:r>
            <a:endParaRPr lang="ru-RU" sz="1400" dirty="0"/>
          </a:p>
          <a:p>
            <a:r>
              <a:rPr lang="ru-RU" sz="1400" dirty="0"/>
              <a:t>В связи успешного сотрудничества в данном музее можно провести урок истории!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950" y="4291269"/>
            <a:ext cx="1305642" cy="2030954"/>
          </a:xfrm>
          <a:prstGeom prst="rect">
            <a:avLst/>
          </a:prstGeom>
        </p:spPr>
      </p:pic>
      <p:pic>
        <p:nvPicPr>
          <p:cNvPr id="1026" name="Picture 2" descr="https://sun5-4.userapi.com/d08QK4CRTmvl-iS61yYKr0rzO7eVuShA_zVS7Q/L89th8hRp4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3" y="4291269"/>
            <a:ext cx="1485473" cy="20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27" y="4291269"/>
            <a:ext cx="3149267" cy="20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3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4111</TotalTime>
  <Words>648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Lazurski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267</cp:revision>
  <dcterms:created xsi:type="dcterms:W3CDTF">2013-11-19T05:52:05Z</dcterms:created>
  <dcterms:modified xsi:type="dcterms:W3CDTF">2020-04-09T13:15:03Z</dcterms:modified>
</cp:coreProperties>
</file>