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58" r:id="rId1"/>
    <p:sldMasterId id="2147484687" r:id="rId2"/>
  </p:sldMasterIdLst>
  <p:sldIdLst>
    <p:sldId id="257" r:id="rId3"/>
    <p:sldId id="258" r:id="rId4"/>
    <p:sldId id="260" r:id="rId5"/>
    <p:sldId id="273" r:id="rId6"/>
    <p:sldId id="262" r:id="rId7"/>
    <p:sldId id="263" r:id="rId8"/>
    <p:sldId id="264" r:id="rId9"/>
    <p:sldId id="275" r:id="rId10"/>
    <p:sldId id="272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89" d="100"/>
          <a:sy n="89" d="100"/>
        </p:scale>
        <p:origin x="8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614A6E5-9147-4A30-9AC6-27EE83CB8A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F1EDFD7-B252-4764-996F-171F3FD148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191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614A6E5-9147-4A30-9AC6-27EE83CB8A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F1EDFD7-B252-4764-996F-171F3FD148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64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614A6E5-9147-4A30-9AC6-27EE83CB8A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F1EDFD7-B252-4764-996F-171F3FD148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0240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4E6C-56D5-4C89-BAED-DAB959526A5C}" type="datetimeFigureOut">
              <a:rPr lang="ru-RU" smtClean="0"/>
              <a:t>29.04.2023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E0A08-5371-438A-BBFB-8962255CF3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418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4E6C-56D5-4C89-BAED-DAB959526A5C}" type="datetimeFigureOut">
              <a:rPr lang="ru-RU" smtClean="0"/>
              <a:t>29.04.2023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E0A08-5371-438A-BBFB-8962255CF3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417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4E6C-56D5-4C89-BAED-DAB959526A5C}" type="datetimeFigureOut">
              <a:rPr lang="ru-RU" smtClean="0"/>
              <a:t>29.04.2023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E0A08-5371-438A-BBFB-8962255CF3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35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4E6C-56D5-4C89-BAED-DAB959526A5C}" type="datetimeFigureOut">
              <a:rPr lang="ru-RU" smtClean="0"/>
              <a:t>29.04.2023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E0A08-5371-438A-BBFB-8962255CF3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4069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4E6C-56D5-4C89-BAED-DAB959526A5C}" type="datetimeFigureOut">
              <a:rPr lang="ru-RU" smtClean="0"/>
              <a:t>29.04.2023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E0A08-5371-438A-BBFB-8962255CF3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3890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4E6C-56D5-4C89-BAED-DAB959526A5C}" type="datetimeFigureOut">
              <a:rPr lang="ru-RU" smtClean="0"/>
              <a:t>29.04.2023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E0A08-5371-438A-BBFB-8962255CF3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5305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4E6C-56D5-4C89-BAED-DAB959526A5C}" type="datetimeFigureOut">
              <a:rPr lang="ru-RU" smtClean="0"/>
              <a:t>29.04.2023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E0A08-5371-438A-BBFB-8962255CF3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8500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4E6C-56D5-4C89-BAED-DAB959526A5C}" type="datetimeFigureOut">
              <a:rPr lang="ru-RU" smtClean="0"/>
              <a:t>29.04.2023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E0A08-5371-438A-BBFB-8962255CF3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051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614A6E5-9147-4A30-9AC6-27EE83CB8A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F1EDFD7-B252-4764-996F-171F3FD148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9746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4E6C-56D5-4C89-BAED-DAB959526A5C}" type="datetimeFigureOut">
              <a:rPr lang="ru-RU" smtClean="0"/>
              <a:t>29.04.2023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E0A08-5371-438A-BBFB-8962255CF3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9989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4E6C-56D5-4C89-BAED-DAB959526A5C}" type="datetimeFigureOut">
              <a:rPr lang="ru-RU" smtClean="0"/>
              <a:t>29.04.2023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E0A08-5371-438A-BBFB-8962255CF3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3858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4E6C-56D5-4C89-BAED-DAB959526A5C}" type="datetimeFigureOut">
              <a:rPr lang="ru-RU" smtClean="0"/>
              <a:t>29.04.2023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E0A08-5371-438A-BBFB-8962255CF3EF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23186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4E6C-56D5-4C89-BAED-DAB959526A5C}" type="datetimeFigureOut">
              <a:rPr lang="ru-RU" smtClean="0"/>
              <a:t>29.04.2023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E0A08-5371-438A-BBFB-8962255CF3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6760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4E6C-56D5-4C89-BAED-DAB959526A5C}" type="datetimeFigureOut">
              <a:rPr lang="ru-RU" smtClean="0"/>
              <a:t>29.04.2023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E0A08-5371-438A-BBFB-8962255CF3EF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786130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4E6C-56D5-4C89-BAED-DAB959526A5C}" type="datetimeFigureOut">
              <a:rPr lang="ru-RU" smtClean="0"/>
              <a:t>29.04.2023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E0A08-5371-438A-BBFB-8962255CF3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9727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4E6C-56D5-4C89-BAED-DAB959526A5C}" type="datetimeFigureOut">
              <a:rPr lang="ru-RU" smtClean="0"/>
              <a:t>29.04.2023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E0A08-5371-438A-BBFB-8962255CF3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8433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4E6C-56D5-4C89-BAED-DAB959526A5C}" type="datetimeFigureOut">
              <a:rPr lang="ru-RU" smtClean="0"/>
              <a:t>29.04.2023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E0A08-5371-438A-BBFB-8962255CF3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700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614A6E5-9147-4A30-9AC6-27EE83CB8A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F1EDFD7-B252-4764-996F-171F3FD148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656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614A6E5-9147-4A30-9AC6-27EE83CB8A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F1EDFD7-B252-4764-996F-171F3FD148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414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614A6E5-9147-4A30-9AC6-27EE83CB8A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F1EDFD7-B252-4764-996F-171F3FD148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203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614A6E5-9147-4A30-9AC6-27EE83CB8A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F1EDFD7-B252-4764-996F-171F3FD148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145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614A6E5-9147-4A30-9AC6-27EE83CB8A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F1EDFD7-B252-4764-996F-171F3FD148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205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614A6E5-9147-4A30-9AC6-27EE83CB8A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F1EDFD7-B252-4764-996F-171F3FD148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690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614A6E5-9147-4A30-9AC6-27EE83CB8A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F1EDFD7-B252-4764-996F-171F3FD148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492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614A6E5-9147-4A30-9AC6-27EE83CB8A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F1EDFD7-B252-4764-996F-171F3FD148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559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9" r:id="rId1"/>
    <p:sldLayoutId id="2147484660" r:id="rId2"/>
    <p:sldLayoutId id="2147484661" r:id="rId3"/>
    <p:sldLayoutId id="2147484662" r:id="rId4"/>
    <p:sldLayoutId id="2147484663" r:id="rId5"/>
    <p:sldLayoutId id="2147484664" r:id="rId6"/>
    <p:sldLayoutId id="2147484665" r:id="rId7"/>
    <p:sldLayoutId id="2147484666" r:id="rId8"/>
    <p:sldLayoutId id="2147484667" r:id="rId9"/>
    <p:sldLayoutId id="2147484668" r:id="rId10"/>
    <p:sldLayoutId id="214748466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614A6E5-9147-4A30-9AC6-27EE83CB8A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685800"/>
            <a:fld id="{7F1EDFD7-B252-4764-996F-171F3FD148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586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8" r:id="rId1"/>
    <p:sldLayoutId id="2147484689" r:id="rId2"/>
    <p:sldLayoutId id="2147484690" r:id="rId3"/>
    <p:sldLayoutId id="2147484691" r:id="rId4"/>
    <p:sldLayoutId id="2147484692" r:id="rId5"/>
    <p:sldLayoutId id="2147484693" r:id="rId6"/>
    <p:sldLayoutId id="2147484694" r:id="rId7"/>
    <p:sldLayoutId id="2147484695" r:id="rId8"/>
    <p:sldLayoutId id="2147484696" r:id="rId9"/>
    <p:sldLayoutId id="2147484697" r:id="rId10"/>
    <p:sldLayoutId id="2147484698" r:id="rId11"/>
    <p:sldLayoutId id="2147484699" r:id="rId12"/>
    <p:sldLayoutId id="2147484700" r:id="rId13"/>
    <p:sldLayoutId id="2147484701" r:id="rId14"/>
    <p:sldLayoutId id="2147484702" r:id="rId15"/>
    <p:sldLayoutId id="214748470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g"/><Relationship Id="rId11" Type="http://schemas.openxmlformats.org/officeDocument/2006/relationships/image" Target="../media/image8.jpeg"/><Relationship Id="rId5" Type="http://schemas.openxmlformats.org/officeDocument/2006/relationships/image" Target="../media/image2.jpg"/><Relationship Id="rId15" Type="http://schemas.openxmlformats.org/officeDocument/2006/relationships/image" Target="../media/image12.jpg"/><Relationship Id="rId10" Type="http://schemas.openxmlformats.org/officeDocument/2006/relationships/image" Target="../media/image7.jpeg"/><Relationship Id="rId4" Type="http://schemas.openxmlformats.org/officeDocument/2006/relationships/image" Target="../media/image1.jpeg"/><Relationship Id="rId9" Type="http://schemas.openxmlformats.org/officeDocument/2006/relationships/image" Target="../media/image6.jpeg"/><Relationship Id="rId1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jpe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jpeg"/><Relationship Id="rId5" Type="http://schemas.openxmlformats.org/officeDocument/2006/relationships/image" Target="../media/image2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6.jpe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4" Type="http://schemas.openxmlformats.org/officeDocument/2006/relationships/hyperlink" Target="mailto:E-MAIL@MAIL.R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8096" y="76200"/>
            <a:ext cx="7290054" cy="109537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«ПОМОЩЬ ДЕТЯМ» -</a:t>
            </a:r>
            <a:b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проект, направленный на помощь детям, находящимся в трудной жизненной ситуации, а также проекты в области воспитания и обучения детей.  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171575"/>
            <a:ext cx="4334256" cy="5610225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Разработчики проекта: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куратор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волонтёрского отряда – Ромащенко Елена Георгиевна, педагог ОДОД «Орбита».</a:t>
            </a:r>
          </a:p>
          <a:p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Коротченко Вероника -9 «а» класс</a:t>
            </a:r>
          </a:p>
          <a:p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Мясников Назар-9«а» класс</a:t>
            </a:r>
          </a:p>
          <a:p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Шайдорова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Мария – 9 «а» класс</a:t>
            </a:r>
            <a:endParaRPr lang="ru-RU" sz="1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398" y="2051597"/>
            <a:ext cx="3017043" cy="402272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772" y="3409950"/>
            <a:ext cx="2604709" cy="33718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733">
            <a:off x="6352488" y="1036593"/>
            <a:ext cx="2506081" cy="24479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875" y="4475732"/>
            <a:ext cx="2154742" cy="2264794"/>
          </a:xfrm>
          <a:prstGeom prst="rect">
            <a:avLst/>
          </a:prstGeom>
        </p:spPr>
      </p:pic>
      <p:pic>
        <p:nvPicPr>
          <p:cNvPr id="1034" name="Picture 10" descr="ГБОУ школа №690 Невского района Санкт-Петербурга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449" y="76200"/>
            <a:ext cx="11303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 descr="https://kvartal.ua/wp-content/uploads/2015/10/v-297x300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878" y="4103787"/>
            <a:ext cx="950414" cy="990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https://kvartal.ua/wp-content/uploads/2015/10/v-297x300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717" y="3048178"/>
            <a:ext cx="931037" cy="812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https://kvartal.ua/wp-content/uploads/2015/10/v-297x300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" y="77357"/>
            <a:ext cx="762857" cy="812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VID-20200523-WA002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rot="445881">
            <a:off x="7872521" y="4949288"/>
            <a:ext cx="1138111" cy="184285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 rot="397069">
            <a:off x="-247650" y="3954257"/>
            <a:ext cx="4105275" cy="307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51214" y="3105835"/>
            <a:ext cx="3975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ГБОУ школа №690 Невского района г. Санкт - Петербурга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1" name="Picture 10" descr="ГБОУ школа №690 Невского района Санкт-Петербурга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439" y="2639383"/>
            <a:ext cx="11303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339" y="2645052"/>
            <a:ext cx="2547102" cy="14049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11" y="3752166"/>
            <a:ext cx="4069148" cy="276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4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221" y="297973"/>
            <a:ext cx="8828102" cy="140053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r>
              <a:rPr lang="ru-RU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И   					 											ЗНАЧИМОСТЬ</a:t>
            </a:r>
            <a:endParaRPr lang="ru-RU" sz="4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9855" y="2935225"/>
            <a:ext cx="4399417" cy="3632446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ru-RU" sz="1400" dirty="0" smtClean="0">
                <a:solidFill>
                  <a:srgbClr val="464646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4646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solidFill>
                  <a:srgbClr val="4646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мире, где мы живём, всё чаще обостряются социальные проблемы.  Эти проблемы, касаются и вопросов детства.  Детей, оставшихся без попечения родителей или из неполных семей, детей из малообеспеченных семей, детской заболеваемости, детской инвалидности. Многие не задумываются, </a:t>
            </a:r>
            <a:r>
              <a:rPr lang="ru-RU" sz="1400" dirty="0" smtClean="0">
                <a:solidFill>
                  <a:srgbClr val="4646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насколько </a:t>
            </a:r>
            <a:r>
              <a:rPr lang="ru-RU" sz="1400" dirty="0">
                <a:solidFill>
                  <a:srgbClr val="4646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таким слоям населения нужна </a:t>
            </a:r>
            <a:r>
              <a:rPr lang="ru-RU" sz="1400" dirty="0" smtClean="0">
                <a:solidFill>
                  <a:srgbClr val="4646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помощь.</a:t>
            </a:r>
          </a:p>
          <a:p>
            <a:pPr>
              <a:spcAft>
                <a:spcPts val="1200"/>
              </a:spcAft>
            </a:pPr>
            <a:r>
              <a:rPr lang="ru-RU" sz="1400" dirty="0" smtClean="0">
                <a:solidFill>
                  <a:srgbClr val="4646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 </a:t>
            </a:r>
            <a:r>
              <a:rPr lang="ru-RU" sz="1400" dirty="0">
                <a:solidFill>
                  <a:srgbClr val="4646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социальная проблема актуальна сегодня.  Общество не может оставаться в стороне, когда дети, находящиеся в трудных жизненных обстоятельствах, </a:t>
            </a:r>
            <a:r>
              <a:rPr lang="ru-RU" sz="1400" dirty="0" smtClean="0">
                <a:solidFill>
                  <a:srgbClr val="4646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страдают.</a:t>
            </a:r>
          </a:p>
          <a:p>
            <a:pPr>
              <a:spcAft>
                <a:spcPts val="1200"/>
              </a:spcAft>
            </a:pPr>
            <a:r>
              <a:rPr lang="ru-RU" sz="1400" dirty="0" smtClean="0">
                <a:solidFill>
                  <a:srgbClr val="4646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solidFill>
                  <a:srgbClr val="4646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деятельности волонтерского отряда «Бумеранг», который работает в нашей школе с сентября 2019 года, главным девизом являются слова: «</a:t>
            </a:r>
            <a:r>
              <a:rPr lang="ru-RU" sz="1400" cap="all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Твори добро – оно вернётся бумерангом!»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400" dirty="0"/>
          </a:p>
        </p:txBody>
      </p:sp>
      <p:pic>
        <p:nvPicPr>
          <p:cNvPr id="7" name="Объект 6" descr="https://ic.pics.livejournal.com/reiproductions/37925436/115627/115627_600.jpg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16525" y="1747906"/>
            <a:ext cx="3565525" cy="237463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16525" y="1762127"/>
            <a:ext cx="3565525" cy="240982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48249" y="4171949"/>
            <a:ext cx="3955073" cy="2559527"/>
          </a:xfrm>
        </p:spPr>
        <p:txBody>
          <a:bodyPr>
            <a:norm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проект «Помощь детям», направлен на оказание помощи отделениям дневного пребывания детей, детским интернатам, домам инвалидов, социально – реабилитационным центрам и школам.</a:t>
            </a:r>
          </a:p>
          <a:p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Он способствует формированию у детей и подростков милосердия, сострадания, ответственности, накопления практического опыта в социально - значимой деятельности.</a:t>
            </a:r>
          </a:p>
        </p:txBody>
      </p:sp>
      <p:pic>
        <p:nvPicPr>
          <p:cNvPr id="8" name="Рисунок 7" descr="https://kvartal.ua/wp-content/uploads/2015/10/v-297x300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266" y="5451713"/>
            <a:ext cx="1879786" cy="1122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kvartal.ua/wp-content/uploads/2015/10/v-297x300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445787"/>
            <a:ext cx="1400175" cy="11049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4865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227" y="201149"/>
            <a:ext cx="8738648" cy="2768287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аудитория –</a:t>
            </a:r>
            <a:b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ГБОУ школы №690, дети из детских домов и комплексных социальных центров, дети – инвалиды, дети из малообеспеченных семей, дети, находящиеся на лечении и др. категории, проживающие в</a:t>
            </a:r>
            <a:r>
              <a:rPr lang="ru-RU" sz="24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E55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Невском районе г. Санкт –Петербурга. </a:t>
            </a:r>
            <a:endParaRPr lang="ru-RU" sz="44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-122519" y="4523232"/>
            <a:ext cx="2978396" cy="2380642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 descr="F:\IMG_20181226_152404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29928" y="2969438"/>
            <a:ext cx="2232591" cy="204499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4047744" y="3241964"/>
            <a:ext cx="14282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i="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43200" y="2969439"/>
            <a:ext cx="4165213" cy="2099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Добровольцы ‒ 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учащиеся, члены волонтёрского отряда « Бумеранг», осуществляющие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благотворительную деятельность в форме безвозмездного выполнения работ, оказания 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услуг, агитационной и организаторской деятельности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(добровольческой деятельности). То есть доброволец ‒ это человек, добровольно выполняющий какую-либо деятельность на 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  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общества. 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4548">
            <a:off x="26906" y="3123279"/>
            <a:ext cx="2599921" cy="2179012"/>
          </a:xfrm>
          <a:prstGeom prst="rect">
            <a:avLst/>
          </a:prstGeom>
        </p:spPr>
      </p:pic>
      <p:pic>
        <p:nvPicPr>
          <p:cNvPr id="1026" name="Picture 2" descr="https://sun9-69.userapi.com/6WYBUbPq8AjNV4Da2PyyfXaI27pH7J2mgD-Vew/If0JHVZFrB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1927">
            <a:off x="4884040" y="4555668"/>
            <a:ext cx="2036666" cy="205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https://kvartal.ua/wp-content/uploads/2015/10/v-297x30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4" y="4101523"/>
            <a:ext cx="552924" cy="512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kvartal.ua/wp-content/uploads/2015/10/v-297x30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46" y="201150"/>
            <a:ext cx="705737" cy="55397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2218099" y="2227153"/>
            <a:ext cx="65094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Целевыми группами проекта являются: </a:t>
            </a:r>
            <a:r>
              <a:rPr lang="ru-RU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с малообеспеченных семей, дети </a:t>
            </a: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ограниченными возможностями здоровья, </a:t>
            </a:r>
            <a:r>
              <a:rPr lang="ru-RU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дети-сироты, дети «группы риска».</a:t>
            </a:r>
            <a:endParaRPr lang="ru-RU" sz="12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200" b="1" dirty="0">
                <a:solidFill>
                  <a:srgbClr val="65D6A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УЧАСТНИКОВ: 350 человек.</a:t>
            </a:r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208228" y="5739897"/>
            <a:ext cx="43275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/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Главным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направлением является комплексный подход к получению обучающимися знаний, навыков и умений (в процессе школьных занятий,  на базе дополнительного образования)  </a:t>
            </a:r>
          </a:p>
        </p:txBody>
      </p:sp>
      <p:pic>
        <p:nvPicPr>
          <p:cNvPr id="13" name="Picture 2" descr="https://sun9-60.userapi.com/c840627/v840627260/5240/HaOABOPb9q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796" y="234441"/>
            <a:ext cx="976079" cy="81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640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5421" y="58220"/>
            <a:ext cx="6902084" cy="798395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карта проекта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9299" y="1013548"/>
            <a:ext cx="3852676" cy="5637280"/>
          </a:xfrm>
          <a:solidFill>
            <a:schemeClr val="accent1"/>
          </a:solidFill>
        </p:spPr>
        <p:txBody>
          <a:bodyPr>
            <a:normAutofit fontScale="92500" lnSpcReduction="20000"/>
          </a:bodyPr>
          <a:lstStyle/>
          <a:p>
            <a:r>
              <a:rPr lang="ru-RU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Авторы </a:t>
            </a:r>
            <a:r>
              <a:rPr lang="ru-RU" sz="32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организаторы проекта</a:t>
            </a:r>
            <a:r>
              <a:rPr lang="ru-RU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Ромащенко Елена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Георгиевна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куратор проекта, педагог дополнительного образования ОДОД «Орбита». ГБОУ школа№690. Невского района г.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Санкт-Петербурга.</a:t>
            </a:r>
          </a:p>
          <a:p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Камбекова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Ирина Вячеславовна  -классный руководитель 5 «в»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класса: 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9 «а»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класса: </a:t>
            </a:r>
            <a:endParaRPr lang="ru-RU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Коротченко Вероника 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Мясников Назар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Шендорова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Мария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41975" y="1013548"/>
            <a:ext cx="4765547" cy="5844451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Волонтеры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школьного отряда «Бумеранг»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руководствуются следующими принципами: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уважение личного достоинства, культуры, мировоззрения, национальной и религиозной принадлежности человека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добровольность;</a:t>
            </a:r>
          </a:p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демократия и солидарность;</a:t>
            </a:r>
          </a:p>
          <a:p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взаимопомощь,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отзывчивость; милосердие;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оказание безвозмездной помощи.</a:t>
            </a:r>
          </a:p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Осуществляют проект: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– добровольцы 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7-11 классов.</a:t>
            </a:r>
          </a:p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Необходимая помощь для осуществления проекта: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школы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предоставление помещения для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сбора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отряда и подготовки к проведениям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акций.</a:t>
            </a:r>
          </a:p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Родительский комитет.</a:t>
            </a:r>
          </a:p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Классные коллективы.</a:t>
            </a:r>
          </a:p>
          <a:p>
            <a:endParaRPr lang="ru-RU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Рисунок 4" descr="https://kvartal.ua/wp-content/uploads/2015/10/v-297x30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047" y="1152984"/>
            <a:ext cx="818832" cy="646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kvartal.ua/wp-content/uploads/2015/10/v-297x30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651" y="5888738"/>
            <a:ext cx="660007" cy="762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https://sun9-60.userapi.com/c840627/v840627260/5240/HaOABOPb9q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071" y="149728"/>
            <a:ext cx="1158844" cy="100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526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5006967" cy="775582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ru-RU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  <a:endParaRPr lang="ru-RU" sz="4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86604" y="1228300"/>
            <a:ext cx="4667534" cy="502804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школьного добровольческого движения и     содействие к созданию  детских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волонтерских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отрядов.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Формирование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культуры социального служения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важного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фактора развития современного общества.</a:t>
            </a:r>
          </a:p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Воспитание позитивного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отношения к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школьному волонтерскому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движению со стороны государственных и общественных организаций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различных уровней.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 descr="https://pic.rutube.ru/video/ed/ea/edea66dcd581ad84733c3d0ff2aba7f2.jpg?size=l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663" y="47628"/>
            <a:ext cx="3816096" cy="3242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3084394"/>
            <a:ext cx="4055952" cy="3472046"/>
          </a:xfrm>
          <a:prstGeom prst="rect">
            <a:avLst/>
          </a:prstGeom>
        </p:spPr>
      </p:pic>
      <p:pic>
        <p:nvPicPr>
          <p:cNvPr id="8" name="Рисунок 7" descr="https://kvartal.ua/wp-content/uploads/2015/10/v-297x30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469" y="2979558"/>
            <a:ext cx="1188368" cy="1086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kvartal.ua/wp-content/uploads/2015/10/v-297x30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04" y="5847333"/>
            <a:ext cx="876924" cy="818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https://sun9-60.userapi.com/c840627/v840627260/5240/HaOABOPb9q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663" y="47628"/>
            <a:ext cx="862239" cy="102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460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604" y="199176"/>
            <a:ext cx="7992286" cy="1766784"/>
          </a:xfrm>
        </p:spPr>
        <p:txBody>
          <a:bodyPr/>
          <a:lstStyle/>
          <a:p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  <a:endParaRPr lang="ru-RU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6048" y="1865013"/>
            <a:ext cx="3609765" cy="4725909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1.Возрождение отечественных традиций благотворительности, воспитание милосердия, доброты, чуткости, сострадания… 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детской инициативы по оказанию помощи нуждающимся в их заботе и 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внимании к детям – инвалидам, детям – сиротам, детям, требующим  индивидуальный подход…</a:t>
            </a:r>
          </a:p>
          <a:p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условий, благоприятствующих формированию личности, способной самостоятельно строить свою жизнь на принципах добра, истины, красоты.</a:t>
            </a:r>
          </a:p>
          <a:p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Социализация трудных подростков, детей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ограниченными возможностями, вовлечение детей- инвалидов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детей –сирот в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совместную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деятельность.</a:t>
            </a:r>
          </a:p>
          <a:p>
            <a:pPr lvl="0">
              <a:buClr>
                <a:srgbClr val="ACD433"/>
              </a:buClr>
            </a:pP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001" y="2741400"/>
            <a:ext cx="3279371" cy="2086495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45" y="4827895"/>
            <a:ext cx="4926800" cy="20301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405" y="920500"/>
            <a:ext cx="2545909" cy="1909432"/>
          </a:xfrm>
          <a:prstGeom prst="rect">
            <a:avLst/>
          </a:prstGeom>
        </p:spPr>
      </p:pic>
      <p:pic>
        <p:nvPicPr>
          <p:cNvPr id="10" name="Рисунок 9" descr="https://kvartal.ua/wp-content/uploads/2015/10/v-297x30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464" y="36735"/>
            <a:ext cx="1162829" cy="879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s://kvartal.ua/wp-content/uploads/2015/10/v-297x300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640" y="1667454"/>
            <a:ext cx="1389486" cy="1216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https://sun9-60.userapi.com/c840627/v840627260/5240/HaOABOPb9q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366" y="336455"/>
            <a:ext cx="976079" cy="81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394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7034" y="338714"/>
            <a:ext cx="7055380" cy="88476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эффективности:</a:t>
            </a:r>
            <a:endParaRPr lang="ru-RU" sz="44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80657" y="1620570"/>
            <a:ext cx="3845156" cy="4635770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</a:t>
            </a:r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эффективность: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количества добровольцев среди учащихся школы</a:t>
            </a: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Экономическая: 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Спонсорство   благотворительность</a:t>
            </a: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Общественная:</a:t>
            </a:r>
            <a:r>
              <a:rPr lang="ru-RU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общественных и государственных организаций по поддержке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детей  (социально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незащищённых слоёв населения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41975" y="1337483"/>
            <a:ext cx="4474394" cy="2093780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привлекает: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Масштабностью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Информационным обменом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Разнообразием коммуникаций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Осознанием своей значимости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014" y="3569092"/>
            <a:ext cx="3978355" cy="2790966"/>
          </a:xfrm>
          <a:prstGeom prst="rect">
            <a:avLst/>
          </a:prstGeom>
        </p:spPr>
      </p:pic>
      <p:pic>
        <p:nvPicPr>
          <p:cNvPr id="6" name="Рисунок 5" descr="https://kvartal.ua/wp-content/uploads/2015/10/v-297x30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774" y="5826866"/>
            <a:ext cx="992078" cy="862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https://sun9-60.userapi.com/c840627/v840627260/5240/HaOABOPb9q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414" y="87116"/>
            <a:ext cx="1043955" cy="102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235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4444" y="-126748"/>
            <a:ext cx="84649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ru-RU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План подготовки 					       							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503429"/>
              </p:ext>
            </p:extLst>
          </p:nvPr>
        </p:nvGraphicFramePr>
        <p:xfrm>
          <a:off x="198120" y="760490"/>
          <a:ext cx="8511313" cy="5951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0752">
                  <a:extLst>
                    <a:ext uri="{9D8B030D-6E8A-4147-A177-3AD203B41FA5}">
                      <a16:colId xmlns:a16="http://schemas.microsoft.com/office/drawing/2014/main" val="3109370074"/>
                    </a:ext>
                  </a:extLst>
                </a:gridCol>
                <a:gridCol w="2080114">
                  <a:extLst>
                    <a:ext uri="{9D8B030D-6E8A-4147-A177-3AD203B41FA5}">
                      <a16:colId xmlns:a16="http://schemas.microsoft.com/office/drawing/2014/main" val="2333028810"/>
                    </a:ext>
                  </a:extLst>
                </a:gridCol>
                <a:gridCol w="1382272">
                  <a:extLst>
                    <a:ext uri="{9D8B030D-6E8A-4147-A177-3AD203B41FA5}">
                      <a16:colId xmlns:a16="http://schemas.microsoft.com/office/drawing/2014/main" val="2402774155"/>
                    </a:ext>
                  </a:extLst>
                </a:gridCol>
                <a:gridCol w="1382272">
                  <a:extLst>
                    <a:ext uri="{9D8B030D-6E8A-4147-A177-3AD203B41FA5}">
                      <a16:colId xmlns:a16="http://schemas.microsoft.com/office/drawing/2014/main" val="3418403190"/>
                    </a:ext>
                  </a:extLst>
                </a:gridCol>
                <a:gridCol w="1382272">
                  <a:extLst>
                    <a:ext uri="{9D8B030D-6E8A-4147-A177-3AD203B41FA5}">
                      <a16:colId xmlns:a16="http://schemas.microsoft.com/office/drawing/2014/main" val="480953498"/>
                    </a:ext>
                  </a:extLst>
                </a:gridCol>
                <a:gridCol w="1553631">
                  <a:extLst>
                    <a:ext uri="{9D8B030D-6E8A-4147-A177-3AD203B41FA5}">
                      <a16:colId xmlns:a16="http://schemas.microsoft.com/office/drawing/2014/main" val="1645797935"/>
                    </a:ext>
                  </a:extLst>
                </a:gridCol>
              </a:tblGrid>
              <a:tr h="36285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№</a:t>
                      </a:r>
                    </a:p>
                    <a:p>
                      <a:r>
                        <a:rPr lang="ru-RU" sz="1000" dirty="0" smtClean="0"/>
                        <a:t>п/п</a:t>
                      </a:r>
                      <a:endParaRPr lang="ru-RU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Наименование мероприятия</a:t>
                      </a:r>
                      <a:endParaRPr lang="ru-RU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Время проведения</a:t>
                      </a:r>
                      <a:endParaRPr lang="ru-RU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Место проведения</a:t>
                      </a:r>
                      <a:endParaRPr lang="ru-RU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Ответственный</a:t>
                      </a:r>
                      <a:endParaRPr lang="ru-RU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Примечание</a:t>
                      </a:r>
                      <a:endParaRPr lang="ru-RU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13989674"/>
                  </a:ext>
                </a:extLst>
              </a:tr>
              <a:tr h="1044123"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1</a:t>
                      </a:r>
                      <a:endParaRPr lang="ru-RU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Концертная программа «Чудесный Новый год».</a:t>
                      </a:r>
                    </a:p>
                    <a:p>
                      <a:r>
                        <a:rPr lang="ru-RU" sz="1100" b="1" dirty="0" smtClean="0"/>
                        <a:t>Составление плана подготовки. Переговоры с администрациями  школ о проведении мероприятий.</a:t>
                      </a:r>
                      <a:endParaRPr lang="ru-RU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22.11.  2021</a:t>
                      </a:r>
                    </a:p>
                    <a:p>
                      <a:r>
                        <a:rPr lang="ru-RU" sz="1100" b="1" dirty="0" smtClean="0"/>
                        <a:t>16-15ч.</a:t>
                      </a:r>
                      <a:endParaRPr lang="ru-RU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К.82</a:t>
                      </a:r>
                      <a:endParaRPr lang="ru-RU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Коротченко Вероника </a:t>
                      </a:r>
                      <a:endParaRPr lang="ru-RU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9 «А»</a:t>
                      </a:r>
                      <a:endParaRPr lang="ru-RU" sz="11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45360744"/>
                  </a:ext>
                </a:extLst>
              </a:tr>
              <a:tr h="555385"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2</a:t>
                      </a:r>
                      <a:endParaRPr lang="ru-RU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Изготовление плаката – объявление об акции</a:t>
                      </a:r>
                      <a:endParaRPr lang="ru-RU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10.12. -13.12.2021</a:t>
                      </a:r>
                      <a:endParaRPr lang="ru-RU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К.82</a:t>
                      </a:r>
                      <a:endParaRPr lang="ru-RU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100" b="1" dirty="0" err="1" smtClean="0"/>
                        <a:t>Карабутова</a:t>
                      </a:r>
                      <a:r>
                        <a:rPr lang="ru-RU" sz="1100" b="1" dirty="0" smtClean="0"/>
                        <a:t> Катя</a:t>
                      </a:r>
                      <a:endParaRPr lang="ru-RU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/>
                        <a:t>  ВОЛОНТЕРЫ 7 «в»  </a:t>
                      </a:r>
                      <a:r>
                        <a:rPr lang="ru-RU" sz="1100" b="1" dirty="0" err="1" smtClean="0"/>
                        <a:t>кл</a:t>
                      </a:r>
                      <a:r>
                        <a:rPr lang="ru-RU" sz="1100" b="1" dirty="0" smtClean="0"/>
                        <a:t>.</a:t>
                      </a:r>
                    </a:p>
                    <a:p>
                      <a:endParaRPr lang="ru-RU" sz="11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33579135"/>
                  </a:ext>
                </a:extLst>
              </a:tr>
              <a:tr h="555385"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3</a:t>
                      </a:r>
                      <a:endParaRPr lang="ru-RU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Печать и распространение листовок с объявлениями по классам</a:t>
                      </a:r>
                      <a:endParaRPr lang="ru-RU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 14.12. -15.12.2021</a:t>
                      </a:r>
                    </a:p>
                    <a:p>
                      <a:endParaRPr lang="ru-RU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100" b="1" dirty="0" err="1" smtClean="0"/>
                        <a:t>Медиатека</a:t>
                      </a:r>
                      <a:r>
                        <a:rPr lang="ru-RU" sz="1100" b="1" dirty="0" smtClean="0"/>
                        <a:t>,</a:t>
                      </a:r>
                    </a:p>
                    <a:p>
                      <a:r>
                        <a:rPr lang="ru-RU" sz="1100" b="1" dirty="0" smtClean="0"/>
                        <a:t>школа</a:t>
                      </a:r>
                      <a:endParaRPr lang="ru-RU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Калюжная Александра</a:t>
                      </a:r>
                      <a:endParaRPr lang="ru-RU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9 «А»</a:t>
                      </a:r>
                      <a:endParaRPr lang="ru-RU" sz="11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4415373"/>
                  </a:ext>
                </a:extLst>
              </a:tr>
              <a:tr h="718297"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4</a:t>
                      </a:r>
                      <a:endParaRPr lang="ru-RU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Написание сценария мероприятия   Обсуждение </a:t>
                      </a:r>
                      <a:endParaRPr lang="ru-RU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13.04. -15.04</a:t>
                      </a:r>
                      <a:endParaRPr lang="ru-RU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К.82</a:t>
                      </a:r>
                      <a:endParaRPr lang="ru-RU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Куратор волонтёрского отряда – Ромащенко Е.Г. </a:t>
                      </a:r>
                      <a:endParaRPr lang="ru-RU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Отв. За </a:t>
                      </a:r>
                      <a:r>
                        <a:rPr lang="ru-RU" sz="1100" b="1" dirty="0" err="1" smtClean="0"/>
                        <a:t>муз.блок</a:t>
                      </a:r>
                      <a:r>
                        <a:rPr lang="ru-RU" sz="1100" b="1" baseline="0" dirty="0" smtClean="0"/>
                        <a:t>   </a:t>
                      </a:r>
                      <a:r>
                        <a:rPr lang="ru-RU" sz="1100" b="1" baseline="0" dirty="0" err="1" smtClean="0"/>
                        <a:t>Бидыло</a:t>
                      </a:r>
                      <a:r>
                        <a:rPr lang="ru-RU" sz="1100" b="1" baseline="0" dirty="0" smtClean="0"/>
                        <a:t> </a:t>
                      </a:r>
                    </a:p>
                    <a:p>
                      <a:r>
                        <a:rPr lang="ru-RU" sz="1100" b="1" baseline="0" dirty="0" smtClean="0"/>
                        <a:t>Татьяна Эдуардовна</a:t>
                      </a:r>
                      <a:endParaRPr lang="ru-RU" sz="11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97781252"/>
                  </a:ext>
                </a:extLst>
              </a:tr>
              <a:tr h="881210"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5</a:t>
                      </a:r>
                      <a:endParaRPr lang="ru-RU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 Волонтёрские субботы</a:t>
                      </a:r>
                    </a:p>
                    <a:p>
                      <a:r>
                        <a:rPr lang="ru-RU" sz="1100" b="1" dirty="0" smtClean="0"/>
                        <a:t>Проведение мастер –классов – изготовление подарков своими руками</a:t>
                      </a:r>
                      <a:endParaRPr lang="ru-RU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 </a:t>
                      </a:r>
                    </a:p>
                    <a:p>
                      <a:r>
                        <a:rPr lang="ru-RU" sz="1100" b="1" dirty="0" smtClean="0"/>
                        <a:t> </a:t>
                      </a:r>
                    </a:p>
                    <a:p>
                      <a:r>
                        <a:rPr lang="ru-RU" sz="1100" b="1" dirty="0" smtClean="0"/>
                        <a:t>04.12.2021</a:t>
                      </a:r>
                    </a:p>
                    <a:p>
                      <a:r>
                        <a:rPr lang="ru-RU" sz="1100" b="1" dirty="0" smtClean="0"/>
                        <a:t>11.12.2021</a:t>
                      </a:r>
                    </a:p>
                    <a:p>
                      <a:r>
                        <a:rPr lang="ru-RU" sz="1100" b="1" dirty="0" smtClean="0"/>
                        <a:t>18.12.2021</a:t>
                      </a:r>
                      <a:endParaRPr lang="ru-RU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К.82</a:t>
                      </a:r>
                      <a:endParaRPr lang="ru-RU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Волонтёры (5- </a:t>
                      </a:r>
                      <a:r>
                        <a:rPr lang="ru-RU" sz="1100" b="1" dirty="0" err="1" smtClean="0"/>
                        <a:t>кл</a:t>
                      </a:r>
                      <a:r>
                        <a:rPr lang="ru-RU" sz="1100" b="1" dirty="0" smtClean="0"/>
                        <a:t> .)</a:t>
                      </a:r>
                    </a:p>
                    <a:p>
                      <a:r>
                        <a:rPr lang="ru-RU" sz="1100" b="1" dirty="0" err="1" smtClean="0"/>
                        <a:t>Камбекова</a:t>
                      </a:r>
                      <a:r>
                        <a:rPr lang="ru-RU" sz="1100" b="1" dirty="0" smtClean="0"/>
                        <a:t> И.В.</a:t>
                      </a:r>
                      <a:endParaRPr lang="ru-RU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Проводит  куратор </a:t>
                      </a:r>
                      <a:r>
                        <a:rPr lang="ru-RU" sz="1100" b="1" dirty="0" err="1" smtClean="0"/>
                        <a:t>волонт.отряда</a:t>
                      </a:r>
                      <a:r>
                        <a:rPr lang="ru-RU" sz="1100" b="1" dirty="0" smtClean="0"/>
                        <a:t> – Ромащенко Е.Г.</a:t>
                      </a:r>
                      <a:endParaRPr lang="ru-RU" sz="11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17547808"/>
                  </a:ext>
                </a:extLst>
              </a:tr>
              <a:tr h="392472"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6.</a:t>
                      </a:r>
                      <a:endParaRPr lang="ru-RU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Сбор и упаковка подарков.</a:t>
                      </a:r>
                      <a:endParaRPr lang="ru-RU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14.05.2021</a:t>
                      </a:r>
                      <a:endParaRPr lang="ru-RU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К.82</a:t>
                      </a:r>
                      <a:endParaRPr lang="ru-RU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Волонтёры 4,5,7 –х классов.</a:t>
                      </a:r>
                      <a:endParaRPr lang="ru-RU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1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71417614"/>
                  </a:ext>
                </a:extLst>
              </a:tr>
              <a:tr h="555385"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7. </a:t>
                      </a:r>
                      <a:endParaRPr lang="ru-RU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Репетиция мероприятия.</a:t>
                      </a:r>
                      <a:endParaRPr lang="ru-RU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18.12.2021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/>
                        <a:t>20.12.2021</a:t>
                      </a:r>
                    </a:p>
                    <a:p>
                      <a:endParaRPr lang="ru-RU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Актовый зал школы.</a:t>
                      </a:r>
                      <a:endParaRPr lang="ru-RU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5-8-ые классы</a:t>
                      </a:r>
                      <a:endParaRPr lang="ru-RU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Отв.  Ромащенко Е.Г.</a:t>
                      </a:r>
                      <a:endParaRPr lang="ru-RU" sz="11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728215"/>
                  </a:ext>
                </a:extLst>
              </a:tr>
              <a:tr h="718297"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8.</a:t>
                      </a:r>
                      <a:endParaRPr lang="ru-RU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Выезд</a:t>
                      </a:r>
                      <a:endParaRPr lang="ru-RU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/>
                        <a:t>22.12.2021</a:t>
                      </a:r>
                    </a:p>
                    <a:p>
                      <a:r>
                        <a:rPr lang="ru-RU" sz="1100" b="1" dirty="0" smtClean="0"/>
                        <a:t>24.12.2021</a:t>
                      </a:r>
                      <a:endParaRPr lang="ru-RU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100" b="1" dirty="0" err="1" smtClean="0"/>
                        <a:t>Реабилит.центр</a:t>
                      </a:r>
                      <a:r>
                        <a:rPr lang="ru-RU" sz="1100" b="1" dirty="0" smtClean="0"/>
                        <a:t> «</a:t>
                      </a:r>
                      <a:r>
                        <a:rPr lang="ru-RU" sz="1100" b="1" dirty="0" err="1" smtClean="0"/>
                        <a:t>Альмус</a:t>
                      </a:r>
                      <a:r>
                        <a:rPr lang="ru-RU" sz="1100" b="1" dirty="0" smtClean="0"/>
                        <a:t>»</a:t>
                      </a:r>
                    </a:p>
                    <a:p>
                      <a:r>
                        <a:rPr lang="ru-RU" sz="1100" b="1" dirty="0" smtClean="0"/>
                        <a:t>ГБОУ школа 627</a:t>
                      </a:r>
                      <a:endParaRPr lang="ru-RU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Мясников Назар</a:t>
                      </a:r>
                    </a:p>
                    <a:p>
                      <a:r>
                        <a:rPr lang="ru-RU" sz="1100" b="1" dirty="0" smtClean="0"/>
                        <a:t>Коротченко Вероника</a:t>
                      </a:r>
                    </a:p>
                    <a:p>
                      <a:r>
                        <a:rPr lang="ru-RU" sz="1100" b="1" dirty="0" smtClean="0"/>
                        <a:t> </a:t>
                      </a:r>
                      <a:r>
                        <a:rPr lang="ru-RU" sz="1100" b="1" dirty="0" err="1" smtClean="0"/>
                        <a:t>Швындрова</a:t>
                      </a:r>
                      <a:r>
                        <a:rPr lang="ru-RU" sz="1100" b="1" dirty="0" smtClean="0"/>
                        <a:t> Мария</a:t>
                      </a:r>
                      <a:endParaRPr lang="ru-RU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Отв. Коротченко Вероника</a:t>
                      </a:r>
                    </a:p>
                    <a:p>
                      <a:r>
                        <a:rPr lang="ru-RU" sz="1100" b="1" dirty="0" smtClean="0"/>
                        <a:t>Куратор Ромащенко Е.Г.</a:t>
                      </a:r>
                      <a:endParaRPr lang="ru-RU" sz="11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33279409"/>
                  </a:ext>
                </a:extLst>
              </a:tr>
            </a:tbl>
          </a:graphicData>
        </a:graphic>
      </p:graphicFrame>
      <p:pic>
        <p:nvPicPr>
          <p:cNvPr id="4" name="Рисунок 3" descr="https://kvartal.ua/wp-content/uploads/2015/10/v-297x30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41" y="6108007"/>
            <a:ext cx="819397" cy="6866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0094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	</a:t>
            </a: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 выполнения: </a:t>
            </a:r>
            <a:b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FF0000"/>
                </a:solidFill>
              </a:rPr>
              <a:t>					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2021-2022 </a:t>
            </a:r>
            <a:r>
              <a:rPr lang="ru-RU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17283" y="2160589"/>
            <a:ext cx="4065005" cy="388077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 ИНФОРМАЦИЯ: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54305" y="2018923"/>
            <a:ext cx="4028792" cy="3920150"/>
          </a:xfrm>
        </p:spPr>
        <p:txBody>
          <a:bodyPr>
            <a:normAutofit fontScale="85000" lnSpcReduction="20000"/>
          </a:bodyPr>
          <a:lstStyle/>
          <a:p>
            <a:pPr marL="0" lvl="0" indent="0" algn="ctr" defTabSz="914400">
              <a:lnSpc>
                <a:spcPct val="120000"/>
              </a:lnSpc>
              <a:buClr>
                <a:prstClr val="black"/>
              </a:buClr>
              <a:buSzTx/>
              <a:buNone/>
            </a:pPr>
            <a:r>
              <a:rPr lang="ru-RU" sz="1400" b="1" cap="all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Литература:</a:t>
            </a:r>
          </a:p>
          <a:p>
            <a:pPr marL="0" lvl="0" indent="0" algn="ctr" defTabSz="914400">
              <a:lnSpc>
                <a:spcPct val="120000"/>
              </a:lnSpc>
              <a:buClr>
                <a:prstClr val="black"/>
              </a:buClr>
              <a:buSzTx/>
              <a:buNone/>
            </a:pPr>
            <a:r>
              <a:rPr lang="ru-RU" sz="1400" b="1" cap="all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Волонтерское движение /volunteers.html и /</a:t>
            </a:r>
            <a:r>
              <a:rPr lang="ru-RU" sz="1400" b="1" cap="all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taxonomy</a:t>
            </a:r>
            <a:r>
              <a:rPr lang="ru-RU" sz="1400" b="1" cap="all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400" b="1" cap="all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term</a:t>
            </a:r>
            <a:r>
              <a:rPr lang="ru-RU" sz="1400" b="1" cap="all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/7237/</a:t>
            </a:r>
            <a:r>
              <a:rPr lang="ru-RU" sz="1400" b="1" cap="all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endParaRPr lang="ru-RU" sz="1400" b="1" cap="all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lnSpc>
                <a:spcPct val="120000"/>
              </a:lnSpc>
              <a:buClr>
                <a:prstClr val="black"/>
              </a:buClr>
              <a:buSzTx/>
              <a:buNone/>
            </a:pPr>
            <a:r>
              <a:rPr lang="ru-RU" sz="1400" b="1" cap="all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Институт </a:t>
            </a:r>
            <a:r>
              <a:rPr lang="ru-RU" sz="1400" b="1" cap="all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волонтёрства</a:t>
            </a:r>
            <a:r>
              <a:rPr lang="ru-RU" sz="1400" b="1" cap="all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ru-RU" sz="1400" b="1" cap="all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publ</a:t>
            </a:r>
            <a:r>
              <a:rPr lang="ru-RU" sz="1400" b="1" cap="all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400" b="1" cap="all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institut_volonterstva</a:t>
            </a:r>
            <a:r>
              <a:rPr lang="ru-RU" sz="1400" b="1" cap="all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/9-1-0-481</a:t>
            </a:r>
          </a:p>
          <a:p>
            <a:pPr marL="0" lvl="0" indent="0" algn="ctr" defTabSz="914400">
              <a:lnSpc>
                <a:spcPct val="120000"/>
              </a:lnSpc>
              <a:buClr>
                <a:prstClr val="black"/>
              </a:buClr>
              <a:buSzTx/>
              <a:buNone/>
            </a:pPr>
            <a:r>
              <a:rPr lang="ru-RU" sz="1400" b="1" cap="all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Отряд волонтерского движения /</a:t>
            </a:r>
            <a:r>
              <a:rPr lang="ru-RU" sz="1400" b="1" cap="all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deiatelnost</a:t>
            </a:r>
            <a:r>
              <a:rPr lang="ru-RU" sz="1400" b="1" cap="all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400" b="1" cap="all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izdat_deit</a:t>
            </a:r>
            <a:r>
              <a:rPr lang="ru-RU" sz="1400" b="1" cap="all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400" b="1" cap="all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elekt_obr_res</a:t>
            </a:r>
            <a:r>
              <a:rPr lang="ru-RU" sz="1400" b="1" cap="all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400" b="1" cap="all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tretiykova</a:t>
            </a:r>
            <a:r>
              <a:rPr lang="ru-RU" sz="1400" b="1" cap="all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/index.htm</a:t>
            </a:r>
          </a:p>
          <a:p>
            <a:pPr marL="0" lvl="0" indent="0" algn="ctr" defTabSz="914400">
              <a:lnSpc>
                <a:spcPct val="120000"/>
              </a:lnSpc>
              <a:buClr>
                <a:prstClr val="black"/>
              </a:buClr>
              <a:buSzTx/>
              <a:buNone/>
            </a:pPr>
            <a:r>
              <a:rPr lang="ru-RU" sz="1400" b="1" cap="all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4.Союз волонтерских организаций и движений /</a:t>
            </a:r>
          </a:p>
          <a:p>
            <a:pPr marL="0" lvl="0" indent="0" algn="ctr" defTabSz="914400">
              <a:lnSpc>
                <a:spcPct val="120000"/>
              </a:lnSpc>
              <a:buClr>
                <a:prstClr val="black"/>
              </a:buClr>
              <a:buSzTx/>
              <a:buNone/>
            </a:pPr>
            <a:r>
              <a:rPr lang="ru-RU" sz="1400" b="1" cap="all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Проект “Эра милосердия прошла?”</a:t>
            </a:r>
          </a:p>
          <a:p>
            <a:pPr marL="0" lvl="0" indent="0" algn="ctr" defTabSz="914400">
              <a:lnSpc>
                <a:spcPct val="120000"/>
              </a:lnSpc>
              <a:buClr>
                <a:prstClr val="black"/>
              </a:buClr>
              <a:buSzTx/>
              <a:buNone/>
            </a:pPr>
            <a:r>
              <a:rPr lang="ru-RU" sz="1400" b="1" cap="all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Волонтёрское движение “Милосердие»</a:t>
            </a:r>
          </a:p>
          <a:p>
            <a:pPr marL="0" lvl="0" indent="0" algn="ctr" defTabSz="914400">
              <a:lnSpc>
                <a:spcPct val="120000"/>
              </a:lnSpc>
              <a:buClr>
                <a:prstClr val="black"/>
              </a:buClr>
              <a:buSzTx/>
              <a:buNone/>
            </a:pPr>
            <a:r>
              <a:rPr lang="ru-RU" sz="1400" b="1" cap="all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7.Методические рекомендации по работе с волонтерами. – М.2005</a:t>
            </a:r>
          </a:p>
          <a:p>
            <a:endParaRPr lang="ru-RU" dirty="0"/>
          </a:p>
        </p:txBody>
      </p:sp>
      <p:pic>
        <p:nvPicPr>
          <p:cNvPr id="5" name="Picture 2" descr="https://sun9-60.userapi.com/c840627/v840627260/5240/HaOABOPb9q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862" y="0"/>
            <a:ext cx="1166914" cy="115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09600" y="2716041"/>
            <a:ext cx="3554994" cy="2599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120000"/>
              </a:lnSpc>
              <a:spcBef>
                <a:spcPts val="1000"/>
              </a:spcBef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ru-RU" b="1" cap="all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193149,</a:t>
            </a:r>
          </a:p>
          <a:p>
            <a:pPr marL="228600" lvl="0" indent="-228600">
              <a:lnSpc>
                <a:spcPct val="120000"/>
              </a:lnSpc>
              <a:spcBef>
                <a:spcPts val="1000"/>
              </a:spcBef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ru-RU" b="1" cap="all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cap="all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Санкт –</a:t>
            </a:r>
            <a:r>
              <a:rPr lang="ru-RU" b="1" cap="all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петербург</a:t>
            </a:r>
            <a:r>
              <a:rPr lang="ru-RU" b="1" cap="all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b="1" cap="all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228600">
              <a:lnSpc>
                <a:spcPct val="120000"/>
              </a:lnSpc>
              <a:spcBef>
                <a:spcPts val="1000"/>
              </a:spcBef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ru-RU" b="1" cap="all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Невский </a:t>
            </a:r>
            <a:r>
              <a:rPr lang="ru-RU" b="1" cap="all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район, ул. Русановская,д.15,к.2</a:t>
            </a:r>
          </a:p>
          <a:p>
            <a:pPr marL="228600" lvl="0" indent="-228600">
              <a:lnSpc>
                <a:spcPct val="120000"/>
              </a:lnSpc>
              <a:spcBef>
                <a:spcPts val="1000"/>
              </a:spcBef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b="1" cap="all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cap="all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E-MAIL@MAIL</a:t>
            </a:r>
            <a:r>
              <a:rPr lang="ru-RU" b="1" cap="all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.</a:t>
            </a:r>
            <a:r>
              <a:rPr lang="en-US" b="1" cap="all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RU</a:t>
            </a:r>
            <a:endParaRPr lang="en-US" b="1" cap="all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spcBef>
                <a:spcPts val="1000"/>
              </a:spcBef>
              <a:buClr>
                <a:prstClr val="black"/>
              </a:buClr>
            </a:pPr>
            <a:r>
              <a:rPr lang="en-US" b="1" cap="all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romashchenko62@bk.ru</a:t>
            </a:r>
            <a:endParaRPr lang="ru-RU" b="1" cap="all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0848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1739</TotalTime>
  <Words>827</Words>
  <Application>Microsoft Office PowerPoint</Application>
  <PresentationFormat>Экран (4:3)</PresentationFormat>
  <Paragraphs>147</Paragraphs>
  <Slides>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9</vt:i4>
      </vt:variant>
    </vt:vector>
  </HeadingPairs>
  <TitlesOfParts>
    <vt:vector size="18" baseType="lpstr">
      <vt:lpstr>Arial</vt:lpstr>
      <vt:lpstr>Calibri</vt:lpstr>
      <vt:lpstr>Calibri Light</vt:lpstr>
      <vt:lpstr>Tahoma</vt:lpstr>
      <vt:lpstr>Times New Roman</vt:lpstr>
      <vt:lpstr>Trebuchet MS</vt:lpstr>
      <vt:lpstr>Wingdings 3</vt:lpstr>
      <vt:lpstr>Тема Office</vt:lpstr>
      <vt:lpstr>Аспект</vt:lpstr>
      <vt:lpstr>«ПОМОЩЬ ДЕТЯМ» - проект, направленный на помощь детям, находящимся в трудной жизненной ситуации, а также проекты в области воспитания и обучения детей.  </vt:lpstr>
      <vt:lpstr>АКТУАЛЬНОСТЬ И                    ЗНАЧИМОСТЬ</vt:lpstr>
      <vt:lpstr>  Целевая аудитория – учащиеся ГБОУ школы №690, дети из детских домов и комплексных социальных центров, дети – инвалиды, дети из малообеспеченных семей, дети, находящиеся на лечении и др. категории, проживающие в Невском районе г. Санкт –Петербурга. </vt:lpstr>
      <vt:lpstr>Информационная карта проекта</vt:lpstr>
      <vt:lpstr>ЦЕЛЬ ПРОЕКТА</vt:lpstr>
      <vt:lpstr>Задачи проекта:</vt:lpstr>
      <vt:lpstr>Критерии эффективности:</vt:lpstr>
      <vt:lpstr>Презентация PowerPoint</vt:lpstr>
      <vt:lpstr> Сроки выполнения:       2021-2022 г.г.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 Ромащенко</cp:lastModifiedBy>
  <cp:revision>168</cp:revision>
  <dcterms:created xsi:type="dcterms:W3CDTF">2020-05-28T13:21:17Z</dcterms:created>
  <dcterms:modified xsi:type="dcterms:W3CDTF">2023-04-29T08:54:52Z</dcterms:modified>
</cp:coreProperties>
</file>