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7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87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gamma.app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hyperlink" Target="https://gamma.ap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gamma.ap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gamma.ap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gamma.ap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hyperlink" Target="https://gamma.app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gamma.app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gamma.ap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sp>
        <p:nvSpPr>
          <p:cNvPr id="5" name="Text 1"/>
          <p:cNvSpPr/>
          <p:nvPr/>
        </p:nvSpPr>
        <p:spPr>
          <a:xfrm>
            <a:off x="833199" y="1001554"/>
            <a:ext cx="7477601" cy="38328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7545"/>
              </a:lnSpc>
              <a:buNone/>
            </a:pPr>
            <a:r>
              <a:rPr lang="en-US" sz="6036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Добровольческая деятельность школы</a:t>
            </a:r>
            <a:endParaRPr lang="en-US" sz="6036" dirty="0"/>
          </a:p>
        </p:txBody>
      </p:sp>
      <p:sp>
        <p:nvSpPr>
          <p:cNvPr id="6" name="Text 2"/>
          <p:cNvSpPr/>
          <p:nvPr/>
        </p:nvSpPr>
        <p:spPr>
          <a:xfrm>
            <a:off x="833199" y="5167670"/>
            <a:ext cx="747760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Наша школа гордится своей активной добровольческой деятельностью, в которую вовлечены ученики, родители и педагоги. Вместе мы открываем новые возможности для самореализации и развития сообщества.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833199" y="6855857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19" y="6863477"/>
            <a:ext cx="340162" cy="34016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299686" y="6839188"/>
            <a:ext cx="3065621" cy="3888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62"/>
              </a:lnSpc>
              <a:buNone/>
            </a:pPr>
            <a:r>
              <a:rPr lang="en-US" sz="2187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by Антонина Пескова</a:t>
            </a:r>
            <a:endParaRPr lang="en-US" sz="2187" dirty="0"/>
          </a:p>
        </p:txBody>
      </p:sp>
      <p:pic>
        <p:nvPicPr>
          <p:cNvPr id="10" name="Image 3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12C71F-2386-9F8C-F5DC-59AD6C7E2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095" y="292349"/>
            <a:ext cx="3524486" cy="78458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sp>
        <p:nvSpPr>
          <p:cNvPr id="4" name="Text 1"/>
          <p:cNvSpPr/>
          <p:nvPr/>
        </p:nvSpPr>
        <p:spPr>
          <a:xfrm>
            <a:off x="2348389" y="2020967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Благодарность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2348389" y="3159681"/>
            <a:ext cx="3163014" cy="3048953"/>
          </a:xfrm>
          <a:prstGeom prst="roundRect">
            <a:avLst>
              <a:gd name="adj" fmla="val 2186"/>
            </a:avLst>
          </a:prstGeom>
          <a:solidFill>
            <a:srgbClr val="223D4D"/>
          </a:solidFill>
          <a:ln/>
        </p:spPr>
      </p:sp>
      <p:sp>
        <p:nvSpPr>
          <p:cNvPr id="6" name="Text 3"/>
          <p:cNvSpPr/>
          <p:nvPr/>
        </p:nvSpPr>
        <p:spPr>
          <a:xfrm>
            <a:off x="2570559" y="3381851"/>
            <a:ext cx="271867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Награды и грамоты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2570559" y="4209455"/>
            <a:ext cx="2718673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Школа ежегодно отмечает лучших волонтёров специальными наградами.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733574" y="3159681"/>
            <a:ext cx="3163014" cy="3048953"/>
          </a:xfrm>
          <a:prstGeom prst="roundRect">
            <a:avLst>
              <a:gd name="adj" fmla="val 2186"/>
            </a:avLst>
          </a:prstGeom>
          <a:solidFill>
            <a:srgbClr val="223D4D"/>
          </a:solidFill>
          <a:ln/>
        </p:spPr>
      </p:sp>
      <p:sp>
        <p:nvSpPr>
          <p:cNvPr id="9" name="Text 6"/>
          <p:cNvSpPr/>
          <p:nvPr/>
        </p:nvSpPr>
        <p:spPr>
          <a:xfrm>
            <a:off x="5955744" y="3381851"/>
            <a:ext cx="271867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Праздничные мероприятия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5955744" y="4209455"/>
            <a:ext cx="2718673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Организация торжественных мероприятий для чествования добровольцев.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9118759" y="3159681"/>
            <a:ext cx="3163014" cy="3048953"/>
          </a:xfrm>
          <a:prstGeom prst="roundRect">
            <a:avLst>
              <a:gd name="adj" fmla="val 2186"/>
            </a:avLst>
          </a:prstGeom>
          <a:solidFill>
            <a:srgbClr val="223D4D"/>
          </a:solidFill>
          <a:ln/>
        </p:spPr>
      </p:sp>
      <p:sp>
        <p:nvSpPr>
          <p:cNvPr id="12" name="Text 9"/>
          <p:cNvSpPr/>
          <p:nvPr/>
        </p:nvSpPr>
        <p:spPr>
          <a:xfrm>
            <a:off x="9340929" y="3381851"/>
            <a:ext cx="271867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Благодарность в соцсетях</a:t>
            </a:r>
            <a:endParaRPr lang="en-US" sz="2187" dirty="0"/>
          </a:p>
        </p:txBody>
      </p:sp>
      <p:sp>
        <p:nvSpPr>
          <p:cNvPr id="13" name="Text 10"/>
          <p:cNvSpPr/>
          <p:nvPr/>
        </p:nvSpPr>
        <p:spPr>
          <a:xfrm>
            <a:off x="9340929" y="4209455"/>
            <a:ext cx="2718673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Публикации и посты, выражающие признательность за участие в волонтёрстве.</a:t>
            </a:r>
            <a:endParaRPr lang="en-US" sz="1750" dirty="0"/>
          </a:p>
        </p:txBody>
      </p:sp>
      <p:pic>
        <p:nvPicPr>
          <p:cNvPr id="14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sp>
        <p:nvSpPr>
          <p:cNvPr id="5" name="Text 1"/>
          <p:cNvSpPr/>
          <p:nvPr/>
        </p:nvSpPr>
        <p:spPr>
          <a:xfrm>
            <a:off x="4490799" y="925473"/>
            <a:ext cx="831473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Экологические проекты</a:t>
            </a:r>
            <a:endParaRPr lang="en-US" sz="4374" dirty="0"/>
          </a:p>
        </p:txBody>
      </p:sp>
      <p:sp>
        <p:nvSpPr>
          <p:cNvPr id="6" name="Shape 2"/>
          <p:cNvSpPr/>
          <p:nvPr/>
        </p:nvSpPr>
        <p:spPr>
          <a:xfrm>
            <a:off x="4810244" y="1953101"/>
            <a:ext cx="27742" cy="5351026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7" name="Shape 3"/>
          <p:cNvSpPr/>
          <p:nvPr/>
        </p:nvSpPr>
        <p:spPr>
          <a:xfrm>
            <a:off x="5074027" y="2362736"/>
            <a:ext cx="777597" cy="27742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8" name="Shape 4"/>
          <p:cNvSpPr/>
          <p:nvPr/>
        </p:nvSpPr>
        <p:spPr>
          <a:xfrm>
            <a:off x="4574084" y="2126694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23D4D"/>
          </a:solidFill>
          <a:ln/>
        </p:spPr>
      </p:sp>
      <p:sp>
        <p:nvSpPr>
          <p:cNvPr id="9" name="Text 5"/>
          <p:cNvSpPr/>
          <p:nvPr/>
        </p:nvSpPr>
        <p:spPr>
          <a:xfrm>
            <a:off x="4745534" y="2168366"/>
            <a:ext cx="157043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624" dirty="0"/>
          </a:p>
        </p:txBody>
      </p:sp>
      <p:sp>
        <p:nvSpPr>
          <p:cNvPr id="10" name="Text 6"/>
          <p:cNvSpPr/>
          <p:nvPr/>
        </p:nvSpPr>
        <p:spPr>
          <a:xfrm>
            <a:off x="6046113" y="2175272"/>
            <a:ext cx="3195042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Посадка деревьев</a:t>
            </a:r>
            <a:endParaRPr lang="en-US" sz="2187" dirty="0"/>
          </a:p>
        </p:txBody>
      </p:sp>
      <p:sp>
        <p:nvSpPr>
          <p:cNvPr id="11" name="Text 7"/>
          <p:cNvSpPr/>
          <p:nvPr/>
        </p:nvSpPr>
        <p:spPr>
          <a:xfrm>
            <a:off x="6046113" y="2655689"/>
            <a:ext cx="7751088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Ученики организуют ежегодные акции по озеленению территории школы и ближайших парков.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074027" y="4220468"/>
            <a:ext cx="777597" cy="27742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13" name="Shape 9"/>
          <p:cNvSpPr/>
          <p:nvPr/>
        </p:nvSpPr>
        <p:spPr>
          <a:xfrm>
            <a:off x="4574084" y="3984427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23D4D"/>
          </a:solidFill>
          <a:ln/>
        </p:spPr>
      </p:sp>
      <p:sp>
        <p:nvSpPr>
          <p:cNvPr id="14" name="Text 10"/>
          <p:cNvSpPr/>
          <p:nvPr/>
        </p:nvSpPr>
        <p:spPr>
          <a:xfrm>
            <a:off x="4692551" y="4026098"/>
            <a:ext cx="263009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624" dirty="0"/>
          </a:p>
        </p:txBody>
      </p:sp>
      <p:sp>
        <p:nvSpPr>
          <p:cNvPr id="15" name="Text 11"/>
          <p:cNvSpPr/>
          <p:nvPr/>
        </p:nvSpPr>
        <p:spPr>
          <a:xfrm>
            <a:off x="6046113" y="4033004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Уборка мусора</a:t>
            </a:r>
            <a:endParaRPr lang="en-US" sz="2187" dirty="0"/>
          </a:p>
        </p:txBody>
      </p:sp>
      <p:sp>
        <p:nvSpPr>
          <p:cNvPr id="16" name="Text 12"/>
          <p:cNvSpPr/>
          <p:nvPr/>
        </p:nvSpPr>
        <p:spPr>
          <a:xfrm>
            <a:off x="6046113" y="4513421"/>
            <a:ext cx="7751088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Добровольцы регулярно проводят субботники, очищая окрестности от бытовых отходов.</a:t>
            </a:r>
            <a:endParaRPr lang="en-US" sz="1750" dirty="0"/>
          </a:p>
        </p:txBody>
      </p:sp>
      <p:sp>
        <p:nvSpPr>
          <p:cNvPr id="17" name="Shape 13"/>
          <p:cNvSpPr/>
          <p:nvPr/>
        </p:nvSpPr>
        <p:spPr>
          <a:xfrm>
            <a:off x="5074027" y="6078200"/>
            <a:ext cx="777597" cy="27742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18" name="Shape 14"/>
          <p:cNvSpPr/>
          <p:nvPr/>
        </p:nvSpPr>
        <p:spPr>
          <a:xfrm>
            <a:off x="4574084" y="5842159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23D4D"/>
          </a:solidFill>
          <a:ln/>
        </p:spPr>
      </p:sp>
      <p:sp>
        <p:nvSpPr>
          <p:cNvPr id="19" name="Text 15"/>
          <p:cNvSpPr/>
          <p:nvPr/>
        </p:nvSpPr>
        <p:spPr>
          <a:xfrm>
            <a:off x="4690050" y="5883831"/>
            <a:ext cx="26801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624" dirty="0"/>
          </a:p>
        </p:txBody>
      </p:sp>
      <p:sp>
        <p:nvSpPr>
          <p:cNvPr id="20" name="Text 16"/>
          <p:cNvSpPr/>
          <p:nvPr/>
        </p:nvSpPr>
        <p:spPr>
          <a:xfrm>
            <a:off x="6046113" y="5890736"/>
            <a:ext cx="3032879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Раздельный сбор</a:t>
            </a:r>
            <a:endParaRPr lang="en-US" sz="2187" dirty="0"/>
          </a:p>
        </p:txBody>
      </p:sp>
      <p:sp>
        <p:nvSpPr>
          <p:cNvPr id="21" name="Text 17"/>
          <p:cNvSpPr/>
          <p:nvPr/>
        </p:nvSpPr>
        <p:spPr>
          <a:xfrm>
            <a:off x="6046113" y="6371153"/>
            <a:ext cx="7751088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Установка контейнеров для раздельного сбора мусора и образовательные кампании по сортировке отходов.</a:t>
            </a:r>
            <a:endParaRPr lang="en-US" sz="1750" dirty="0"/>
          </a:p>
        </p:txBody>
      </p:sp>
      <p:pic>
        <p:nvPicPr>
          <p:cNvPr id="22" name="Image 2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484B608-7FC8-4CD1-5B03-7AE20EA2E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30" y="438691"/>
            <a:ext cx="3899780" cy="18463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C5EDE1D-9E3C-1E1E-7A24-DF65D8795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95" y="5883831"/>
            <a:ext cx="3962400" cy="187594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7642113-46AD-1E55-CC51-AA8FE8812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897" y="2406648"/>
            <a:ext cx="1571025" cy="34972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sp>
        <p:nvSpPr>
          <p:cNvPr id="4" name="Text 1"/>
          <p:cNvSpPr/>
          <p:nvPr/>
        </p:nvSpPr>
        <p:spPr>
          <a:xfrm>
            <a:off x="2348389" y="2043113"/>
            <a:ext cx="6365796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Помощь пожилым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348389" y="3292912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Уход и общение</a:t>
            </a:r>
            <a:endParaRPr lang="en-US" sz="2187" dirty="0"/>
          </a:p>
        </p:txBody>
      </p:sp>
      <p:sp>
        <p:nvSpPr>
          <p:cNvPr id="6" name="Text 3"/>
          <p:cNvSpPr/>
          <p:nvPr/>
        </p:nvSpPr>
        <p:spPr>
          <a:xfrm>
            <a:off x="2348389" y="3862268"/>
            <a:ext cx="2949416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Ученики регулярно навещают одиноких пожилых людей, помогают им по хозяйству и просто приятно проводят время.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847398" y="3292912"/>
            <a:ext cx="2949416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Культурная программа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5847398" y="4209455"/>
            <a:ext cx="2949416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Организация концертов, экскурсий и чаепитий для пожилых жителей, чтобы поднять им настроение.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346406" y="3292912"/>
            <a:ext cx="2949416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Сохранение истории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9346406" y="4209455"/>
            <a:ext cx="2949416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Ученики берут интервью у ветеранов и записывают их воспоминания, помогая сохранить историческую память.</a:t>
            </a:r>
            <a:endParaRPr lang="en-US" sz="1750" dirty="0"/>
          </a:p>
        </p:txBody>
      </p:sp>
      <p:pic>
        <p:nvPicPr>
          <p:cNvPr id="11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sp>
        <p:nvSpPr>
          <p:cNvPr id="4" name="Text 1"/>
          <p:cNvSpPr/>
          <p:nvPr/>
        </p:nvSpPr>
        <p:spPr>
          <a:xfrm>
            <a:off x="2348389" y="1269802"/>
            <a:ext cx="6674048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Помощь животным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2348389" y="2408515"/>
            <a:ext cx="4855726" cy="1990963"/>
          </a:xfrm>
          <a:prstGeom prst="roundRect">
            <a:avLst>
              <a:gd name="adj" fmla="val 3348"/>
            </a:avLst>
          </a:prstGeom>
          <a:solidFill>
            <a:srgbClr val="223D4D"/>
          </a:solidFill>
          <a:ln/>
        </p:spPr>
      </p:sp>
      <p:sp>
        <p:nvSpPr>
          <p:cNvPr id="6" name="Text 3"/>
          <p:cNvSpPr/>
          <p:nvPr/>
        </p:nvSpPr>
        <p:spPr>
          <a:xfrm>
            <a:off x="2570559" y="2630686"/>
            <a:ext cx="365450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Приют для животных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2570559" y="3111103"/>
            <a:ext cx="4411385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Ученики регулярно навещают местный приют для животных, выгуливают и ухаживают за питомцами.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6285" y="2408515"/>
            <a:ext cx="4855726" cy="1990963"/>
          </a:xfrm>
          <a:prstGeom prst="roundRect">
            <a:avLst>
              <a:gd name="adj" fmla="val 3348"/>
            </a:avLst>
          </a:prstGeom>
          <a:solidFill>
            <a:srgbClr val="223D4D"/>
          </a:solidFill>
          <a:ln/>
        </p:spPr>
      </p:sp>
      <p:sp>
        <p:nvSpPr>
          <p:cNvPr id="9" name="Text 6"/>
          <p:cNvSpPr/>
          <p:nvPr/>
        </p:nvSpPr>
        <p:spPr>
          <a:xfrm>
            <a:off x="7648456" y="2630686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Сбор средств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7648456" y="3111103"/>
            <a:ext cx="4411385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Организация благотворительных акций и сбор пожертвований для помощи бездомным животным.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2348389" y="4621649"/>
            <a:ext cx="4855726" cy="2338149"/>
          </a:xfrm>
          <a:prstGeom prst="roundRect">
            <a:avLst>
              <a:gd name="adj" fmla="val 2851"/>
            </a:avLst>
          </a:prstGeom>
          <a:solidFill>
            <a:srgbClr val="223D4D"/>
          </a:solidFill>
          <a:ln/>
        </p:spPr>
      </p:sp>
      <p:sp>
        <p:nvSpPr>
          <p:cNvPr id="12" name="Text 9"/>
          <p:cNvSpPr/>
          <p:nvPr/>
        </p:nvSpPr>
        <p:spPr>
          <a:xfrm>
            <a:off x="2570559" y="4843820"/>
            <a:ext cx="2995613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Защита природы</a:t>
            </a:r>
            <a:endParaRPr lang="en-US" sz="2187" dirty="0"/>
          </a:p>
        </p:txBody>
      </p:sp>
      <p:sp>
        <p:nvSpPr>
          <p:cNvPr id="13" name="Text 10"/>
          <p:cNvSpPr/>
          <p:nvPr/>
        </p:nvSpPr>
        <p:spPr>
          <a:xfrm>
            <a:off x="2570559" y="5324237"/>
            <a:ext cx="4411385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Участие в кампаниях по защите окружающей среды и сохранению редких видов животных.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7426285" y="4621649"/>
            <a:ext cx="4855726" cy="2338149"/>
          </a:xfrm>
          <a:prstGeom prst="roundRect">
            <a:avLst>
              <a:gd name="adj" fmla="val 2851"/>
            </a:avLst>
          </a:prstGeom>
          <a:solidFill>
            <a:srgbClr val="223D4D"/>
          </a:solidFill>
          <a:ln/>
        </p:spPr>
      </p:sp>
      <p:sp>
        <p:nvSpPr>
          <p:cNvPr id="15" name="Text 12"/>
          <p:cNvSpPr/>
          <p:nvPr/>
        </p:nvSpPr>
        <p:spPr>
          <a:xfrm>
            <a:off x="7648456" y="4843820"/>
            <a:ext cx="4411385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Просветительская работа</a:t>
            </a:r>
            <a:endParaRPr lang="en-US" sz="2187" dirty="0"/>
          </a:p>
        </p:txBody>
      </p:sp>
      <p:sp>
        <p:nvSpPr>
          <p:cNvPr id="16" name="Text 13"/>
          <p:cNvSpPr/>
          <p:nvPr/>
        </p:nvSpPr>
        <p:spPr>
          <a:xfrm>
            <a:off x="7648456" y="5671423"/>
            <a:ext cx="4411385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Проведение занятий и лекций для учеников о гуманном обращении с животными.</a:t>
            </a:r>
            <a:endParaRPr lang="en-US" sz="1750" dirty="0"/>
          </a:p>
        </p:txBody>
      </p:sp>
      <p:pic>
        <p:nvPicPr>
          <p:cNvPr id="17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sp>
        <p:nvSpPr>
          <p:cNvPr id="4" name="Text 1"/>
          <p:cNvSpPr/>
          <p:nvPr/>
        </p:nvSpPr>
        <p:spPr>
          <a:xfrm>
            <a:off x="2348389" y="2043113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Помощь детям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348389" y="3292912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Детский дом</a:t>
            </a:r>
            <a:endParaRPr lang="en-US" sz="2187" dirty="0"/>
          </a:p>
        </p:txBody>
      </p:sp>
      <p:sp>
        <p:nvSpPr>
          <p:cNvPr id="6" name="Text 3"/>
          <p:cNvSpPr/>
          <p:nvPr/>
        </p:nvSpPr>
        <p:spPr>
          <a:xfrm>
            <a:off x="2348389" y="3862268"/>
            <a:ext cx="2949416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Ученики регулярно навещают детский дом, проводят с ними игры, мастер-классы и праздники.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847398" y="3292912"/>
            <a:ext cx="2949416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Благотворительность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5847398" y="4209455"/>
            <a:ext cx="2949416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Организация сбора игрушек, канцелярских принадлежностей и одежды для нуждающихся детей.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346406" y="3292912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Помощь в учёбе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9346406" y="3862268"/>
            <a:ext cx="2949416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Ученики старших классов организуют бесплатные дополнительные занятия для младших школьников.</a:t>
            </a:r>
            <a:endParaRPr lang="en-US" sz="1750" dirty="0"/>
          </a:p>
        </p:txBody>
      </p:sp>
      <p:pic>
        <p:nvPicPr>
          <p:cNvPr id="11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sp>
        <p:nvSpPr>
          <p:cNvPr id="5" name="Text 1"/>
          <p:cNvSpPr/>
          <p:nvPr/>
        </p:nvSpPr>
        <p:spPr>
          <a:xfrm>
            <a:off x="3201591" y="2807256"/>
            <a:ext cx="6634163" cy="5750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528"/>
              </a:lnSpc>
              <a:buNone/>
            </a:pPr>
            <a:r>
              <a:rPr lang="en-US" sz="3623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Городские инициативы</a:t>
            </a:r>
            <a:endParaRPr lang="en-US" sz="3623" dirty="0"/>
          </a:p>
        </p:txBody>
      </p:sp>
      <p:sp>
        <p:nvSpPr>
          <p:cNvPr id="6" name="Shape 2"/>
          <p:cNvSpPr/>
          <p:nvPr/>
        </p:nvSpPr>
        <p:spPr>
          <a:xfrm>
            <a:off x="7303770" y="3658314"/>
            <a:ext cx="22979" cy="4064198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7" name="Shape 3"/>
          <p:cNvSpPr/>
          <p:nvPr/>
        </p:nvSpPr>
        <p:spPr>
          <a:xfrm>
            <a:off x="6464201" y="3997464"/>
            <a:ext cx="644009" cy="22979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8" name="Shape 4"/>
          <p:cNvSpPr/>
          <p:nvPr/>
        </p:nvSpPr>
        <p:spPr>
          <a:xfrm>
            <a:off x="7108210" y="3802023"/>
            <a:ext cx="413980" cy="413980"/>
          </a:xfrm>
          <a:prstGeom prst="roundRect">
            <a:avLst>
              <a:gd name="adj" fmla="val 13336"/>
            </a:avLst>
          </a:prstGeom>
          <a:solidFill>
            <a:srgbClr val="223D4D"/>
          </a:solidFill>
          <a:ln/>
        </p:spPr>
      </p:sp>
      <p:sp>
        <p:nvSpPr>
          <p:cNvPr id="9" name="Text 5"/>
          <p:cNvSpPr/>
          <p:nvPr/>
        </p:nvSpPr>
        <p:spPr>
          <a:xfrm>
            <a:off x="7250132" y="3836551"/>
            <a:ext cx="130016" cy="3449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17"/>
              </a:lnSpc>
              <a:buNone/>
            </a:pPr>
            <a:r>
              <a:rPr lang="en-US" sz="217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174" dirty="0"/>
          </a:p>
        </p:txBody>
      </p:sp>
      <p:sp>
        <p:nvSpPr>
          <p:cNvPr id="10" name="Text 6"/>
          <p:cNvSpPr/>
          <p:nvPr/>
        </p:nvSpPr>
        <p:spPr>
          <a:xfrm>
            <a:off x="4002762" y="3842266"/>
            <a:ext cx="2300288" cy="28753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r">
              <a:lnSpc>
                <a:spcPts val="2264"/>
              </a:lnSpc>
              <a:buNone/>
            </a:pPr>
            <a:r>
              <a:rPr lang="en-US" sz="1811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Уборка улиц</a:t>
            </a:r>
            <a:endParaRPr lang="en-US" sz="1811" dirty="0"/>
          </a:p>
        </p:txBody>
      </p:sp>
      <p:sp>
        <p:nvSpPr>
          <p:cNvPr id="11" name="Text 7"/>
          <p:cNvSpPr/>
          <p:nvPr/>
        </p:nvSpPr>
        <p:spPr>
          <a:xfrm>
            <a:off x="3201591" y="4240173"/>
            <a:ext cx="3101459" cy="11777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318"/>
              </a:lnSpc>
              <a:buNone/>
            </a:pPr>
            <a:r>
              <a:rPr lang="en-US" sz="1449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Добровольцы регулярно организуют субботники по уборке мусора на городских улицах и в парках.</a:t>
            </a:r>
            <a:endParaRPr lang="en-US" sz="1449" dirty="0"/>
          </a:p>
        </p:txBody>
      </p:sp>
      <p:sp>
        <p:nvSpPr>
          <p:cNvPr id="12" name="Shape 8"/>
          <p:cNvSpPr/>
          <p:nvPr/>
        </p:nvSpPr>
        <p:spPr>
          <a:xfrm>
            <a:off x="7522190" y="4917460"/>
            <a:ext cx="644009" cy="22979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13" name="Shape 9"/>
          <p:cNvSpPr/>
          <p:nvPr/>
        </p:nvSpPr>
        <p:spPr>
          <a:xfrm>
            <a:off x="7108210" y="4722019"/>
            <a:ext cx="413980" cy="413980"/>
          </a:xfrm>
          <a:prstGeom prst="roundRect">
            <a:avLst>
              <a:gd name="adj" fmla="val 13336"/>
            </a:avLst>
          </a:prstGeom>
          <a:solidFill>
            <a:srgbClr val="223D4D"/>
          </a:solidFill>
          <a:ln/>
        </p:spPr>
      </p:sp>
      <p:sp>
        <p:nvSpPr>
          <p:cNvPr id="14" name="Text 10"/>
          <p:cNvSpPr/>
          <p:nvPr/>
        </p:nvSpPr>
        <p:spPr>
          <a:xfrm>
            <a:off x="7206317" y="4756547"/>
            <a:ext cx="217765" cy="3449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17"/>
              </a:lnSpc>
              <a:buNone/>
            </a:pPr>
            <a:r>
              <a:rPr lang="en-US" sz="217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174" dirty="0"/>
          </a:p>
        </p:txBody>
      </p:sp>
      <p:sp>
        <p:nvSpPr>
          <p:cNvPr id="15" name="Text 11"/>
          <p:cNvSpPr/>
          <p:nvPr/>
        </p:nvSpPr>
        <p:spPr>
          <a:xfrm>
            <a:off x="8327350" y="4762262"/>
            <a:ext cx="2300288" cy="28753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64"/>
              </a:lnSpc>
              <a:buNone/>
            </a:pPr>
            <a:r>
              <a:rPr lang="en-US" sz="1811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Озеленение</a:t>
            </a:r>
            <a:endParaRPr lang="en-US" sz="1811" dirty="0"/>
          </a:p>
        </p:txBody>
      </p:sp>
      <p:sp>
        <p:nvSpPr>
          <p:cNvPr id="16" name="Text 12"/>
          <p:cNvSpPr/>
          <p:nvPr/>
        </p:nvSpPr>
        <p:spPr>
          <a:xfrm>
            <a:off x="8327350" y="5160169"/>
            <a:ext cx="3101459" cy="8833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318"/>
              </a:lnSpc>
              <a:buNone/>
            </a:pPr>
            <a:r>
              <a:rPr lang="en-US" sz="1449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Ученики сажают деревья и кустарники, облагораживая городские территории.</a:t>
            </a:r>
            <a:endParaRPr lang="en-US" sz="1449" dirty="0"/>
          </a:p>
        </p:txBody>
      </p:sp>
      <p:sp>
        <p:nvSpPr>
          <p:cNvPr id="17" name="Shape 13"/>
          <p:cNvSpPr/>
          <p:nvPr/>
        </p:nvSpPr>
        <p:spPr>
          <a:xfrm>
            <a:off x="6464201" y="6124992"/>
            <a:ext cx="644009" cy="22979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18" name="Shape 14"/>
          <p:cNvSpPr/>
          <p:nvPr/>
        </p:nvSpPr>
        <p:spPr>
          <a:xfrm>
            <a:off x="7108210" y="5929551"/>
            <a:ext cx="413980" cy="413980"/>
          </a:xfrm>
          <a:prstGeom prst="roundRect">
            <a:avLst>
              <a:gd name="adj" fmla="val 13336"/>
            </a:avLst>
          </a:prstGeom>
          <a:solidFill>
            <a:srgbClr val="223D4D"/>
          </a:solidFill>
          <a:ln/>
        </p:spPr>
      </p:sp>
      <p:sp>
        <p:nvSpPr>
          <p:cNvPr id="19" name="Text 15"/>
          <p:cNvSpPr/>
          <p:nvPr/>
        </p:nvSpPr>
        <p:spPr>
          <a:xfrm>
            <a:off x="7204174" y="5964079"/>
            <a:ext cx="221933" cy="3449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17"/>
              </a:lnSpc>
              <a:buNone/>
            </a:pPr>
            <a:r>
              <a:rPr lang="en-US" sz="217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174" dirty="0"/>
          </a:p>
        </p:txBody>
      </p:sp>
      <p:sp>
        <p:nvSpPr>
          <p:cNvPr id="20" name="Text 16"/>
          <p:cNvSpPr/>
          <p:nvPr/>
        </p:nvSpPr>
        <p:spPr>
          <a:xfrm>
            <a:off x="3201591" y="5969794"/>
            <a:ext cx="3101459" cy="5750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264"/>
              </a:lnSpc>
              <a:buNone/>
            </a:pPr>
            <a:r>
              <a:rPr lang="en-US" sz="1811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Помощь нуждающимся</a:t>
            </a:r>
            <a:endParaRPr lang="en-US" sz="1811" dirty="0"/>
          </a:p>
        </p:txBody>
      </p:sp>
      <p:sp>
        <p:nvSpPr>
          <p:cNvPr id="21" name="Text 17"/>
          <p:cNvSpPr/>
          <p:nvPr/>
        </p:nvSpPr>
        <p:spPr>
          <a:xfrm>
            <a:off x="3201591" y="6655237"/>
            <a:ext cx="3101459" cy="8833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318"/>
              </a:lnSpc>
              <a:buNone/>
            </a:pPr>
            <a:r>
              <a:rPr lang="en-US" sz="1449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Сбор продуктов, вещей и других необходимых предметов для малоимущих жителей города.</a:t>
            </a:r>
            <a:endParaRPr lang="en-US" sz="1449" dirty="0"/>
          </a:p>
        </p:txBody>
      </p:sp>
      <p:pic>
        <p:nvPicPr>
          <p:cNvPr id="22" name="Image 2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3EBF599-FA94-5171-4F00-B5081E765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66" y="219789"/>
            <a:ext cx="13495868" cy="25599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sp>
        <p:nvSpPr>
          <p:cNvPr id="4" name="Text 1"/>
          <p:cNvSpPr/>
          <p:nvPr/>
        </p:nvSpPr>
        <p:spPr>
          <a:xfrm>
            <a:off x="2348389" y="1376720"/>
            <a:ext cx="620910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Профориентация</a:t>
            </a:r>
            <a:endParaRPr lang="en-US" sz="4374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389" y="2515433"/>
            <a:ext cx="444341" cy="44434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48389" y="3181945"/>
            <a:ext cx="2233374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Мастер-классы</a:t>
            </a:r>
            <a:endParaRPr lang="en-US" sz="2187" dirty="0"/>
          </a:p>
        </p:txBody>
      </p:sp>
      <p:sp>
        <p:nvSpPr>
          <p:cNvPr id="7" name="Text 3"/>
          <p:cNvSpPr/>
          <p:nvPr/>
        </p:nvSpPr>
        <p:spPr>
          <a:xfrm>
            <a:off x="2348389" y="4009549"/>
            <a:ext cx="2233374" cy="28432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Эксперты из различных профессиональных сфер проводят для учеников обучающие семинары и тренинги.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019" y="2515433"/>
            <a:ext cx="444341" cy="44434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915019" y="3181945"/>
            <a:ext cx="223349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Консультации</a:t>
            </a:r>
            <a:endParaRPr lang="en-US" sz="2187" dirty="0"/>
          </a:p>
        </p:txBody>
      </p:sp>
      <p:sp>
        <p:nvSpPr>
          <p:cNvPr id="10" name="Text 5"/>
          <p:cNvSpPr/>
          <p:nvPr/>
        </p:nvSpPr>
        <p:spPr>
          <a:xfrm>
            <a:off x="4915019" y="4009549"/>
            <a:ext cx="2233493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Организация встреч с успешными людьми, которые делятся своим опытом и дают советы по карьере.</a:t>
            </a:r>
            <a:endParaRPr lang="en-US" sz="17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768" y="2515433"/>
            <a:ext cx="444341" cy="44434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481768" y="3181945"/>
            <a:ext cx="223337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Экскурсии</a:t>
            </a:r>
            <a:endParaRPr lang="en-US" sz="2187" dirty="0"/>
          </a:p>
        </p:txBody>
      </p:sp>
      <p:sp>
        <p:nvSpPr>
          <p:cNvPr id="13" name="Text 7"/>
          <p:cNvSpPr/>
          <p:nvPr/>
        </p:nvSpPr>
        <p:spPr>
          <a:xfrm>
            <a:off x="7481768" y="3662363"/>
            <a:ext cx="2233374" cy="24878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Ученики посещают разные организации и знакомятся с особенностями различных профессий.</a:t>
            </a:r>
            <a:endParaRPr lang="en-US" sz="17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8399" y="2515433"/>
            <a:ext cx="444341" cy="44434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0048399" y="3181945"/>
            <a:ext cx="223349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Волонтёрство</a:t>
            </a:r>
            <a:endParaRPr lang="en-US" sz="2187" dirty="0"/>
          </a:p>
        </p:txBody>
      </p:sp>
      <p:sp>
        <p:nvSpPr>
          <p:cNvPr id="16" name="Text 9"/>
          <p:cNvSpPr/>
          <p:nvPr/>
        </p:nvSpPr>
        <p:spPr>
          <a:xfrm>
            <a:off x="10048399" y="4009549"/>
            <a:ext cx="2233493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Возможность попробовать себя в разных сферах деятельности в качестве добровольцев.</a:t>
            </a:r>
            <a:endParaRPr lang="en-US" sz="1750" dirty="0"/>
          </a:p>
        </p:txBody>
      </p:sp>
      <p:pic>
        <p:nvPicPr>
          <p:cNvPr id="17" name="Image 5" descr="preencoded.png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B50665-65C5-37C8-935E-6A7832FCC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9300" y="368989"/>
            <a:ext cx="3514811" cy="2336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>
              <a:alpha val="80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2348389" y="1995964"/>
            <a:ext cx="7403306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Поддержка талантов</a:t>
            </a:r>
            <a:endParaRPr lang="en-US" sz="4374" dirty="0"/>
          </a:p>
        </p:txBody>
      </p:sp>
      <p:sp>
        <p:nvSpPr>
          <p:cNvPr id="7" name="Shape 3"/>
          <p:cNvSpPr/>
          <p:nvPr/>
        </p:nvSpPr>
        <p:spPr>
          <a:xfrm>
            <a:off x="2348389" y="3197185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23D4D"/>
          </a:solidFill>
          <a:ln/>
        </p:spPr>
      </p:sp>
      <p:sp>
        <p:nvSpPr>
          <p:cNvPr id="8" name="Text 4"/>
          <p:cNvSpPr/>
          <p:nvPr/>
        </p:nvSpPr>
        <p:spPr>
          <a:xfrm>
            <a:off x="2519839" y="3238857"/>
            <a:ext cx="157043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624" dirty="0"/>
          </a:p>
        </p:txBody>
      </p:sp>
      <p:sp>
        <p:nvSpPr>
          <p:cNvPr id="9" name="Text 5"/>
          <p:cNvSpPr/>
          <p:nvPr/>
        </p:nvSpPr>
        <p:spPr>
          <a:xfrm>
            <a:off x="3070503" y="3273504"/>
            <a:ext cx="244090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Творческие мастерские</a:t>
            </a:r>
            <a:endParaRPr lang="en-US" sz="2187" dirty="0"/>
          </a:p>
        </p:txBody>
      </p:sp>
      <p:sp>
        <p:nvSpPr>
          <p:cNvPr id="10" name="Text 6"/>
          <p:cNvSpPr/>
          <p:nvPr/>
        </p:nvSpPr>
        <p:spPr>
          <a:xfrm>
            <a:off x="3070503" y="4101108"/>
            <a:ext cx="2440900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Организация бесплатных кружков и мастер-классов по разным видам искусства для учеников.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5733574" y="3197185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23D4D"/>
          </a:solidFill>
          <a:ln/>
        </p:spPr>
      </p:sp>
      <p:sp>
        <p:nvSpPr>
          <p:cNvPr id="12" name="Text 8"/>
          <p:cNvSpPr/>
          <p:nvPr/>
        </p:nvSpPr>
        <p:spPr>
          <a:xfrm>
            <a:off x="5852041" y="3238857"/>
            <a:ext cx="263009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624" dirty="0"/>
          </a:p>
        </p:txBody>
      </p:sp>
      <p:sp>
        <p:nvSpPr>
          <p:cNvPr id="13" name="Text 9"/>
          <p:cNvSpPr/>
          <p:nvPr/>
        </p:nvSpPr>
        <p:spPr>
          <a:xfrm>
            <a:off x="6455688" y="3273504"/>
            <a:ext cx="244090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Участие в конкурсах</a:t>
            </a:r>
            <a:endParaRPr lang="en-US" sz="2187" dirty="0"/>
          </a:p>
        </p:txBody>
      </p:sp>
      <p:sp>
        <p:nvSpPr>
          <p:cNvPr id="14" name="Text 10"/>
          <p:cNvSpPr/>
          <p:nvPr/>
        </p:nvSpPr>
        <p:spPr>
          <a:xfrm>
            <a:off x="6455688" y="4101108"/>
            <a:ext cx="2440900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Помощь талантливым ученикам в подготовке к соревнованиям и творческим конкурсам.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9118759" y="3197185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23D4D"/>
          </a:solidFill>
          <a:ln/>
        </p:spPr>
      </p:sp>
      <p:sp>
        <p:nvSpPr>
          <p:cNvPr id="16" name="Text 12"/>
          <p:cNvSpPr/>
          <p:nvPr/>
        </p:nvSpPr>
        <p:spPr>
          <a:xfrm>
            <a:off x="9234726" y="3238857"/>
            <a:ext cx="26801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624" dirty="0"/>
          </a:p>
        </p:txBody>
      </p:sp>
      <p:sp>
        <p:nvSpPr>
          <p:cNvPr id="17" name="Text 13"/>
          <p:cNvSpPr/>
          <p:nvPr/>
        </p:nvSpPr>
        <p:spPr>
          <a:xfrm>
            <a:off x="9840873" y="3273504"/>
            <a:ext cx="244090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Гранты и стипендии</a:t>
            </a:r>
            <a:endParaRPr lang="en-US" sz="2187" dirty="0"/>
          </a:p>
        </p:txBody>
      </p:sp>
      <p:sp>
        <p:nvSpPr>
          <p:cNvPr id="18" name="Text 14"/>
          <p:cNvSpPr/>
          <p:nvPr/>
        </p:nvSpPr>
        <p:spPr>
          <a:xfrm>
            <a:off x="9840873" y="4101108"/>
            <a:ext cx="2440900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Школа выделяет специальные средства для поддержки одарённых детей.</a:t>
            </a:r>
            <a:endParaRPr lang="en-US" sz="1750" dirty="0"/>
          </a:p>
        </p:txBody>
      </p:sp>
      <p:pic>
        <p:nvPicPr>
          <p:cNvPr id="19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89C7311-53D9-AAEE-BE0C-358099EC9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25526" y="843519"/>
            <a:ext cx="2195274" cy="21952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D56EF7B-62B5-A959-7CFF-B9D2875FF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12" y="4774076"/>
            <a:ext cx="2015650" cy="269033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4A98E2-5625-9437-0EFD-13464D626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6987" y="5679281"/>
            <a:ext cx="3021012" cy="22657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sp>
        <p:nvSpPr>
          <p:cNvPr id="5" name="Text 1"/>
          <p:cNvSpPr/>
          <p:nvPr/>
        </p:nvSpPr>
        <p:spPr>
          <a:xfrm>
            <a:off x="2429828" y="3333631"/>
            <a:ext cx="8033385" cy="6829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378"/>
              </a:lnSpc>
              <a:buNone/>
            </a:pPr>
            <a:r>
              <a:rPr lang="en-US" sz="4302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Здоровый образ жизни</a:t>
            </a:r>
            <a:endParaRPr lang="en-US" sz="4302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828" y="4344353"/>
            <a:ext cx="3256836" cy="874157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648307" y="5546288"/>
            <a:ext cx="2819876" cy="6829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89"/>
              </a:lnSpc>
              <a:buNone/>
            </a:pPr>
            <a:r>
              <a:rPr lang="en-US" sz="2151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Спортивные секции</a:t>
            </a:r>
            <a:endParaRPr lang="en-US" sz="2151" dirty="0"/>
          </a:p>
        </p:txBody>
      </p:sp>
      <p:sp>
        <p:nvSpPr>
          <p:cNvPr id="8" name="Text 3"/>
          <p:cNvSpPr/>
          <p:nvPr/>
        </p:nvSpPr>
        <p:spPr>
          <a:xfrm>
            <a:off x="2648307" y="6360319"/>
            <a:ext cx="2819876" cy="10490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53"/>
              </a:lnSpc>
              <a:buNone/>
            </a:pPr>
            <a:r>
              <a:rPr lang="en-US" sz="172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Бесплатные занятия по различным видам спорта для учеников.</a:t>
            </a:r>
            <a:endParaRPr lang="en-US" sz="1721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663" y="4344353"/>
            <a:ext cx="3256955" cy="87415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905143" y="5546288"/>
            <a:ext cx="2819995" cy="6829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89"/>
              </a:lnSpc>
              <a:buNone/>
            </a:pPr>
            <a:r>
              <a:rPr lang="en-US" sz="2151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Здоровое питание</a:t>
            </a:r>
            <a:endParaRPr lang="en-US" sz="2151" dirty="0"/>
          </a:p>
        </p:txBody>
      </p:sp>
      <p:sp>
        <p:nvSpPr>
          <p:cNvPr id="11" name="Text 5"/>
          <p:cNvSpPr/>
          <p:nvPr/>
        </p:nvSpPr>
        <p:spPr>
          <a:xfrm>
            <a:off x="5905143" y="6360319"/>
            <a:ext cx="2819995" cy="10490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53"/>
              </a:lnSpc>
              <a:buNone/>
            </a:pPr>
            <a:r>
              <a:rPr lang="en-US" sz="172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Просветительские кампании о важности правильного рациона.</a:t>
            </a:r>
            <a:endParaRPr lang="en-US" sz="1721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3618" y="4344353"/>
            <a:ext cx="3256955" cy="874157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9162098" y="5546288"/>
            <a:ext cx="2819995" cy="6829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89"/>
              </a:lnSpc>
              <a:buNone/>
            </a:pPr>
            <a:r>
              <a:rPr lang="en-US" sz="2151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Экологические тропы</a:t>
            </a:r>
            <a:endParaRPr lang="en-US" sz="2151" dirty="0"/>
          </a:p>
        </p:txBody>
      </p:sp>
      <p:sp>
        <p:nvSpPr>
          <p:cNvPr id="14" name="Text 7"/>
          <p:cNvSpPr/>
          <p:nvPr/>
        </p:nvSpPr>
        <p:spPr>
          <a:xfrm>
            <a:off x="9162098" y="6360319"/>
            <a:ext cx="2819995" cy="10490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53"/>
              </a:lnSpc>
              <a:buNone/>
            </a:pPr>
            <a:r>
              <a:rPr lang="en-US" sz="172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Организация туристических походов и прогулок на природе.</a:t>
            </a:r>
            <a:endParaRPr lang="en-US" sz="1721" dirty="0"/>
          </a:p>
        </p:txBody>
      </p:sp>
      <p:pic>
        <p:nvPicPr>
          <p:cNvPr id="15" name="Image 5" descr="preencoded.png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3A3151-B956-7EB7-8FCB-4786AD997F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86356" y="758243"/>
            <a:ext cx="2120900" cy="28278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74EF958-71D0-3209-DBD6-0B6C7754DB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965" y="521660"/>
            <a:ext cx="4083255" cy="250476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470</Words>
  <Application>Microsoft Office PowerPoint</Application>
  <PresentationFormat>Произвольный</PresentationFormat>
  <Paragraphs>89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Cabin</vt:lpstr>
      <vt:lpstr>Unbounded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ASUS</cp:lastModifiedBy>
  <cp:revision>2</cp:revision>
  <dcterms:created xsi:type="dcterms:W3CDTF">2024-04-14T13:17:37Z</dcterms:created>
  <dcterms:modified xsi:type="dcterms:W3CDTF">2024-04-14T13:47:02Z</dcterms:modified>
</cp:coreProperties>
</file>