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63" r:id="rId5"/>
    <p:sldId id="271" r:id="rId6"/>
    <p:sldId id="277" r:id="rId7"/>
    <p:sldId id="267" r:id="rId8"/>
    <p:sldId id="270" r:id="rId9"/>
    <p:sldId id="280" r:id="rId10"/>
    <p:sldId id="275" r:id="rId11"/>
  </p:sldIdLst>
  <p:sldSz cx="18288000" cy="10287000"/>
  <p:notesSz cx="6858000" cy="9144000"/>
  <p:embeddedFontLst>
    <p:embeddedFont>
      <p:font typeface="Montserrat Light Bold" panose="020B0604020202020204" charset="-52"/>
      <p:regular r:id="rId13"/>
    </p:embeddedFont>
    <p:embeddedFont>
      <p:font typeface="Segoe Print" panose="02000600000000000000" pitchFamily="2" charset="0"/>
      <p:regular r:id="rId14"/>
      <p:bold r:id="rId15"/>
    </p:embeddedFont>
    <p:embeddedFont>
      <p:font typeface="Bookman Old Style" panose="02050604050505020204" pitchFamily="18" charset="0"/>
      <p:regular r:id="rId16"/>
      <p:bold r:id="rId17"/>
      <p:italic r:id="rId18"/>
      <p:boldItalic r:id="rId19"/>
    </p:embeddedFont>
    <p:embeddedFont>
      <p:font typeface="Montserrat Classic Bold" panose="020B0604020202020204" charset="0"/>
      <p:regular r:id="rId20"/>
    </p:embeddedFont>
    <p:embeddedFont>
      <p:font typeface="Montserrat Light" panose="020B0604020202020204" charset="0"/>
      <p:regular r:id="rId21"/>
    </p:embeddedFont>
    <p:embeddedFont>
      <p:font typeface="Century" panose="02040604050505020304" pitchFamily="18" charset="0"/>
      <p:regular r:id="rId22"/>
    </p:embeddedFont>
    <p:embeddedFont>
      <p:font typeface="Arimo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istral" panose="03090702030407020403" pitchFamily="66" charset="0"/>
      <p:regular r:id="rId28"/>
    </p:embeddedFont>
    <p:embeddedFont>
      <p:font typeface="Impact" panose="020B0806030902050204" pitchFamily="3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950" autoAdjust="0"/>
  </p:normalViewPr>
  <p:slideViewPr>
    <p:cSldViewPr>
      <p:cViewPr>
        <p:scale>
          <a:sx n="49" d="100"/>
          <a:sy n="49" d="100"/>
        </p:scale>
        <p:origin x="-564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AE82D-1BB9-4040-9988-B7310EF0EB5C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459FB-6AA5-4064-A7C7-078CA219A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97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459FB-6AA5-4064-A7C7-078CA219AFB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68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miha\Desktop\ГРАНТ\Фотографии с форума\CRbO7BQvM6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/>
        </p:blipFill>
        <p:spPr bwMode="auto">
          <a:xfrm>
            <a:off x="5340497" y="0"/>
            <a:ext cx="12947504" cy="102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 rot="-5400000">
            <a:off x="221797" y="-488497"/>
            <a:ext cx="10559249" cy="11002839"/>
            <a:chOff x="0" y="0"/>
            <a:chExt cx="2354580" cy="3114402"/>
          </a:xfrm>
          <a:solidFill>
            <a:srgbClr val="00206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114403"/>
            </a:xfrm>
            <a:custGeom>
              <a:avLst/>
              <a:gdLst/>
              <a:ahLst/>
              <a:cxnLst/>
              <a:rect l="l" t="t" r="r" b="b"/>
              <a:pathLst>
                <a:path w="2353310" h="3114403">
                  <a:moveTo>
                    <a:pt x="784860" y="3047092"/>
                  </a:moveTo>
                  <a:cubicBezTo>
                    <a:pt x="905510" y="3087733"/>
                    <a:pt x="1042670" y="3114403"/>
                    <a:pt x="1177290" y="3114403"/>
                  </a:cubicBezTo>
                  <a:cubicBezTo>
                    <a:pt x="1311910" y="3114403"/>
                    <a:pt x="1441450" y="3091542"/>
                    <a:pt x="1560830" y="3050903"/>
                  </a:cubicBezTo>
                  <a:cubicBezTo>
                    <a:pt x="1563370" y="3049633"/>
                    <a:pt x="1565910" y="3049633"/>
                    <a:pt x="1568450" y="3048363"/>
                  </a:cubicBezTo>
                  <a:cubicBezTo>
                    <a:pt x="2016760" y="2885803"/>
                    <a:pt x="2346960" y="2456543"/>
                    <a:pt x="2353310" y="195413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952678"/>
                  </a:lnTo>
                  <a:cubicBezTo>
                    <a:pt x="6350" y="2459082"/>
                    <a:pt x="331470" y="2888342"/>
                    <a:pt x="784860" y="304709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</p:sp>
      </p:grpSp>
      <p:sp>
        <p:nvSpPr>
          <p:cNvPr id="4" name="TextBox 4"/>
          <p:cNvSpPr txBox="1"/>
          <p:nvPr/>
        </p:nvSpPr>
        <p:spPr>
          <a:xfrm>
            <a:off x="152400" y="9763208"/>
            <a:ext cx="6675837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24"/>
              </a:lnSpc>
            </a:pPr>
            <a:r>
              <a:rPr lang="ru-RU" sz="3200" spc="-56" dirty="0" smtClean="0">
                <a:solidFill>
                  <a:srgbClr val="FFFD47"/>
                </a:solidFill>
                <a:latin typeface="Montserrat Light"/>
              </a:rPr>
              <a:t>Гайский городской округ, 2020 год</a:t>
            </a:r>
            <a:endParaRPr lang="en-US" sz="3200" spc="-56" dirty="0">
              <a:solidFill>
                <a:srgbClr val="FFFD47"/>
              </a:solidFill>
              <a:latin typeface="Montserrat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2400" y="1882793"/>
            <a:ext cx="11523435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ru-RU" sz="3600" b="1" spc="-74" dirty="0" smtClean="0">
                <a:solidFill>
                  <a:srgbClr val="F2F0F4"/>
                </a:solidFill>
                <a:latin typeface="Montserrat Light Bold"/>
              </a:rPr>
              <a:t>Открытый образовательный форум</a:t>
            </a:r>
          </a:p>
          <a:p>
            <a:pPr>
              <a:lnSpc>
                <a:spcPts val="4409"/>
              </a:lnSpc>
            </a:pPr>
            <a:r>
              <a:rPr lang="ru-RU" sz="3600" b="1" spc="-74" dirty="0" smtClean="0">
                <a:solidFill>
                  <a:srgbClr val="F2F0F4"/>
                </a:solidFill>
                <a:latin typeface="Montserrat Light Bold"/>
              </a:rPr>
              <a:t>активистов ученических и студенческих самоуправлений</a:t>
            </a:r>
            <a:endParaRPr lang="en-US" sz="3600" b="1" spc="-74" dirty="0">
              <a:solidFill>
                <a:srgbClr val="F2F0F4"/>
              </a:solidFill>
              <a:latin typeface="Montserrat Light Bold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3575564"/>
            <a:ext cx="1524000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3800" b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«ВРЕМЯ</a:t>
            </a:r>
          </a:p>
          <a:p>
            <a:r>
              <a:rPr lang="ru-RU" sz="138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ДЕЙСТВОВАТЬ»</a:t>
            </a:r>
            <a:endParaRPr lang="ru-RU" sz="138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usermiha\Desktop\ГРАНТ\Фотографии с форума\Kh8kFGG2TGM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80"/>
          <a:stretch/>
        </p:blipFill>
        <p:spPr bwMode="auto">
          <a:xfrm>
            <a:off x="0" y="0"/>
            <a:ext cx="18288000" cy="1028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/>
          <p:cNvSpPr txBox="1"/>
          <p:nvPr/>
        </p:nvSpPr>
        <p:spPr>
          <a:xfrm>
            <a:off x="0" y="125512"/>
            <a:ext cx="8077200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27"/>
              </a:lnSpc>
            </a:pPr>
            <a:r>
              <a:rPr lang="ru-RU" sz="7200" b="1" spc="-43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Bookman Old Style" panose="02050604050505020204" pitchFamily="18" charset="0"/>
              </a:rPr>
              <a:t>ОТСКАНИРУЙ КАМЕРОЙ </a:t>
            </a:r>
            <a:endParaRPr lang="en-US" sz="7200" b="1" spc="-430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218" name="Picture 2" descr="C:\Users\usermiha\Desktop\ГРАНТ\Символика Форума\символика форум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860" y="3162300"/>
            <a:ext cx="4445540" cy="444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miha\Downloads\fram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158" y="2769848"/>
            <a:ext cx="5602287" cy="5602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6460" y="92583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pc="300" dirty="0">
                <a:solidFill>
                  <a:schemeClr val="bg1"/>
                </a:solidFill>
                <a:latin typeface="Bookman Old Style" panose="02050604050505020204" pitchFamily="18" charset="0"/>
              </a:rPr>
              <a:t>#</a:t>
            </a:r>
            <a:r>
              <a:rPr lang="ru-RU" sz="2400" b="1" i="1" spc="300" dirty="0">
                <a:solidFill>
                  <a:schemeClr val="bg1"/>
                </a:solidFill>
                <a:latin typeface="Bookman Old Style" panose="02050604050505020204" pitchFamily="18" charset="0"/>
              </a:rPr>
              <a:t>ФорумГай</a:t>
            </a:r>
            <a:endParaRPr lang="ru-RU" sz="2400" b="1" i="1" spc="3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en-US" sz="2400" b="1" i="1" spc="3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#</a:t>
            </a:r>
            <a:r>
              <a:rPr lang="ru-RU" sz="2400" b="1" i="1" spc="3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ВремяДействовать2020</a:t>
            </a:r>
            <a:endParaRPr lang="en-US" sz="2400" b="1" i="1" spc="300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9677400" y="153747"/>
            <a:ext cx="8382000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27"/>
              </a:lnSpc>
            </a:pPr>
            <a:r>
              <a:rPr lang="ru-RU" sz="7200" b="1" spc="-43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Bookman Old Style" panose="02050604050505020204" pitchFamily="18" charset="0"/>
              </a:rPr>
              <a:t>ПЕРЕЙДИ В </a:t>
            </a:r>
          </a:p>
          <a:p>
            <a:pPr algn="ctr">
              <a:lnSpc>
                <a:spcPts val="10227"/>
              </a:lnSpc>
            </a:pPr>
            <a:r>
              <a:rPr lang="ru-RU" sz="7200" b="1" spc="-43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Bookman Old Style" panose="02050604050505020204" pitchFamily="18" charset="0"/>
              </a:rPr>
              <a:t>НАШИ ГРУППЫ</a:t>
            </a:r>
            <a:endParaRPr lang="en-US" sz="7200" b="1" spc="-430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220" name="Picture 4" descr="C:\Users\usermiha\Downloads\frame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2769848"/>
            <a:ext cx="5602287" cy="5602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434909" y="-1566091"/>
            <a:ext cx="10294981" cy="13411201"/>
            <a:chOff x="0" y="0"/>
            <a:chExt cx="2353310" cy="35155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515595"/>
            </a:xfrm>
            <a:custGeom>
              <a:avLst/>
              <a:gdLst/>
              <a:ahLst/>
              <a:cxnLst/>
              <a:rect l="l" t="t" r="r" b="b"/>
              <a:pathLst>
                <a:path w="2353310" h="3515595">
                  <a:moveTo>
                    <a:pt x="784860" y="3448286"/>
                  </a:moveTo>
                  <a:cubicBezTo>
                    <a:pt x="905510" y="3488925"/>
                    <a:pt x="1042670" y="3515595"/>
                    <a:pt x="1177290" y="3515595"/>
                  </a:cubicBezTo>
                  <a:cubicBezTo>
                    <a:pt x="1311910" y="3515595"/>
                    <a:pt x="1441450" y="3492736"/>
                    <a:pt x="1560830" y="3452095"/>
                  </a:cubicBezTo>
                  <a:cubicBezTo>
                    <a:pt x="1563370" y="3450825"/>
                    <a:pt x="1565910" y="3450825"/>
                    <a:pt x="1568450" y="3449555"/>
                  </a:cubicBezTo>
                  <a:cubicBezTo>
                    <a:pt x="2016760" y="3286995"/>
                    <a:pt x="2346960" y="2857735"/>
                    <a:pt x="2353310" y="2354096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352328"/>
                  </a:lnTo>
                  <a:cubicBezTo>
                    <a:pt x="6350" y="2860275"/>
                    <a:pt x="331470" y="3289535"/>
                    <a:pt x="784860" y="3448285"/>
                  </a:cubicBezTo>
                  <a:close/>
                </a:path>
              </a:pathLst>
            </a:custGeom>
            <a:solidFill>
              <a:srgbClr val="FF7948"/>
            </a:solidFill>
            <a:ln>
              <a:solidFill>
                <a:schemeClr val="bg1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49335" y="3695700"/>
            <a:ext cx="17384771" cy="4702785"/>
            <a:chOff x="-7486084" y="1641747"/>
            <a:chExt cx="18295958" cy="5641714"/>
          </a:xfrm>
        </p:grpSpPr>
        <p:sp>
          <p:nvSpPr>
            <p:cNvPr id="6" name="TextBox 6"/>
            <p:cNvSpPr txBox="1"/>
            <p:nvPr/>
          </p:nvSpPr>
          <p:spPr>
            <a:xfrm>
              <a:off x="-7486084" y="6573701"/>
              <a:ext cx="6679980" cy="7097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056"/>
                </a:lnSpc>
              </a:pPr>
              <a:r>
                <a:rPr lang="en-US" sz="3200" spc="-123" dirty="0" smtClean="0">
                  <a:solidFill>
                    <a:srgbClr val="FFFD47"/>
                  </a:solidFill>
                  <a:latin typeface="Bookman Old Style" panose="02050604050505020204" pitchFamily="18" charset="0"/>
                </a:rPr>
                <a:t>Inst</a:t>
              </a:r>
              <a:r>
                <a:rPr lang="ru-RU" sz="3200" spc="-123" dirty="0" smtClean="0">
                  <a:solidFill>
                    <a:srgbClr val="FFFD47"/>
                  </a:solidFill>
                  <a:latin typeface="Bookman Old Style" panose="02050604050505020204" pitchFamily="18" charset="0"/>
                </a:rPr>
                <a:t>: </a:t>
              </a:r>
              <a:r>
                <a:rPr lang="en-US" sz="3200" spc="-123" dirty="0" smtClean="0">
                  <a:solidFill>
                    <a:srgbClr val="FFFD47"/>
                  </a:solidFill>
                  <a:latin typeface="Bookman Old Style" panose="02050604050505020204" pitchFamily="18" charset="0"/>
                </a:rPr>
                <a:t>@</a:t>
              </a:r>
              <a:r>
                <a:rPr lang="ru-RU" sz="3200" spc="-123" dirty="0" smtClean="0">
                  <a:solidFill>
                    <a:srgbClr val="FFFD47"/>
                  </a:solidFill>
                  <a:latin typeface="Bookman Old Style" panose="02050604050505020204" pitchFamily="18" charset="0"/>
                </a:rPr>
                <a:t>_</a:t>
              </a:r>
              <a:r>
                <a:rPr lang="en-US" sz="3200" spc="-123" dirty="0" err="1" smtClean="0">
                  <a:solidFill>
                    <a:srgbClr val="FFFD47"/>
                  </a:solidFill>
                  <a:latin typeface="Bookman Old Style" panose="02050604050505020204" pitchFamily="18" charset="0"/>
                </a:rPr>
                <a:t>alex_bogomolov</a:t>
              </a:r>
              <a:r>
                <a:rPr lang="en-US" sz="3200" spc="-123" dirty="0" smtClean="0">
                  <a:solidFill>
                    <a:srgbClr val="FFFD47"/>
                  </a:solidFill>
                  <a:latin typeface="Bookman Old Style" panose="02050604050505020204" pitchFamily="18" charset="0"/>
                </a:rPr>
                <a:t>_</a:t>
              </a:r>
              <a:endParaRPr lang="en-US" sz="3200" spc="-123" dirty="0">
                <a:solidFill>
                  <a:srgbClr val="FFFD47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531" y="1641747"/>
              <a:ext cx="10801343" cy="531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8"/>
                </a:lnSpc>
              </a:pPr>
              <a:endParaRPr lang="en-US" sz="2740" dirty="0">
                <a:solidFill>
                  <a:srgbClr val="FFFFFF"/>
                </a:solidFill>
                <a:latin typeface="Montserrat Light"/>
              </a:endParaRPr>
            </a:p>
          </p:txBody>
        </p:sp>
      </p:grpSp>
      <p:sp>
        <p:nvSpPr>
          <p:cNvPr id="10" name="Овал 9"/>
          <p:cNvSpPr/>
          <p:nvPr/>
        </p:nvSpPr>
        <p:spPr>
          <a:xfrm>
            <a:off x="-1981200" y="-723900"/>
            <a:ext cx="8460000" cy="8473548"/>
          </a:xfrm>
          <a:prstGeom prst="ellipse">
            <a:avLst/>
          </a:prstGeom>
          <a:blipFill dpi="0" rotWithShape="1">
            <a:blip r:embed="rId3"/>
            <a:srcRect/>
            <a:stretch>
              <a:fillRect l="-6000" t="-6000" r="-39000" b="-69000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19800" y="-7981"/>
            <a:ext cx="1226820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Пришло наше</a:t>
            </a:r>
          </a:p>
          <a:p>
            <a:pPr algn="ctr"/>
            <a:r>
              <a:rPr lang="ru-RU" sz="7200" b="1" i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«Время действовать»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1000" y="2476500"/>
            <a:ext cx="99822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«…Форум 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«Время действовать» - социально-значимый проект Гайского городского округа, направленный  на создание условий для поддержки инициативной и талантливой молодежи, включение подрастающего поколения  в процесс социально - значимой деятельности  Гайского городского округа и близлежащих территорий в свободное от учёбы время, формирование навыков в сфере социального проектирования, а так же </a:t>
            </a:r>
            <a:r>
              <a:rPr lang="ru-RU" sz="32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организацию позитивного и, главное, образовательного досуга 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подрастающего </a:t>
            </a:r>
            <a:r>
              <a:rPr lang="ru-RU" sz="32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поколения Восточного Оренбуржья!...»</a:t>
            </a:r>
            <a:endParaRPr lang="ru-RU" sz="32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44001" y="9187501"/>
            <a:ext cx="9144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3200" spc="-123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Александр Богомолов, </a:t>
            </a:r>
          </a:p>
          <a:p>
            <a:pPr lvl="0" algn="r"/>
            <a:r>
              <a:rPr lang="ru-RU" sz="3200" spc="-123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</a:rPr>
              <a:t>создатель форума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miha\Desktop\ГРАНТ\Фотографии с форума\5dhvFG4ZXs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8"/>
          <a:stretch/>
        </p:blipFill>
        <p:spPr bwMode="auto">
          <a:xfrm>
            <a:off x="-32733" y="0"/>
            <a:ext cx="15551398" cy="1026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 rot="5400000">
            <a:off x="8783351" y="791847"/>
            <a:ext cx="10322498" cy="8686800"/>
            <a:chOff x="-17554" y="0"/>
            <a:chExt cx="2353310" cy="2092960"/>
          </a:xfrm>
        </p:grpSpPr>
        <p:sp>
          <p:nvSpPr>
            <p:cNvPr id="3" name="Freeform 3"/>
            <p:cNvSpPr/>
            <p:nvPr/>
          </p:nvSpPr>
          <p:spPr>
            <a:xfrm>
              <a:off x="-17554" y="0"/>
              <a:ext cx="2353310" cy="2092960"/>
            </a:xfrm>
            <a:custGeom>
              <a:avLst/>
              <a:gdLst/>
              <a:ahLst/>
              <a:cxnLst/>
              <a:rect l="l" t="t" r="r" b="b"/>
              <a:pathLst>
                <a:path w="2353310" h="2092960">
                  <a:moveTo>
                    <a:pt x="784860" y="2025650"/>
                  </a:moveTo>
                  <a:cubicBezTo>
                    <a:pt x="905510" y="2066290"/>
                    <a:pt x="1042670" y="2092960"/>
                    <a:pt x="1177290" y="2092960"/>
                  </a:cubicBezTo>
                  <a:cubicBezTo>
                    <a:pt x="1311910" y="2092960"/>
                    <a:pt x="1441450" y="2070100"/>
                    <a:pt x="1560830" y="2029460"/>
                  </a:cubicBezTo>
                  <a:cubicBezTo>
                    <a:pt x="1563370" y="2028190"/>
                    <a:pt x="1565910" y="2028190"/>
                    <a:pt x="1568450" y="2026920"/>
                  </a:cubicBezTo>
                  <a:cubicBezTo>
                    <a:pt x="2016760" y="1864360"/>
                    <a:pt x="2346960" y="1435100"/>
                    <a:pt x="2353310" y="93583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935165"/>
                  </a:lnTo>
                  <a:cubicBezTo>
                    <a:pt x="6350" y="1437640"/>
                    <a:pt x="331470" y="1866900"/>
                    <a:pt x="784860" y="2025650"/>
                  </a:cubicBezTo>
                  <a:close/>
                </a:path>
              </a:pathLst>
            </a:custGeom>
            <a:solidFill>
              <a:srgbClr val="FF7948"/>
            </a:solidFill>
            <a:ln>
              <a:solidFill>
                <a:schemeClr val="bg1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06330" y="370691"/>
            <a:ext cx="10850256" cy="8856611"/>
            <a:chOff x="-467827" y="266110"/>
            <a:chExt cx="14467008" cy="11808813"/>
          </a:xfrm>
        </p:grpSpPr>
        <p:sp>
          <p:nvSpPr>
            <p:cNvPr id="5" name="TextBox 5"/>
            <p:cNvSpPr txBox="1"/>
            <p:nvPr/>
          </p:nvSpPr>
          <p:spPr>
            <a:xfrm>
              <a:off x="-21618" y="266110"/>
              <a:ext cx="14020799" cy="1624376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459"/>
                </a:lnSpc>
              </a:pPr>
              <a:r>
                <a:rPr lang="ru-RU" sz="8000" b="1" spc="-94" dirty="0" smtClean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anose="03090702030407020403" pitchFamily="66" charset="0"/>
                </a:rPr>
                <a:t>«ВРЕМЯ ДЕЙСТВОВАТЬ»</a:t>
              </a:r>
              <a:endParaRPr lang="en-US" sz="8000" b="1" spc="-94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203200" y="1890485"/>
              <a:ext cx="13240423" cy="17440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4176" b="1" spc="-250" dirty="0" smtClean="0">
                  <a:ln w="3175">
                    <a:noFill/>
                  </a:ln>
                  <a:solidFill>
                    <a:srgbClr val="F2F0F4"/>
                  </a:solidFill>
                  <a:latin typeface="Segoe Print" panose="02000600000000000000" pitchFamily="2" charset="0"/>
                </a:rPr>
                <a:t>Площадка, объединяющая лучших Активистов Восточного Оренбуржья!</a:t>
              </a:r>
              <a:endParaRPr lang="en-US" sz="4176" b="1" spc="-250" dirty="0">
                <a:ln w="3175">
                  <a:noFill/>
                </a:ln>
                <a:solidFill>
                  <a:srgbClr val="F2F0F4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467827" y="11559311"/>
              <a:ext cx="10244853" cy="515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32"/>
                </a:lnSpc>
              </a:pPr>
              <a:endParaRPr lang="en-US" sz="2400" dirty="0">
                <a:solidFill>
                  <a:srgbClr val="FFFD47"/>
                </a:solidFill>
                <a:latin typeface="Montserrat Light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972800" y="1480846"/>
            <a:ext cx="5999904" cy="7934985"/>
            <a:chOff x="-241395" y="-47625"/>
            <a:chExt cx="7999872" cy="10579978"/>
          </a:xfrm>
        </p:grpSpPr>
        <p:sp>
          <p:nvSpPr>
            <p:cNvPr id="9" name="TextBox 9"/>
            <p:cNvSpPr txBox="1"/>
            <p:nvPr/>
          </p:nvSpPr>
          <p:spPr>
            <a:xfrm rot="16200000">
              <a:off x="359157" y="8156360"/>
              <a:ext cx="1874577" cy="14362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836"/>
                </a:lnSpc>
              </a:pPr>
              <a:r>
                <a:rPr lang="ru-RU" sz="2026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Школьный этап форума 2018 год</a:t>
              </a:r>
              <a:endParaRPr lang="en-US" sz="2026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477313" y="203971"/>
              <a:ext cx="7281164" cy="7588391"/>
              <a:chOff x="0" y="0"/>
              <a:chExt cx="5821034" cy="606665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-6350"/>
                <a:ext cx="5821034" cy="6079351"/>
              </a:xfrm>
              <a:custGeom>
                <a:avLst/>
                <a:gdLst/>
                <a:ahLst/>
                <a:cxnLst/>
                <a:rect l="l" t="t" r="r" b="b"/>
                <a:pathLst>
                  <a:path w="5821034" h="6079351">
                    <a:moveTo>
                      <a:pt x="0" y="0"/>
                    </a:moveTo>
                    <a:lnTo>
                      <a:pt x="5821034" y="0"/>
                    </a:lnTo>
                    <a:lnTo>
                      <a:pt x="5821034" y="12700"/>
                    </a:lnTo>
                    <a:lnTo>
                      <a:pt x="0" y="12700"/>
                    </a:lnTo>
                    <a:close/>
                    <a:moveTo>
                      <a:pt x="0" y="1516663"/>
                    </a:moveTo>
                    <a:lnTo>
                      <a:pt x="5821034" y="1516663"/>
                    </a:lnTo>
                    <a:lnTo>
                      <a:pt x="5821034" y="1529363"/>
                    </a:lnTo>
                    <a:lnTo>
                      <a:pt x="0" y="1529363"/>
                    </a:lnTo>
                    <a:close/>
                    <a:moveTo>
                      <a:pt x="0" y="3033326"/>
                    </a:moveTo>
                    <a:lnTo>
                      <a:pt x="5821034" y="3033326"/>
                    </a:lnTo>
                    <a:lnTo>
                      <a:pt x="5821034" y="3046026"/>
                    </a:lnTo>
                    <a:lnTo>
                      <a:pt x="0" y="3046026"/>
                    </a:lnTo>
                    <a:close/>
                    <a:moveTo>
                      <a:pt x="0" y="4549989"/>
                    </a:moveTo>
                    <a:lnTo>
                      <a:pt x="5821034" y="4549989"/>
                    </a:lnTo>
                    <a:lnTo>
                      <a:pt x="5821034" y="4562689"/>
                    </a:lnTo>
                    <a:lnTo>
                      <a:pt x="0" y="4562689"/>
                    </a:lnTo>
                    <a:close/>
                    <a:moveTo>
                      <a:pt x="0" y="6066651"/>
                    </a:moveTo>
                    <a:lnTo>
                      <a:pt x="5821034" y="6066651"/>
                    </a:lnTo>
                    <a:lnTo>
                      <a:pt x="5821034" y="6079351"/>
                    </a:lnTo>
                    <a:lnTo>
                      <a:pt x="0" y="6079351"/>
                    </a:lnTo>
                    <a:close/>
                  </a:path>
                </a:pathLst>
              </a:custGeom>
              <a:solidFill>
                <a:srgbClr val="222222">
                  <a:alpha val="24705"/>
                </a:srgbClr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-241395" y="-47625"/>
              <a:ext cx="718708" cy="4787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836"/>
                </a:lnSpc>
              </a:pPr>
              <a:r>
                <a:rPr lang="ru-RU" sz="2026" dirty="0" smtClean="0">
                  <a:solidFill>
                    <a:srgbClr val="FFFFFF"/>
                  </a:solidFill>
                  <a:latin typeface="Arimo"/>
                </a:rPr>
                <a:t>500</a:t>
              </a:r>
              <a:r>
                <a:rPr lang="en-US" sz="2026" dirty="0" smtClean="0">
                  <a:solidFill>
                    <a:srgbClr val="FFFFFF"/>
                  </a:solidFill>
                  <a:latin typeface="Arimo"/>
                </a:rPr>
                <a:t> </a:t>
              </a:r>
              <a:endParaRPr lang="en-US" sz="2026" dirty="0">
                <a:solidFill>
                  <a:srgbClr val="FFFFFF"/>
                </a:solidFill>
                <a:latin typeface="Arimo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241395" y="1849473"/>
              <a:ext cx="718708" cy="4787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836"/>
                </a:lnSpc>
              </a:pPr>
              <a:r>
                <a:rPr lang="ru-RU" sz="2026" dirty="0" smtClean="0">
                  <a:solidFill>
                    <a:srgbClr val="FFFFFF"/>
                  </a:solidFill>
                  <a:latin typeface="Arimo"/>
                </a:rPr>
                <a:t>300</a:t>
              </a:r>
              <a:r>
                <a:rPr lang="en-US" sz="2026" dirty="0" smtClean="0">
                  <a:solidFill>
                    <a:srgbClr val="FFFFFF"/>
                  </a:solidFill>
                  <a:latin typeface="Arimo"/>
                </a:rPr>
                <a:t> </a:t>
              </a:r>
              <a:endParaRPr lang="en-US" sz="2026" dirty="0">
                <a:solidFill>
                  <a:srgbClr val="FFFFFF"/>
                </a:solidFill>
                <a:latin typeface="Arimo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-241395" y="3746570"/>
              <a:ext cx="718708" cy="4787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836"/>
                </a:lnSpc>
              </a:pPr>
              <a:r>
                <a:rPr lang="ru-RU" sz="2026" dirty="0" smtClean="0">
                  <a:solidFill>
                    <a:srgbClr val="FFFFFF"/>
                  </a:solidFill>
                  <a:latin typeface="Arimo"/>
                </a:rPr>
                <a:t>150</a:t>
              </a:r>
              <a:r>
                <a:rPr lang="en-US" sz="2026" dirty="0" smtClean="0">
                  <a:solidFill>
                    <a:srgbClr val="FFFFFF"/>
                  </a:solidFill>
                  <a:latin typeface="Arimo"/>
                </a:rPr>
                <a:t> </a:t>
              </a:r>
              <a:endParaRPr lang="en-US" sz="2026" dirty="0">
                <a:solidFill>
                  <a:srgbClr val="FFFFFF"/>
                </a:solidFill>
                <a:latin typeface="Arimo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5643669"/>
              <a:ext cx="477313" cy="4379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36"/>
                </a:lnSpc>
              </a:pPr>
              <a:r>
                <a:rPr lang="ru-RU" sz="2026" dirty="0" smtClean="0">
                  <a:solidFill>
                    <a:srgbClr val="FFFFFF"/>
                  </a:solidFill>
                  <a:latin typeface="Arimo"/>
                </a:rPr>
                <a:t>60</a:t>
              </a:r>
              <a:r>
                <a:rPr lang="en-US" sz="2026" dirty="0" smtClean="0">
                  <a:solidFill>
                    <a:srgbClr val="FFFFFF"/>
                  </a:solidFill>
                  <a:latin typeface="Arimo"/>
                </a:rPr>
                <a:t> </a:t>
              </a:r>
              <a:endParaRPr lang="en-US" sz="2026" dirty="0">
                <a:solidFill>
                  <a:srgbClr val="FFFFFF"/>
                </a:solidFill>
                <a:latin typeface="Arimo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90876" y="7540766"/>
              <a:ext cx="286438" cy="455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36"/>
                </a:lnSpc>
              </a:pPr>
              <a:r>
                <a:rPr lang="en-US" sz="2026" dirty="0">
                  <a:solidFill>
                    <a:srgbClr val="FFFFFF"/>
                  </a:solidFill>
                  <a:latin typeface="Arimo"/>
                </a:rPr>
                <a:t>0 </a:t>
              </a:r>
            </a:p>
          </p:txBody>
        </p: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477313" y="203971"/>
              <a:ext cx="7281164" cy="7588391"/>
              <a:chOff x="0" y="0"/>
              <a:chExt cx="5821034" cy="606665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4543639"/>
                <a:ext cx="1309733" cy="1523013"/>
              </a:xfrm>
              <a:custGeom>
                <a:avLst/>
                <a:gdLst/>
                <a:ahLst/>
                <a:cxnLst/>
                <a:rect l="l" t="t" r="r" b="b"/>
                <a:pathLst>
                  <a:path w="1309733" h="1523013">
                    <a:moveTo>
                      <a:pt x="0" y="1523012"/>
                    </a:moveTo>
                    <a:lnTo>
                      <a:pt x="0" y="104778"/>
                    </a:lnTo>
                    <a:cubicBezTo>
                      <a:pt x="0" y="46911"/>
                      <a:pt x="46911" y="0"/>
                      <a:pt x="104779" y="0"/>
                    </a:cubicBezTo>
                    <a:lnTo>
                      <a:pt x="1204954" y="0"/>
                    </a:lnTo>
                    <a:cubicBezTo>
                      <a:pt x="1262822" y="0"/>
                      <a:pt x="1309733" y="46911"/>
                      <a:pt x="1309733" y="104778"/>
                    </a:cubicBezTo>
                    <a:lnTo>
                      <a:pt x="1309733" y="1523012"/>
                    </a:lnTo>
                    <a:close/>
                  </a:path>
                </a:pathLst>
              </a:custGeom>
              <a:solidFill>
                <a:srgbClr val="3C47D6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1503767" y="3026976"/>
                <a:ext cx="1309733" cy="3039676"/>
              </a:xfrm>
              <a:custGeom>
                <a:avLst/>
                <a:gdLst/>
                <a:ahLst/>
                <a:cxnLst/>
                <a:rect l="l" t="t" r="r" b="b"/>
                <a:pathLst>
                  <a:path w="1309733" h="3039676">
                    <a:moveTo>
                      <a:pt x="0" y="3039675"/>
                    </a:moveTo>
                    <a:lnTo>
                      <a:pt x="0" y="104778"/>
                    </a:lnTo>
                    <a:cubicBezTo>
                      <a:pt x="0" y="76989"/>
                      <a:pt x="11039" y="50338"/>
                      <a:pt x="30689" y="30689"/>
                    </a:cubicBezTo>
                    <a:cubicBezTo>
                      <a:pt x="50339" y="11039"/>
                      <a:pt x="76990" y="0"/>
                      <a:pt x="104779" y="0"/>
                    </a:cubicBezTo>
                    <a:lnTo>
                      <a:pt x="1204954" y="0"/>
                    </a:lnTo>
                    <a:cubicBezTo>
                      <a:pt x="1262822" y="0"/>
                      <a:pt x="1309733" y="46911"/>
                      <a:pt x="1309733" y="104778"/>
                    </a:cubicBezTo>
                    <a:lnTo>
                      <a:pt x="1309733" y="3039675"/>
                    </a:lnTo>
                    <a:close/>
                  </a:path>
                </a:pathLst>
              </a:custGeom>
              <a:solidFill>
                <a:srgbClr val="3C47D6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3007534" y="1510313"/>
                <a:ext cx="1309733" cy="4556339"/>
              </a:xfrm>
              <a:custGeom>
                <a:avLst/>
                <a:gdLst/>
                <a:ahLst/>
                <a:cxnLst/>
                <a:rect l="l" t="t" r="r" b="b"/>
                <a:pathLst>
                  <a:path w="1309733" h="4556339">
                    <a:moveTo>
                      <a:pt x="0" y="4556338"/>
                    </a:moveTo>
                    <a:lnTo>
                      <a:pt x="0" y="104778"/>
                    </a:lnTo>
                    <a:cubicBezTo>
                      <a:pt x="0" y="46911"/>
                      <a:pt x="46911" y="0"/>
                      <a:pt x="104779" y="0"/>
                    </a:cubicBezTo>
                    <a:lnTo>
                      <a:pt x="1204955" y="0"/>
                    </a:lnTo>
                    <a:cubicBezTo>
                      <a:pt x="1262822" y="0"/>
                      <a:pt x="1309733" y="46911"/>
                      <a:pt x="1309733" y="104778"/>
                    </a:cubicBezTo>
                    <a:lnTo>
                      <a:pt x="1309733" y="4556338"/>
                    </a:lnTo>
                    <a:close/>
                  </a:path>
                </a:pathLst>
              </a:custGeom>
              <a:solidFill>
                <a:srgbClr val="3C47D6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4511301" y="-6350"/>
                <a:ext cx="1309733" cy="6073001"/>
              </a:xfrm>
              <a:custGeom>
                <a:avLst/>
                <a:gdLst/>
                <a:ahLst/>
                <a:cxnLst/>
                <a:rect l="l" t="t" r="r" b="b"/>
                <a:pathLst>
                  <a:path w="1309733" h="6073001">
                    <a:moveTo>
                      <a:pt x="0" y="6073001"/>
                    </a:moveTo>
                    <a:lnTo>
                      <a:pt x="0" y="104779"/>
                    </a:lnTo>
                    <a:cubicBezTo>
                      <a:pt x="0" y="76990"/>
                      <a:pt x="11040" y="50339"/>
                      <a:pt x="30690" y="30689"/>
                    </a:cubicBezTo>
                    <a:cubicBezTo>
                      <a:pt x="50339" y="11039"/>
                      <a:pt x="76990" y="0"/>
                      <a:pt x="104779" y="0"/>
                    </a:cubicBezTo>
                    <a:lnTo>
                      <a:pt x="1204955" y="0"/>
                    </a:lnTo>
                    <a:cubicBezTo>
                      <a:pt x="1262822" y="0"/>
                      <a:pt x="1309733" y="46911"/>
                      <a:pt x="1309733" y="104779"/>
                    </a:cubicBezTo>
                    <a:lnTo>
                      <a:pt x="1309733" y="6073001"/>
                    </a:lnTo>
                    <a:close/>
                  </a:path>
                </a:pathLst>
              </a:custGeom>
              <a:solidFill>
                <a:srgbClr val="3C47D6"/>
              </a:solidFill>
            </p:spPr>
          </p:sp>
        </p:grpSp>
        <p:sp>
          <p:nvSpPr>
            <p:cNvPr id="26" name="TextBox 9"/>
            <p:cNvSpPr txBox="1"/>
            <p:nvPr/>
          </p:nvSpPr>
          <p:spPr>
            <a:xfrm rot="16200000">
              <a:off x="1887784" y="8524581"/>
              <a:ext cx="2579253" cy="14362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36"/>
                </a:lnSpc>
              </a:pPr>
              <a:r>
                <a:rPr lang="ru-RU" sz="2026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Муниципальный </a:t>
              </a:r>
            </a:p>
            <a:p>
              <a:pPr algn="r">
                <a:lnSpc>
                  <a:spcPts val="2836"/>
                </a:lnSpc>
              </a:pPr>
              <a:r>
                <a:rPr lang="ru-RU" sz="2026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Форум </a:t>
              </a:r>
            </a:p>
            <a:p>
              <a:pPr algn="r">
                <a:lnSpc>
                  <a:spcPts val="2836"/>
                </a:lnSpc>
              </a:pPr>
              <a:r>
                <a:rPr lang="ru-RU" sz="2026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 2018 год</a:t>
              </a:r>
              <a:endParaRPr lang="en-US" sz="2026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TextBox 9"/>
            <p:cNvSpPr txBox="1"/>
            <p:nvPr/>
          </p:nvSpPr>
          <p:spPr>
            <a:xfrm rot="16200000">
              <a:off x="3768752" y="8508697"/>
              <a:ext cx="2579253" cy="14362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36"/>
                </a:lnSpc>
              </a:pPr>
              <a:r>
                <a:rPr lang="ru-RU" sz="2026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Муниципальный </a:t>
              </a:r>
            </a:p>
            <a:p>
              <a:pPr algn="r">
                <a:lnSpc>
                  <a:spcPts val="2836"/>
                </a:lnSpc>
              </a:pPr>
              <a:r>
                <a:rPr lang="ru-RU" sz="2026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Форум </a:t>
              </a:r>
            </a:p>
            <a:p>
              <a:pPr algn="r">
                <a:lnSpc>
                  <a:spcPts val="2836"/>
                </a:lnSpc>
              </a:pPr>
              <a:r>
                <a:rPr lang="ru-RU" sz="2026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в 2019 год</a:t>
              </a:r>
              <a:endParaRPr lang="en-US" sz="2026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TextBox 9"/>
            <p:cNvSpPr txBox="1"/>
            <p:nvPr/>
          </p:nvSpPr>
          <p:spPr>
            <a:xfrm rot="16200000">
              <a:off x="5649719" y="8448184"/>
              <a:ext cx="2579253" cy="14362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836"/>
                </a:lnSpc>
              </a:pPr>
              <a:r>
                <a:rPr lang="ru-RU" sz="2026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открытый </a:t>
              </a:r>
            </a:p>
            <a:p>
              <a:pPr algn="r">
                <a:lnSpc>
                  <a:spcPts val="2836"/>
                </a:lnSpc>
              </a:pPr>
              <a:r>
                <a:rPr lang="ru-RU" sz="2026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Формат Форума</a:t>
              </a:r>
            </a:p>
            <a:p>
              <a:pPr algn="r">
                <a:lnSpc>
                  <a:spcPts val="2836"/>
                </a:lnSpc>
              </a:pPr>
              <a:r>
                <a:rPr lang="ru-RU" sz="2026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2020 год</a:t>
              </a:r>
              <a:endParaRPr lang="en-US" sz="2026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 rot="16200000">
            <a:off x="12397435" y="4443765"/>
            <a:ext cx="103224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anose="02050604050505020204" pitchFamily="18" charset="0"/>
              </a:rPr>
              <a:t>Количество вовлечённых жителей в реализацию проекта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 rot="5400000">
            <a:off x="8452666" y="469844"/>
            <a:ext cx="10305175" cy="9365491"/>
            <a:chOff x="0" y="0"/>
            <a:chExt cx="2354580" cy="2143657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2353310" cy="2143657"/>
            </a:xfrm>
            <a:custGeom>
              <a:avLst/>
              <a:gdLst/>
              <a:ahLst/>
              <a:cxnLst/>
              <a:rect l="l" t="t" r="r" b="b"/>
              <a:pathLst>
                <a:path w="2353310" h="2143657">
                  <a:moveTo>
                    <a:pt x="784860" y="2076347"/>
                  </a:moveTo>
                  <a:cubicBezTo>
                    <a:pt x="905510" y="2116987"/>
                    <a:pt x="1042670" y="2143657"/>
                    <a:pt x="1177290" y="2143657"/>
                  </a:cubicBezTo>
                  <a:cubicBezTo>
                    <a:pt x="1311910" y="2143657"/>
                    <a:pt x="1441450" y="2120797"/>
                    <a:pt x="1560830" y="2080157"/>
                  </a:cubicBezTo>
                  <a:cubicBezTo>
                    <a:pt x="1563370" y="2078887"/>
                    <a:pt x="1565910" y="2078887"/>
                    <a:pt x="1568450" y="2077617"/>
                  </a:cubicBezTo>
                  <a:cubicBezTo>
                    <a:pt x="2016760" y="1915057"/>
                    <a:pt x="2346960" y="1485797"/>
                    <a:pt x="2353310" y="98637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985666"/>
                  </a:lnTo>
                  <a:cubicBezTo>
                    <a:pt x="6350" y="1488337"/>
                    <a:pt x="331470" y="1917597"/>
                    <a:pt x="784860" y="2076347"/>
                  </a:cubicBezTo>
                  <a:close/>
                </a:path>
              </a:pathLst>
            </a:custGeom>
            <a:solidFill>
              <a:srgbClr val="FF7948"/>
            </a:solidFill>
          </p:spPr>
        </p:sp>
      </p:grpSp>
      <p:grpSp>
        <p:nvGrpSpPr>
          <p:cNvPr id="2" name="Group 2"/>
          <p:cNvGrpSpPr/>
          <p:nvPr/>
        </p:nvGrpSpPr>
        <p:grpSpPr>
          <a:xfrm rot="16200000">
            <a:off x="-485073" y="460755"/>
            <a:ext cx="10287000" cy="9365491"/>
            <a:chOff x="0" y="0"/>
            <a:chExt cx="2354580" cy="21436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2143657"/>
            </a:xfrm>
            <a:custGeom>
              <a:avLst/>
              <a:gdLst/>
              <a:ahLst/>
              <a:cxnLst/>
              <a:rect l="l" t="t" r="r" b="b"/>
              <a:pathLst>
                <a:path w="2353310" h="2143657">
                  <a:moveTo>
                    <a:pt x="784860" y="2076347"/>
                  </a:moveTo>
                  <a:cubicBezTo>
                    <a:pt x="905510" y="2116987"/>
                    <a:pt x="1042670" y="2143657"/>
                    <a:pt x="1177290" y="2143657"/>
                  </a:cubicBezTo>
                  <a:cubicBezTo>
                    <a:pt x="1311910" y="2143657"/>
                    <a:pt x="1441450" y="2120797"/>
                    <a:pt x="1560830" y="2080157"/>
                  </a:cubicBezTo>
                  <a:cubicBezTo>
                    <a:pt x="1563370" y="2078887"/>
                    <a:pt x="1565910" y="2078887"/>
                    <a:pt x="1568450" y="2077617"/>
                  </a:cubicBezTo>
                  <a:cubicBezTo>
                    <a:pt x="2016760" y="1915057"/>
                    <a:pt x="2346960" y="1485797"/>
                    <a:pt x="2353310" y="98637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985666"/>
                  </a:lnTo>
                  <a:cubicBezTo>
                    <a:pt x="6350" y="1488337"/>
                    <a:pt x="331470" y="1917597"/>
                    <a:pt x="784860" y="2076347"/>
                  </a:cubicBezTo>
                  <a:close/>
                </a:path>
              </a:pathLst>
            </a:custGeom>
            <a:solidFill>
              <a:srgbClr val="FF7948"/>
            </a:solidFill>
            <a:ln>
              <a:noFill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501057" y="1181100"/>
            <a:ext cx="17213490" cy="2819401"/>
            <a:chOff x="-41073" y="-2157045"/>
            <a:chExt cx="22951315" cy="4050709"/>
          </a:xfrm>
        </p:grpSpPr>
        <p:sp>
          <p:nvSpPr>
            <p:cNvPr id="5" name="TextBox 5"/>
            <p:cNvSpPr txBox="1"/>
            <p:nvPr/>
          </p:nvSpPr>
          <p:spPr>
            <a:xfrm>
              <a:off x="-41073" y="-2157044"/>
              <a:ext cx="8074596" cy="3334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46"/>
                </a:lnSpc>
              </a:pPr>
              <a:r>
                <a:rPr lang="ru-RU" sz="18146" spc="-181" dirty="0" smtClean="0">
                  <a:ln>
                    <a:solidFill>
                      <a:schemeClr val="bg1"/>
                    </a:solidFill>
                  </a:ln>
                  <a:solidFill>
                    <a:srgbClr val="3C47D6"/>
                  </a:solidFill>
                  <a:latin typeface="Montserrat Classic Bold"/>
                </a:rPr>
                <a:t>2019</a:t>
              </a:r>
              <a:endParaRPr lang="en-US" sz="18146" spc="-181" dirty="0">
                <a:ln>
                  <a:solidFill>
                    <a:schemeClr val="bg1"/>
                  </a:solidFill>
                </a:ln>
                <a:solidFill>
                  <a:srgbClr val="3C47D6"/>
                </a:solidFill>
                <a:latin typeface="Montserrat Classic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2" y="1322311"/>
              <a:ext cx="8074595" cy="5713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7"/>
                </a:lnSpc>
              </a:pPr>
              <a:endParaRPr lang="en-US" sz="2920" spc="-58" dirty="0">
                <a:solidFill>
                  <a:srgbClr val="FFFFFF"/>
                </a:solidFill>
                <a:latin typeface="Montserrat Light"/>
              </a:endParaRPr>
            </a:p>
          </p:txBody>
        </p:sp>
        <p:sp>
          <p:nvSpPr>
            <p:cNvPr id="21" name="TextBox 5"/>
            <p:cNvSpPr txBox="1"/>
            <p:nvPr/>
          </p:nvSpPr>
          <p:spPr>
            <a:xfrm>
              <a:off x="14835646" y="-2157045"/>
              <a:ext cx="8074596" cy="3334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46"/>
                </a:lnSpc>
              </a:pPr>
              <a:r>
                <a:rPr lang="ru-RU" sz="18146" spc="-181" dirty="0" smtClean="0">
                  <a:ln>
                    <a:solidFill>
                      <a:schemeClr val="bg1"/>
                    </a:solidFill>
                  </a:ln>
                  <a:solidFill>
                    <a:srgbClr val="3C47D6"/>
                  </a:solidFill>
                  <a:latin typeface="Montserrat Classic Bold"/>
                </a:rPr>
                <a:t>2020</a:t>
              </a:r>
              <a:endParaRPr lang="en-US" sz="18146" spc="-181" dirty="0">
                <a:ln>
                  <a:solidFill>
                    <a:schemeClr val="bg1"/>
                  </a:solidFill>
                </a:ln>
                <a:solidFill>
                  <a:srgbClr val="3C47D6"/>
                </a:solidFill>
                <a:latin typeface="Montserrat Classic Bold"/>
              </a:endParaRPr>
            </a:p>
          </p:txBody>
        </p:sp>
      </p:grpSp>
      <p:pic>
        <p:nvPicPr>
          <p:cNvPr id="3074" name="Picture 2" descr="C:\Users\usermiha\Desktop\ГРАНТ\Символика Форума\символика фору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976885"/>
            <a:ext cx="4369583" cy="4369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6"/>
          <p:cNvSpPr txBox="1"/>
          <p:nvPr/>
        </p:nvSpPr>
        <p:spPr>
          <a:xfrm>
            <a:off x="501056" y="4000500"/>
            <a:ext cx="6629400" cy="8540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7"/>
              </a:lnSpc>
            </a:pPr>
            <a:endParaRPr lang="ru-RU" sz="5400" b="1" spc="-58" dirty="0">
              <a:solidFill>
                <a:srgbClr val="FFFF00"/>
              </a:solidFill>
              <a:latin typeface="Montserrat Light"/>
            </a:endParaRPr>
          </a:p>
          <a:p>
            <a:pPr>
              <a:lnSpc>
                <a:spcPts val="3737"/>
              </a:lnSpc>
            </a:pPr>
            <a:r>
              <a:rPr lang="ru-RU" sz="2920" spc="-58" dirty="0" smtClean="0">
                <a:solidFill>
                  <a:srgbClr val="FFFFFF"/>
                </a:solidFill>
                <a:latin typeface="Montserrat Light"/>
              </a:rPr>
              <a:t>                           </a:t>
            </a:r>
            <a:r>
              <a:rPr lang="ru-RU" sz="3200" b="1" spc="-58" dirty="0" smtClean="0">
                <a:solidFill>
                  <a:srgbClr val="FFFFFF"/>
                </a:solidFill>
                <a:latin typeface="Montserrat Light"/>
              </a:rPr>
              <a:t>Активистов  Гайского </a:t>
            </a:r>
          </a:p>
          <a:p>
            <a:pPr>
              <a:lnSpc>
                <a:spcPts val="3737"/>
              </a:lnSpc>
            </a:pPr>
            <a:r>
              <a:rPr lang="ru-RU" sz="3200" b="1" spc="-58" dirty="0" smtClean="0">
                <a:solidFill>
                  <a:srgbClr val="FFFFFF"/>
                </a:solidFill>
                <a:latin typeface="Montserrat Light"/>
              </a:rPr>
              <a:t>                           городского округа</a:t>
            </a:r>
          </a:p>
          <a:p>
            <a:pPr algn="ctr">
              <a:lnSpc>
                <a:spcPts val="3737"/>
              </a:lnSpc>
            </a:pPr>
            <a:endParaRPr lang="ru-RU" sz="2920" spc="-58" dirty="0">
              <a:solidFill>
                <a:srgbClr val="FFFFFF"/>
              </a:solidFill>
              <a:latin typeface="Montserrat Light"/>
            </a:endParaRPr>
          </a:p>
          <a:p>
            <a:pPr algn="ctr">
              <a:lnSpc>
                <a:spcPts val="3737"/>
              </a:lnSpc>
            </a:pPr>
            <a:endParaRPr lang="ru-RU" sz="2920" spc="-58" dirty="0" smtClean="0">
              <a:solidFill>
                <a:srgbClr val="FFFF00"/>
              </a:solidFill>
              <a:latin typeface="Montserrat Light"/>
            </a:endParaRPr>
          </a:p>
          <a:p>
            <a:pPr>
              <a:lnSpc>
                <a:spcPts val="3737"/>
              </a:lnSpc>
            </a:pPr>
            <a:r>
              <a:rPr lang="ru-RU" sz="2920" spc="-58" dirty="0" smtClean="0">
                <a:solidFill>
                  <a:srgbClr val="FFFFFF"/>
                </a:solidFill>
                <a:latin typeface="Montserrat Light"/>
              </a:rPr>
              <a:t>                           </a:t>
            </a:r>
            <a:r>
              <a:rPr lang="ru-RU" sz="3200" b="1" spc="-58" dirty="0" smtClean="0">
                <a:solidFill>
                  <a:srgbClr val="FFFFFF"/>
                </a:solidFill>
                <a:latin typeface="Montserrat Light"/>
              </a:rPr>
              <a:t>Направлений </a:t>
            </a:r>
          </a:p>
          <a:p>
            <a:pPr>
              <a:lnSpc>
                <a:spcPts val="3737"/>
              </a:lnSpc>
            </a:pPr>
            <a:r>
              <a:rPr lang="ru-RU" sz="3200" b="1" spc="-58" dirty="0" smtClean="0">
                <a:solidFill>
                  <a:srgbClr val="FFFFFF"/>
                </a:solidFill>
                <a:latin typeface="Montserrat Light"/>
              </a:rPr>
              <a:t>                         форума</a:t>
            </a:r>
          </a:p>
          <a:p>
            <a:pPr algn="ctr">
              <a:lnSpc>
                <a:spcPts val="3737"/>
              </a:lnSpc>
            </a:pPr>
            <a:endParaRPr lang="ru-RU" sz="2920" b="1" spc="-58" dirty="0">
              <a:solidFill>
                <a:srgbClr val="FFFFFF"/>
              </a:solidFill>
              <a:latin typeface="Montserrat Light"/>
            </a:endParaRPr>
          </a:p>
          <a:p>
            <a:pPr algn="ctr">
              <a:lnSpc>
                <a:spcPts val="3737"/>
              </a:lnSpc>
            </a:pPr>
            <a:r>
              <a:rPr lang="ru-RU" sz="6000" b="1" spc="-58" dirty="0" smtClean="0">
                <a:solidFill>
                  <a:srgbClr val="FFFFFF"/>
                </a:solidFill>
                <a:latin typeface="Montserrat Light"/>
              </a:rPr>
              <a:t> </a:t>
            </a:r>
          </a:p>
          <a:p>
            <a:pPr>
              <a:lnSpc>
                <a:spcPts val="3737"/>
              </a:lnSpc>
            </a:pPr>
            <a:r>
              <a:rPr lang="ru-RU" sz="2920" spc="-58" dirty="0" smtClean="0">
                <a:solidFill>
                  <a:srgbClr val="FFFFFF"/>
                </a:solidFill>
                <a:latin typeface="Montserrat Light"/>
              </a:rPr>
              <a:t>                           </a:t>
            </a:r>
            <a:r>
              <a:rPr lang="ru-RU" sz="3200" b="1" spc="-58" dirty="0" smtClean="0">
                <a:solidFill>
                  <a:srgbClr val="FFFFFF"/>
                </a:solidFill>
                <a:latin typeface="Montserrat Light"/>
              </a:rPr>
              <a:t>Организаций</a:t>
            </a:r>
          </a:p>
          <a:p>
            <a:pPr>
              <a:lnSpc>
                <a:spcPts val="3737"/>
              </a:lnSpc>
            </a:pPr>
            <a:r>
              <a:rPr lang="ru-RU" sz="3200" b="1" spc="-58" dirty="0" smtClean="0">
                <a:solidFill>
                  <a:srgbClr val="FFFFFF"/>
                </a:solidFill>
                <a:latin typeface="Montserrat Light"/>
              </a:rPr>
              <a:t>                         партнёров</a:t>
            </a:r>
          </a:p>
          <a:p>
            <a:pPr algn="ctr">
              <a:lnSpc>
                <a:spcPts val="3737"/>
              </a:lnSpc>
            </a:pPr>
            <a:endParaRPr lang="ru-RU" sz="2920" spc="-58" dirty="0">
              <a:solidFill>
                <a:srgbClr val="FFFFFF"/>
              </a:solidFill>
              <a:latin typeface="Montserrat Light"/>
            </a:endParaRPr>
          </a:p>
          <a:p>
            <a:pPr algn="ctr">
              <a:lnSpc>
                <a:spcPts val="3737"/>
              </a:lnSpc>
            </a:pPr>
            <a:endParaRPr lang="ru-RU" sz="2920" spc="-58" dirty="0" smtClean="0">
              <a:solidFill>
                <a:srgbClr val="FFFFFF"/>
              </a:solidFill>
              <a:latin typeface="Montserrat Light"/>
            </a:endParaRPr>
          </a:p>
          <a:p>
            <a:pPr algn="ctr">
              <a:lnSpc>
                <a:spcPts val="3737"/>
              </a:lnSpc>
            </a:pPr>
            <a:endParaRPr lang="ru-RU" sz="2920" spc="-58" dirty="0" smtClean="0">
              <a:solidFill>
                <a:srgbClr val="FFFFFF"/>
              </a:solidFill>
              <a:latin typeface="Montserrat Light"/>
            </a:endParaRPr>
          </a:p>
          <a:p>
            <a:pPr algn="ctr">
              <a:lnSpc>
                <a:spcPts val="3737"/>
              </a:lnSpc>
            </a:pPr>
            <a:endParaRPr lang="ru-RU" sz="2920" spc="-58" dirty="0">
              <a:solidFill>
                <a:srgbClr val="FFFFFF"/>
              </a:solidFill>
              <a:latin typeface="Montserrat Light"/>
            </a:endParaRPr>
          </a:p>
          <a:p>
            <a:pPr algn="ctr">
              <a:lnSpc>
                <a:spcPts val="3737"/>
              </a:lnSpc>
            </a:pPr>
            <a:endParaRPr lang="ru-RU" sz="2920" spc="-58" dirty="0" smtClean="0">
              <a:solidFill>
                <a:srgbClr val="FFFFFF"/>
              </a:solidFill>
              <a:latin typeface="Montserrat Light"/>
            </a:endParaRPr>
          </a:p>
          <a:p>
            <a:pPr algn="ctr">
              <a:lnSpc>
                <a:spcPts val="3737"/>
              </a:lnSpc>
            </a:pPr>
            <a:endParaRPr lang="ru-RU" sz="2920" spc="-58" dirty="0">
              <a:solidFill>
                <a:srgbClr val="FFFFFF"/>
              </a:solidFill>
              <a:latin typeface="Montserrat Light"/>
            </a:endParaRPr>
          </a:p>
          <a:p>
            <a:pPr algn="ctr">
              <a:lnSpc>
                <a:spcPts val="3737"/>
              </a:lnSpc>
            </a:pPr>
            <a:endParaRPr lang="en-US" sz="2920" spc="-58" dirty="0">
              <a:solidFill>
                <a:srgbClr val="FFFFFF"/>
              </a:solidFill>
              <a:latin typeface="Montserrat Light"/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8382000" y="4071020"/>
            <a:ext cx="7028472" cy="8540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7"/>
              </a:lnSpc>
            </a:pPr>
            <a:endParaRPr lang="ru-RU" sz="5400" b="1" spc="-58" dirty="0">
              <a:solidFill>
                <a:srgbClr val="FFFF00"/>
              </a:solidFill>
              <a:latin typeface="Montserrat Light"/>
            </a:endParaRPr>
          </a:p>
          <a:p>
            <a:pPr algn="r">
              <a:lnSpc>
                <a:spcPts val="3737"/>
              </a:lnSpc>
            </a:pPr>
            <a:r>
              <a:rPr lang="ru-RU" sz="2920" spc="-58" dirty="0" smtClean="0">
                <a:solidFill>
                  <a:srgbClr val="FFFFFF"/>
                </a:solidFill>
                <a:latin typeface="Montserrat Light"/>
              </a:rPr>
              <a:t>                             </a:t>
            </a:r>
            <a:r>
              <a:rPr lang="ru-RU" sz="3200" b="1" spc="-58" dirty="0" smtClean="0">
                <a:solidFill>
                  <a:srgbClr val="FFFFFF"/>
                </a:solidFill>
                <a:latin typeface="Montserrat Light"/>
              </a:rPr>
              <a:t>Активистов Восточного Оренбуржья</a:t>
            </a:r>
            <a:endParaRPr lang="ru-RU" sz="2920" b="1" spc="-58" dirty="0">
              <a:solidFill>
                <a:srgbClr val="FFFFFF"/>
              </a:solidFill>
              <a:latin typeface="Montserrat Light"/>
            </a:endParaRPr>
          </a:p>
          <a:p>
            <a:pPr algn="r">
              <a:lnSpc>
                <a:spcPts val="3737"/>
              </a:lnSpc>
            </a:pPr>
            <a:endParaRPr lang="ru-RU" sz="2920" spc="-58" dirty="0" smtClean="0">
              <a:solidFill>
                <a:srgbClr val="FFFF00"/>
              </a:solidFill>
              <a:latin typeface="Montserrat Light"/>
            </a:endParaRPr>
          </a:p>
          <a:p>
            <a:pPr algn="r">
              <a:lnSpc>
                <a:spcPts val="3737"/>
              </a:lnSpc>
            </a:pPr>
            <a:endParaRPr lang="ru-RU" sz="2920" spc="-58" dirty="0" smtClean="0">
              <a:solidFill>
                <a:srgbClr val="FFFF00"/>
              </a:solidFill>
              <a:latin typeface="Montserrat Light"/>
            </a:endParaRPr>
          </a:p>
          <a:p>
            <a:pPr algn="r">
              <a:lnSpc>
                <a:spcPts val="3737"/>
              </a:lnSpc>
            </a:pPr>
            <a:r>
              <a:rPr lang="ru-RU" sz="3200" b="1" spc="-58" dirty="0" smtClean="0">
                <a:solidFill>
                  <a:srgbClr val="FFFFFF"/>
                </a:solidFill>
                <a:latin typeface="Montserrat Light"/>
              </a:rPr>
              <a:t>                             Смен </a:t>
            </a:r>
          </a:p>
          <a:p>
            <a:pPr algn="r">
              <a:lnSpc>
                <a:spcPts val="3737"/>
              </a:lnSpc>
            </a:pPr>
            <a:r>
              <a:rPr lang="ru-RU" sz="3200" b="1" spc="-58" dirty="0" smtClean="0">
                <a:solidFill>
                  <a:srgbClr val="FFFFFF"/>
                </a:solidFill>
                <a:latin typeface="Montserrat Light"/>
              </a:rPr>
              <a:t>                             форума</a:t>
            </a:r>
          </a:p>
          <a:p>
            <a:pPr algn="r">
              <a:lnSpc>
                <a:spcPts val="3737"/>
              </a:lnSpc>
            </a:pPr>
            <a:endParaRPr lang="ru-RU" sz="2920" b="1" spc="-58" dirty="0">
              <a:solidFill>
                <a:srgbClr val="FFFFFF"/>
              </a:solidFill>
              <a:latin typeface="Montserrat Light"/>
            </a:endParaRPr>
          </a:p>
          <a:p>
            <a:pPr algn="r">
              <a:lnSpc>
                <a:spcPts val="3737"/>
              </a:lnSpc>
            </a:pPr>
            <a:r>
              <a:rPr lang="ru-RU" sz="6000" b="1" spc="-58" dirty="0" smtClean="0">
                <a:solidFill>
                  <a:srgbClr val="FFFFFF"/>
                </a:solidFill>
                <a:latin typeface="Montserrat Light"/>
              </a:rPr>
              <a:t> </a:t>
            </a:r>
          </a:p>
          <a:p>
            <a:pPr algn="r">
              <a:lnSpc>
                <a:spcPts val="3737"/>
              </a:lnSpc>
            </a:pPr>
            <a:r>
              <a:rPr lang="ru-RU" sz="2920" spc="-58" dirty="0" smtClean="0">
                <a:solidFill>
                  <a:srgbClr val="FFFFFF"/>
                </a:solidFill>
                <a:latin typeface="Montserrat Light"/>
              </a:rPr>
              <a:t>                             </a:t>
            </a:r>
            <a:r>
              <a:rPr lang="ru-RU" sz="3200" b="1" spc="-58" dirty="0" smtClean="0">
                <a:solidFill>
                  <a:srgbClr val="FFFFFF"/>
                </a:solidFill>
                <a:latin typeface="Montserrat Light"/>
              </a:rPr>
              <a:t>Организаций</a:t>
            </a:r>
          </a:p>
          <a:p>
            <a:pPr algn="r">
              <a:lnSpc>
                <a:spcPts val="3737"/>
              </a:lnSpc>
            </a:pPr>
            <a:r>
              <a:rPr lang="ru-RU" sz="3200" b="1" spc="-58" dirty="0" smtClean="0">
                <a:solidFill>
                  <a:srgbClr val="FFFFFF"/>
                </a:solidFill>
                <a:latin typeface="Montserrat Light"/>
              </a:rPr>
              <a:t>                             партнёров</a:t>
            </a:r>
          </a:p>
          <a:p>
            <a:pPr algn="ctr">
              <a:lnSpc>
                <a:spcPts val="3737"/>
              </a:lnSpc>
            </a:pPr>
            <a:endParaRPr lang="ru-RU" sz="2920" spc="-58" dirty="0">
              <a:solidFill>
                <a:srgbClr val="FFFFFF"/>
              </a:solidFill>
              <a:latin typeface="Montserrat Light"/>
            </a:endParaRPr>
          </a:p>
          <a:p>
            <a:pPr algn="ctr">
              <a:lnSpc>
                <a:spcPts val="3737"/>
              </a:lnSpc>
            </a:pPr>
            <a:endParaRPr lang="ru-RU" sz="2920" spc="-58" dirty="0" smtClean="0">
              <a:solidFill>
                <a:srgbClr val="FFFFFF"/>
              </a:solidFill>
              <a:latin typeface="Montserrat Light"/>
            </a:endParaRPr>
          </a:p>
          <a:p>
            <a:pPr algn="ctr">
              <a:lnSpc>
                <a:spcPts val="3737"/>
              </a:lnSpc>
            </a:pPr>
            <a:endParaRPr lang="ru-RU" sz="2920" spc="-58" dirty="0" smtClean="0">
              <a:solidFill>
                <a:srgbClr val="FFFFFF"/>
              </a:solidFill>
              <a:latin typeface="Montserrat Light"/>
            </a:endParaRPr>
          </a:p>
          <a:p>
            <a:pPr algn="ctr">
              <a:lnSpc>
                <a:spcPts val="3737"/>
              </a:lnSpc>
            </a:pPr>
            <a:endParaRPr lang="ru-RU" sz="2920" spc="-58" dirty="0">
              <a:solidFill>
                <a:srgbClr val="FFFFFF"/>
              </a:solidFill>
              <a:latin typeface="Montserrat Light"/>
            </a:endParaRPr>
          </a:p>
          <a:p>
            <a:pPr algn="ctr">
              <a:lnSpc>
                <a:spcPts val="3737"/>
              </a:lnSpc>
            </a:pPr>
            <a:endParaRPr lang="ru-RU" sz="2920" spc="-58" dirty="0" smtClean="0">
              <a:solidFill>
                <a:srgbClr val="FFFFFF"/>
              </a:solidFill>
              <a:latin typeface="Montserrat Light"/>
            </a:endParaRPr>
          </a:p>
          <a:p>
            <a:pPr algn="ctr">
              <a:lnSpc>
                <a:spcPts val="3737"/>
              </a:lnSpc>
            </a:pPr>
            <a:endParaRPr lang="ru-RU" sz="2920" spc="-58" dirty="0">
              <a:solidFill>
                <a:srgbClr val="FFFFFF"/>
              </a:solidFill>
              <a:latin typeface="Montserrat Light"/>
            </a:endParaRPr>
          </a:p>
          <a:p>
            <a:pPr algn="ctr">
              <a:lnSpc>
                <a:spcPts val="3737"/>
              </a:lnSpc>
            </a:pPr>
            <a:endParaRPr lang="en-US" sz="2920" spc="-58" dirty="0">
              <a:solidFill>
                <a:srgbClr val="FFFFFF"/>
              </a:solidFill>
              <a:latin typeface="Montserrat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31549" y="4088038"/>
            <a:ext cx="268459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120</a:t>
            </a:r>
            <a:endParaRPr lang="ru-RU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1860" y="4071020"/>
            <a:ext cx="213059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r>
              <a:rPr lang="ru-RU" sz="1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622859" y="5981700"/>
            <a:ext cx="213059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1860" y="5981700"/>
            <a:ext cx="213059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1056" y="7886700"/>
            <a:ext cx="213059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</a:t>
            </a:r>
            <a:endParaRPr lang="ru-RU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622859" y="7886700"/>
            <a:ext cx="213059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30</a:t>
            </a:r>
            <a:endParaRPr lang="ru-RU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miha\Desktop\ГРАНТ\Фотографии с форума\8y62lpM43d8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53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1" t="44" b="20707"/>
          <a:stretch/>
        </p:blipFill>
        <p:spPr bwMode="auto">
          <a:xfrm>
            <a:off x="0" y="0"/>
            <a:ext cx="18261181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/>
          <p:cNvSpPr txBox="1"/>
          <p:nvPr/>
        </p:nvSpPr>
        <p:spPr>
          <a:xfrm>
            <a:off x="152400" y="741962"/>
            <a:ext cx="15455752" cy="1365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52"/>
              </a:lnSpc>
            </a:pPr>
            <a:r>
              <a:rPr lang="ru-RU" sz="9392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anose="020B0806030902050204" pitchFamily="34" charset="0"/>
              </a:rPr>
              <a:t>СМЕНЫ ФОРУМА в 2020 году</a:t>
            </a:r>
            <a:endParaRPr lang="en-US" sz="9392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1143000" y="6676523"/>
            <a:ext cx="4724843" cy="4724843"/>
            <a:chOff x="0" y="0"/>
            <a:chExt cx="1708150" cy="17081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5868609" y="-1685730"/>
            <a:ext cx="3867632" cy="3867632"/>
            <a:chOff x="0" y="0"/>
            <a:chExt cx="1708150" cy="17081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3783215" y="6099442"/>
            <a:ext cx="4191000" cy="3808988"/>
            <a:chOff x="-304800" y="-28575"/>
            <a:chExt cx="5588000" cy="5078652"/>
          </a:xfrm>
        </p:grpSpPr>
        <p:sp>
          <p:nvSpPr>
            <p:cNvPr id="8" name="TextBox 8"/>
            <p:cNvSpPr txBox="1"/>
            <p:nvPr/>
          </p:nvSpPr>
          <p:spPr>
            <a:xfrm>
              <a:off x="-304800" y="-28575"/>
              <a:ext cx="5588000" cy="15388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ru-RU" sz="3499" spc="-69" dirty="0" smtClean="0">
                  <a:solidFill>
                    <a:srgbClr val="FFFD47"/>
                  </a:solidFill>
                  <a:latin typeface="Montserrat Light"/>
                </a:rPr>
                <a:t>Профильная Смена</a:t>
              </a:r>
            </a:p>
            <a:p>
              <a:pPr algn="ctr">
                <a:lnSpc>
                  <a:spcPts val="4479"/>
                </a:lnSpc>
              </a:pPr>
              <a:r>
                <a:rPr lang="ru-RU" sz="3499" spc="-69" dirty="0" smtClean="0">
                  <a:solidFill>
                    <a:srgbClr val="FFFD47"/>
                  </a:solidFill>
                  <a:latin typeface="Montserrat Light"/>
                </a:rPr>
                <a:t>«Время РДШ»</a:t>
              </a:r>
              <a:endParaRPr lang="en-US" sz="3499" spc="-69" dirty="0">
                <a:solidFill>
                  <a:srgbClr val="FFFD47"/>
                </a:solidFill>
                <a:latin typeface="Montserrat Light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698731"/>
              <a:ext cx="5008483" cy="33513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59"/>
                </a:lnSpc>
              </a:pPr>
              <a:r>
                <a:rPr lang="ru-RU" sz="2399" spc="2" dirty="0">
                  <a:solidFill>
                    <a:srgbClr val="FFFFFF"/>
                  </a:solidFill>
                  <a:latin typeface="Montserrat Light"/>
                </a:rPr>
                <a:t>профильная площадка, объединяющая представителей творческой молодежи, входящей в число активистов «Российского движения школьников». </a:t>
              </a:r>
              <a:endParaRPr lang="en-US" sz="2399" spc="2" dirty="0">
                <a:solidFill>
                  <a:srgbClr val="FFFFFF"/>
                </a:solidFill>
                <a:latin typeface="Montserrat Ligh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990401" y="6099442"/>
            <a:ext cx="4058798" cy="3808988"/>
            <a:chOff x="-230131" y="-28575"/>
            <a:chExt cx="5411731" cy="507865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8575"/>
              <a:ext cx="5008483" cy="1538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ru-RU" sz="3499" spc="-69" dirty="0" smtClean="0">
                  <a:solidFill>
                    <a:srgbClr val="FFFD47"/>
                  </a:solidFill>
                  <a:latin typeface="Montserrat Light"/>
                </a:rPr>
                <a:t>Смена</a:t>
              </a:r>
            </a:p>
            <a:p>
              <a:pPr algn="ctr">
                <a:lnSpc>
                  <a:spcPts val="4479"/>
                </a:lnSpc>
              </a:pPr>
              <a:r>
                <a:rPr lang="ru-RU" sz="3499" spc="-69" dirty="0" smtClean="0">
                  <a:solidFill>
                    <a:srgbClr val="FFFD47"/>
                  </a:solidFill>
                  <a:latin typeface="Montserrat Light"/>
                </a:rPr>
                <a:t>«Время Патриотов»</a:t>
              </a:r>
              <a:endParaRPr lang="en-US" sz="3499" spc="-69" dirty="0">
                <a:solidFill>
                  <a:srgbClr val="FFFD47"/>
                </a:solidFill>
                <a:latin typeface="Montserrat Light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230131" y="1698731"/>
              <a:ext cx="5411731" cy="33513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759"/>
                </a:lnSpc>
              </a:pPr>
              <a:r>
                <a:rPr lang="ru-RU" sz="2399" spc="2" dirty="0">
                  <a:solidFill>
                    <a:srgbClr val="FFFFFF"/>
                  </a:solidFill>
                  <a:latin typeface="Montserrat Light"/>
                </a:rPr>
                <a:t>площадка, объединяющая людей с </a:t>
              </a:r>
              <a:r>
                <a:rPr lang="ru-RU" sz="2399" spc="2" dirty="0" smtClean="0">
                  <a:solidFill>
                    <a:srgbClr val="FFFFFF"/>
                  </a:solidFill>
                  <a:latin typeface="Montserrat Light"/>
                </a:rPr>
                <a:t>активной </a:t>
              </a:r>
              <a:r>
                <a:rPr lang="ru-RU" sz="2399" spc="2" dirty="0">
                  <a:solidFill>
                    <a:srgbClr val="FFFFFF"/>
                  </a:solidFill>
                  <a:latin typeface="Montserrat Light"/>
                </a:rPr>
                <a:t>гражданской позицией, активистов спортивных и военно-патриотических </a:t>
              </a:r>
              <a:r>
                <a:rPr lang="ru-RU" sz="2399" spc="2" dirty="0" smtClean="0">
                  <a:solidFill>
                    <a:srgbClr val="FFFFFF"/>
                  </a:solidFill>
                  <a:latin typeface="Montserrat Light"/>
                </a:rPr>
                <a:t>клубов</a:t>
              </a:r>
              <a:r>
                <a:rPr lang="ru-RU" sz="2399" spc="2" dirty="0">
                  <a:solidFill>
                    <a:srgbClr val="FFFFFF"/>
                  </a:solidFill>
                  <a:latin typeface="Montserrat Light"/>
                </a:rPr>
                <a:t> </a:t>
              </a:r>
              <a:r>
                <a:rPr lang="ru-RU" sz="2399" spc="2" dirty="0" smtClean="0">
                  <a:solidFill>
                    <a:srgbClr val="FFFFFF"/>
                  </a:solidFill>
                  <a:latin typeface="Montserrat Light"/>
                </a:rPr>
                <a:t>округа и близлежащих территорий.</a:t>
              </a:r>
              <a:endParaRPr lang="ru-RU" sz="2399" spc="2" dirty="0">
                <a:solidFill>
                  <a:srgbClr val="FFFFFF"/>
                </a:solidFill>
                <a:latin typeface="Montserrat Light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742802" y="6099442"/>
            <a:ext cx="4628002" cy="4147794"/>
            <a:chOff x="-785869" y="-1554"/>
            <a:chExt cx="6170669" cy="5530394"/>
          </a:xfrm>
        </p:grpSpPr>
        <p:sp>
          <p:nvSpPr>
            <p:cNvPr id="14" name="TextBox 14"/>
            <p:cNvSpPr txBox="1"/>
            <p:nvPr/>
          </p:nvSpPr>
          <p:spPr>
            <a:xfrm>
              <a:off x="-392934" y="-1554"/>
              <a:ext cx="5384800" cy="15388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ru-RU" sz="3499" spc="-69" dirty="0" smtClean="0">
                  <a:solidFill>
                    <a:srgbClr val="FFFD47"/>
                  </a:solidFill>
                  <a:latin typeface="Montserrat Light"/>
                </a:rPr>
                <a:t>Смена</a:t>
              </a:r>
            </a:p>
            <a:p>
              <a:pPr algn="ctr">
                <a:lnSpc>
                  <a:spcPts val="4479"/>
                </a:lnSpc>
              </a:pPr>
              <a:r>
                <a:rPr lang="ru-RU" sz="3499" spc="-69" dirty="0" smtClean="0">
                  <a:solidFill>
                    <a:srgbClr val="FFFD47"/>
                  </a:solidFill>
                  <a:latin typeface="Montserrat Light"/>
                </a:rPr>
                <a:t>«Время Волонтёров»</a:t>
              </a:r>
              <a:endParaRPr lang="en-US" sz="3499" spc="-69" dirty="0">
                <a:solidFill>
                  <a:srgbClr val="FFFD47"/>
                </a:solidFill>
                <a:latin typeface="Montserrat Light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785869" y="1698731"/>
              <a:ext cx="6170669" cy="38301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759"/>
                </a:lnSpc>
              </a:pPr>
              <a:r>
                <a:rPr lang="ru-RU" sz="2399" spc="2" dirty="0">
                  <a:solidFill>
                    <a:srgbClr val="FFFFFF"/>
                  </a:solidFill>
                  <a:latin typeface="Montserrat Light"/>
                </a:rPr>
                <a:t>площадка, которая объединит представителей различных городских сообществ, деятельность которых направлена на решения острых социальных проблем и популяризацию волонтёрского движения среди подрастающего </a:t>
              </a:r>
              <a:r>
                <a:rPr lang="ru-RU" sz="2399" spc="2" dirty="0" smtClean="0">
                  <a:solidFill>
                    <a:srgbClr val="FFFFFF"/>
                  </a:solidFill>
                  <a:latin typeface="Montserrat Light"/>
                </a:rPr>
                <a:t>поколения.</a:t>
              </a:r>
              <a:endParaRPr lang="en-US" sz="2399" spc="2" dirty="0">
                <a:solidFill>
                  <a:srgbClr val="FFFFFF"/>
                </a:solidFill>
                <a:latin typeface="Montserrat Light"/>
              </a:endParaRPr>
            </a:p>
          </p:txBody>
        </p:sp>
      </p:grpSp>
      <p:grpSp>
        <p:nvGrpSpPr>
          <p:cNvPr id="16" name="Group 13"/>
          <p:cNvGrpSpPr/>
          <p:nvPr/>
        </p:nvGrpSpPr>
        <p:grpSpPr>
          <a:xfrm>
            <a:off x="11192415" y="2302758"/>
            <a:ext cx="5181600" cy="3090842"/>
            <a:chOff x="0" y="-28575"/>
            <a:chExt cx="5008483" cy="4121124"/>
          </a:xfrm>
        </p:grpSpPr>
        <p:sp>
          <p:nvSpPr>
            <p:cNvPr id="17" name="TextBox 14"/>
            <p:cNvSpPr txBox="1"/>
            <p:nvPr/>
          </p:nvSpPr>
          <p:spPr>
            <a:xfrm>
              <a:off x="0" y="-28575"/>
              <a:ext cx="5008483" cy="230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ru-RU" sz="3499" spc="-69" dirty="0" smtClean="0">
                  <a:solidFill>
                    <a:srgbClr val="FFFD47"/>
                  </a:solidFill>
                  <a:latin typeface="Montserrat Light"/>
                </a:rPr>
                <a:t>Смена </a:t>
              </a:r>
            </a:p>
            <a:p>
              <a:pPr algn="ctr">
                <a:lnSpc>
                  <a:spcPts val="4479"/>
                </a:lnSpc>
              </a:pPr>
              <a:r>
                <a:rPr lang="ru-RU" sz="3499" spc="-69" dirty="0" smtClean="0">
                  <a:solidFill>
                    <a:srgbClr val="FFFD47"/>
                  </a:solidFill>
                  <a:latin typeface="Montserrat Light"/>
                </a:rPr>
                <a:t>«Время Старших Вожатых»</a:t>
              </a:r>
              <a:endParaRPr lang="en-US" sz="3499" spc="-69" dirty="0">
                <a:solidFill>
                  <a:srgbClr val="FFFD47"/>
                </a:solidFill>
                <a:latin typeface="Montserrat Light"/>
              </a:endParaRPr>
            </a:p>
          </p:txBody>
        </p:sp>
        <p:sp>
          <p:nvSpPr>
            <p:cNvPr id="18" name="TextBox 15"/>
            <p:cNvSpPr txBox="1"/>
            <p:nvPr/>
          </p:nvSpPr>
          <p:spPr>
            <a:xfrm>
              <a:off x="0" y="1698731"/>
              <a:ext cx="5008483" cy="23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59"/>
                </a:lnSpc>
              </a:pPr>
              <a:r>
                <a:rPr lang="ru-RU" sz="2399" spc="2" dirty="0">
                  <a:solidFill>
                    <a:srgbClr val="FFFFFF"/>
                  </a:solidFill>
                  <a:latin typeface="Montserrat Light"/>
                </a:rPr>
                <a:t>новое направление форума,</a:t>
              </a:r>
            </a:p>
            <a:p>
              <a:pPr algn="ctr">
                <a:lnSpc>
                  <a:spcPts val="2759"/>
                </a:lnSpc>
              </a:pPr>
              <a:r>
                <a:rPr lang="ru-RU" sz="2399" spc="2" dirty="0">
                  <a:solidFill>
                    <a:srgbClr val="FFFFFF"/>
                  </a:solidFill>
                  <a:latin typeface="Montserrat Light"/>
                </a:rPr>
                <a:t>которое объединит педагогов (старших вожатых) образовательных учреждений округа и близлежащих </a:t>
              </a:r>
              <a:r>
                <a:rPr lang="ru-RU" sz="2399" spc="2" dirty="0" smtClean="0">
                  <a:solidFill>
                    <a:srgbClr val="FFFFFF"/>
                  </a:solidFill>
                  <a:latin typeface="Montserrat Light"/>
                </a:rPr>
                <a:t>территорий.</a:t>
              </a:r>
              <a:endParaRPr lang="en-US" sz="2399" spc="2" dirty="0">
                <a:solidFill>
                  <a:srgbClr val="FFFFFF"/>
                </a:solidFill>
                <a:latin typeface="Montserrat Light"/>
              </a:endParaRPr>
            </a:p>
          </p:txBody>
        </p:sp>
      </p:grpSp>
      <p:grpSp>
        <p:nvGrpSpPr>
          <p:cNvPr id="19" name="Group 10"/>
          <p:cNvGrpSpPr/>
          <p:nvPr/>
        </p:nvGrpSpPr>
        <p:grpSpPr>
          <a:xfrm>
            <a:off x="6019800" y="2290454"/>
            <a:ext cx="4191000" cy="3808988"/>
            <a:chOff x="-304800" y="-28575"/>
            <a:chExt cx="5588000" cy="5078652"/>
          </a:xfrm>
        </p:grpSpPr>
        <p:sp>
          <p:nvSpPr>
            <p:cNvPr id="20" name="TextBox 11"/>
            <p:cNvSpPr txBox="1"/>
            <p:nvPr/>
          </p:nvSpPr>
          <p:spPr>
            <a:xfrm>
              <a:off x="-304800" y="-28575"/>
              <a:ext cx="5588000" cy="15388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ru-RU" sz="3499" spc="-69" dirty="0" smtClean="0">
                  <a:solidFill>
                    <a:srgbClr val="FFFD47"/>
                  </a:solidFill>
                  <a:latin typeface="Montserrat Light"/>
                </a:rPr>
                <a:t>Смена</a:t>
              </a:r>
            </a:p>
            <a:p>
              <a:pPr algn="ctr">
                <a:lnSpc>
                  <a:spcPts val="4479"/>
                </a:lnSpc>
              </a:pPr>
              <a:r>
                <a:rPr lang="ru-RU" sz="3499" spc="-69" dirty="0" smtClean="0">
                  <a:solidFill>
                    <a:srgbClr val="FFFD47"/>
                  </a:solidFill>
                  <a:latin typeface="Montserrat Light"/>
                </a:rPr>
                <a:t>«Время Журналистов»</a:t>
              </a:r>
              <a:endParaRPr lang="en-US" sz="3499" spc="-69" dirty="0">
                <a:solidFill>
                  <a:srgbClr val="FFFD47"/>
                </a:solidFill>
                <a:latin typeface="Montserrat Light"/>
              </a:endParaRPr>
            </a:p>
          </p:txBody>
        </p:sp>
        <p:sp>
          <p:nvSpPr>
            <p:cNvPr id="21" name="TextBox 12"/>
            <p:cNvSpPr txBox="1"/>
            <p:nvPr/>
          </p:nvSpPr>
          <p:spPr>
            <a:xfrm>
              <a:off x="-304800" y="1698731"/>
              <a:ext cx="5588000" cy="33513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759"/>
                </a:lnSpc>
              </a:pPr>
              <a:r>
                <a:rPr lang="ru-RU" sz="2399" spc="2" dirty="0">
                  <a:solidFill>
                    <a:srgbClr val="FFFFFF"/>
                  </a:solidFill>
                  <a:latin typeface="Montserrat Light"/>
                </a:rPr>
                <a:t>площадка, которая объединит</a:t>
              </a:r>
            </a:p>
            <a:p>
              <a:pPr algn="ctr">
                <a:lnSpc>
                  <a:spcPts val="2759"/>
                </a:lnSpc>
              </a:pPr>
              <a:r>
                <a:rPr lang="ru-RU" sz="2399" spc="2" dirty="0">
                  <a:solidFill>
                    <a:srgbClr val="FFFFFF"/>
                  </a:solidFill>
                  <a:latin typeface="Montserrat Light"/>
                </a:rPr>
                <a:t>представителей активистов самоуправлений, молодых людей </a:t>
              </a:r>
              <a:r>
                <a:rPr lang="ru-RU" sz="2399" spc="2" dirty="0" smtClean="0">
                  <a:solidFill>
                    <a:srgbClr val="FFFFFF"/>
                  </a:solidFill>
                  <a:latin typeface="Montserrat Light"/>
                </a:rPr>
                <a:t>заинтересованных </a:t>
              </a:r>
              <a:r>
                <a:rPr lang="ru-RU" sz="2399" spc="2" dirty="0">
                  <a:solidFill>
                    <a:srgbClr val="FFFFFF"/>
                  </a:solidFill>
                  <a:latin typeface="Montserrat Light"/>
                </a:rPr>
                <a:t>в изучении основ журналистики и овладении </a:t>
              </a:r>
              <a:r>
                <a:rPr lang="ru-RU" sz="2399" spc="2" dirty="0" smtClean="0">
                  <a:solidFill>
                    <a:srgbClr val="FFFFFF"/>
                  </a:solidFill>
                  <a:latin typeface="Montserrat Light"/>
                </a:rPr>
                <a:t>практическими </a:t>
              </a:r>
              <a:r>
                <a:rPr lang="ru-RU" sz="2399" spc="2" dirty="0">
                  <a:solidFill>
                    <a:srgbClr val="FFFFFF"/>
                  </a:solidFill>
                  <a:latin typeface="Montserrat Light"/>
                </a:rPr>
                <a:t>навыками </a:t>
              </a:r>
              <a:r>
                <a:rPr lang="ru-RU" sz="2399" spc="2" dirty="0" smtClean="0">
                  <a:solidFill>
                    <a:srgbClr val="FFFFFF"/>
                  </a:solidFill>
                  <a:latin typeface="Montserrat Light"/>
                </a:rPr>
                <a:t>работы.</a:t>
              </a:r>
              <a:endParaRPr lang="en-US" sz="2399" spc="2" dirty="0">
                <a:solidFill>
                  <a:srgbClr val="FFFFFF"/>
                </a:solidFill>
                <a:latin typeface="Montserrat Light"/>
              </a:endParaRPr>
            </a:p>
          </p:txBody>
        </p:sp>
      </p:grpSp>
      <p:grpSp>
        <p:nvGrpSpPr>
          <p:cNvPr id="22" name="Group 7"/>
          <p:cNvGrpSpPr/>
          <p:nvPr/>
        </p:nvGrpSpPr>
        <p:grpSpPr>
          <a:xfrm>
            <a:off x="457200" y="2290454"/>
            <a:ext cx="4800600" cy="4168060"/>
            <a:chOff x="0" y="-28575"/>
            <a:chExt cx="5008483" cy="5557415"/>
          </a:xfrm>
        </p:grpSpPr>
        <p:sp>
          <p:nvSpPr>
            <p:cNvPr id="23" name="TextBox 8"/>
            <p:cNvSpPr txBox="1"/>
            <p:nvPr/>
          </p:nvSpPr>
          <p:spPr>
            <a:xfrm>
              <a:off x="0" y="-28575"/>
              <a:ext cx="5008483" cy="1538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ru-RU" sz="3499" spc="-69" dirty="0" smtClean="0">
                  <a:solidFill>
                    <a:srgbClr val="FFFD47"/>
                  </a:solidFill>
                  <a:latin typeface="Montserrat Light"/>
                </a:rPr>
                <a:t>Смена</a:t>
              </a:r>
            </a:p>
            <a:p>
              <a:pPr algn="ctr">
                <a:lnSpc>
                  <a:spcPts val="4479"/>
                </a:lnSpc>
              </a:pPr>
              <a:r>
                <a:rPr lang="ru-RU" sz="3499" spc="-69" dirty="0" smtClean="0">
                  <a:solidFill>
                    <a:srgbClr val="FFFD47"/>
                  </a:solidFill>
                  <a:latin typeface="Montserrat Light"/>
                </a:rPr>
                <a:t>«Время Лидеров»</a:t>
              </a:r>
              <a:endParaRPr lang="en-US" sz="3499" spc="-69" dirty="0">
                <a:solidFill>
                  <a:srgbClr val="FFFD47"/>
                </a:solidFill>
                <a:latin typeface="Montserrat Light"/>
              </a:endParaRPr>
            </a:p>
          </p:txBody>
        </p:sp>
        <p:sp>
          <p:nvSpPr>
            <p:cNvPr id="24" name="TextBox 9"/>
            <p:cNvSpPr txBox="1"/>
            <p:nvPr/>
          </p:nvSpPr>
          <p:spPr>
            <a:xfrm>
              <a:off x="158999" y="1698731"/>
              <a:ext cx="4690484" cy="38301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759"/>
                </a:lnSpc>
              </a:pPr>
              <a:r>
                <a:rPr lang="ru-RU" sz="2399" spc="2" dirty="0">
                  <a:solidFill>
                    <a:srgbClr val="FFFFFF"/>
                  </a:solidFill>
                  <a:latin typeface="Montserrat Light"/>
                </a:rPr>
                <a:t>площадка, объединяющая лидеров ученических и студенческих самоуправлений, а так же активистов детских общественных организаций образовательных учреждений Гайского городского округа и близлежащих </a:t>
              </a:r>
              <a:r>
                <a:rPr lang="ru-RU" sz="2399" spc="2" dirty="0" smtClean="0">
                  <a:solidFill>
                    <a:srgbClr val="FFFFFF"/>
                  </a:solidFill>
                  <a:latin typeface="Montserrat Light"/>
                </a:rPr>
                <a:t>территорий.</a:t>
              </a:r>
              <a:endParaRPr lang="en-US" sz="2399" spc="2" dirty="0">
                <a:solidFill>
                  <a:srgbClr val="FFFFFF"/>
                </a:solidFill>
                <a:latin typeface="Montserrat Light"/>
              </a:endParaRPr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>
            <a:off x="1219421" y="3444616"/>
            <a:ext cx="335257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041180" y="3418321"/>
            <a:ext cx="416962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1192415" y="3418321"/>
            <a:ext cx="51816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162999" y="7293604"/>
            <a:ext cx="371727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9037503" y="7259839"/>
            <a:ext cx="371727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4009970" y="7254693"/>
            <a:ext cx="3717277" cy="514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rcRect l="26906" r="26906"/>
            <a:stretch>
              <a:fillRect/>
            </a:stretch>
          </p:blipFill>
          <p:spPr>
            <a:xfrm>
              <a:off x="0" y="0"/>
              <a:ext cx="16256000" cy="13716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25000"/>
            </a:blip>
            <a:srcRect l="38453" r="38453"/>
            <a:stretch>
              <a:fillRect/>
            </a:stretch>
          </p:blipFill>
          <p:spPr>
            <a:xfrm>
              <a:off x="16256000" y="0"/>
              <a:ext cx="8128000" cy="13716000"/>
            </a:xfrm>
            <a:prstGeom prst="rect">
              <a:avLst/>
            </a:prstGeom>
          </p:spPr>
        </p:pic>
      </p:grpSp>
      <p:pic>
        <p:nvPicPr>
          <p:cNvPr id="8195" name="Picture 3" descr="C:\Users\usermiha\Desktop\ГРАНТ\Фотографии с форума\x4oEtg_Ixb4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83" b="4709"/>
          <a:stretch/>
        </p:blipFill>
        <p:spPr bwMode="auto">
          <a:xfrm>
            <a:off x="0" y="1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/>
          <p:cNvGrpSpPr/>
          <p:nvPr/>
        </p:nvGrpSpPr>
        <p:grpSpPr>
          <a:xfrm rot="-5400000">
            <a:off x="3335774" y="588526"/>
            <a:ext cx="6473060" cy="13144608"/>
            <a:chOff x="0" y="0"/>
            <a:chExt cx="2354580" cy="47009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3310" cy="4700941"/>
            </a:xfrm>
            <a:custGeom>
              <a:avLst/>
              <a:gdLst/>
              <a:ahLst/>
              <a:cxnLst/>
              <a:rect l="l" t="t" r="r" b="b"/>
              <a:pathLst>
                <a:path w="2353310" h="4700941">
                  <a:moveTo>
                    <a:pt x="784860" y="4633631"/>
                  </a:moveTo>
                  <a:cubicBezTo>
                    <a:pt x="905510" y="4674271"/>
                    <a:pt x="1042670" y="4700941"/>
                    <a:pt x="1177290" y="4700941"/>
                  </a:cubicBezTo>
                  <a:cubicBezTo>
                    <a:pt x="1311910" y="4700941"/>
                    <a:pt x="1441450" y="4678081"/>
                    <a:pt x="1560830" y="4637441"/>
                  </a:cubicBezTo>
                  <a:cubicBezTo>
                    <a:pt x="1563370" y="4636171"/>
                    <a:pt x="1565910" y="4636171"/>
                    <a:pt x="1568450" y="4634901"/>
                  </a:cubicBezTo>
                  <a:cubicBezTo>
                    <a:pt x="2016760" y="4472341"/>
                    <a:pt x="2346960" y="4043081"/>
                    <a:pt x="2353310" y="353579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3533114"/>
                  </a:lnTo>
                  <a:cubicBezTo>
                    <a:pt x="6350" y="4045621"/>
                    <a:pt x="331470" y="4474880"/>
                    <a:pt x="784860" y="4633630"/>
                  </a:cubicBezTo>
                  <a:close/>
                </a:path>
              </a:pathLst>
            </a:custGeom>
            <a:solidFill>
              <a:srgbClr val="FF7948"/>
            </a:solidFill>
            <a:ln>
              <a:solidFill>
                <a:schemeClr val="bg1"/>
              </a:solidFill>
            </a:ln>
          </p:spPr>
        </p:sp>
      </p:grpSp>
      <p:sp>
        <p:nvSpPr>
          <p:cNvPr id="9" name="TextBox 9"/>
          <p:cNvSpPr txBox="1"/>
          <p:nvPr/>
        </p:nvSpPr>
        <p:spPr>
          <a:xfrm>
            <a:off x="226979" y="4030328"/>
            <a:ext cx="1234440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600" spc="-429" dirty="0" smtClean="0">
                <a:solidFill>
                  <a:srgbClr val="7030A0"/>
                </a:solidFill>
                <a:latin typeface="Century" panose="02040604050505020304" pitchFamily="18" charset="0"/>
              </a:rPr>
              <a:t>В образовательном форуме </a:t>
            </a:r>
          </a:p>
          <a:p>
            <a:r>
              <a:rPr lang="ru-RU" sz="6600" spc="-429" dirty="0" smtClean="0">
                <a:solidFill>
                  <a:srgbClr val="7030A0"/>
                </a:solidFill>
                <a:latin typeface="Century" panose="02040604050505020304" pitchFamily="18" charset="0"/>
              </a:rPr>
              <a:t>«Время действовать 2020»</a:t>
            </a:r>
          </a:p>
          <a:p>
            <a:r>
              <a:rPr lang="ru-RU" sz="6600" spc="-429" dirty="0" smtClean="0">
                <a:solidFill>
                  <a:srgbClr val="7030A0"/>
                </a:solidFill>
                <a:latin typeface="Century" panose="02040604050505020304" pitchFamily="18" charset="0"/>
              </a:rPr>
              <a:t>Примут участие:</a:t>
            </a:r>
            <a:endParaRPr lang="en-US" sz="6600" spc="-429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1734800" y="5143500"/>
            <a:ext cx="3867632" cy="3867632"/>
            <a:chOff x="0" y="0"/>
            <a:chExt cx="1708150" cy="17081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Прямоугольник 11"/>
          <p:cNvSpPr/>
          <p:nvPr/>
        </p:nvSpPr>
        <p:spPr>
          <a:xfrm>
            <a:off x="0" y="6743700"/>
            <a:ext cx="42672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39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  <a:endParaRPr lang="ru-RU" sz="239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8480" y="7844001"/>
            <a:ext cx="9187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Волонтёров из числа активистов Гайского городского округа, прошедшие обучение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в комплексной «Школе организаторов форума» </a:t>
            </a:r>
            <a:endParaRPr lang="ru-RU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miha\Desktop\ГРАНТ\Фотографии с форума\NtxhBlsuIzU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 b="10589"/>
          <a:stretch/>
        </p:blipFill>
        <p:spPr bwMode="auto">
          <a:xfrm flipH="1">
            <a:off x="-3" y="0"/>
            <a:ext cx="18287999" cy="103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 rot="-5400000">
            <a:off x="-571500" y="571500"/>
            <a:ext cx="10287000" cy="9144000"/>
            <a:chOff x="0" y="0"/>
            <a:chExt cx="2354580" cy="20929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2092960"/>
            </a:xfrm>
            <a:custGeom>
              <a:avLst/>
              <a:gdLst/>
              <a:ahLst/>
              <a:cxnLst/>
              <a:rect l="l" t="t" r="r" b="b"/>
              <a:pathLst>
                <a:path w="2353310" h="2092960">
                  <a:moveTo>
                    <a:pt x="784860" y="2025650"/>
                  </a:moveTo>
                  <a:cubicBezTo>
                    <a:pt x="905510" y="2066290"/>
                    <a:pt x="1042670" y="2092960"/>
                    <a:pt x="1177290" y="2092960"/>
                  </a:cubicBezTo>
                  <a:cubicBezTo>
                    <a:pt x="1311910" y="2092960"/>
                    <a:pt x="1441450" y="2070100"/>
                    <a:pt x="1560830" y="2029460"/>
                  </a:cubicBezTo>
                  <a:cubicBezTo>
                    <a:pt x="1563370" y="2028190"/>
                    <a:pt x="1565910" y="2028190"/>
                    <a:pt x="1568450" y="2026920"/>
                  </a:cubicBezTo>
                  <a:cubicBezTo>
                    <a:pt x="2016760" y="1864360"/>
                    <a:pt x="2346960" y="1435100"/>
                    <a:pt x="2353310" y="93583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935165"/>
                  </a:lnTo>
                  <a:cubicBezTo>
                    <a:pt x="6350" y="1437640"/>
                    <a:pt x="331470" y="1866900"/>
                    <a:pt x="784860" y="2025650"/>
                  </a:cubicBezTo>
                  <a:close/>
                </a:path>
              </a:pathLst>
            </a:custGeom>
            <a:solidFill>
              <a:srgbClr val="FF7948"/>
            </a:solidFill>
            <a:ln>
              <a:solidFill>
                <a:schemeClr val="bg1"/>
              </a:solidFill>
            </a:ln>
          </p:spPr>
        </p:sp>
      </p:grpSp>
      <p:sp>
        <p:nvSpPr>
          <p:cNvPr id="4" name="TextBox 4"/>
          <p:cNvSpPr txBox="1"/>
          <p:nvPr/>
        </p:nvSpPr>
        <p:spPr>
          <a:xfrm>
            <a:off x="152400" y="2670831"/>
            <a:ext cx="7806268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27"/>
              </a:lnSpc>
            </a:pPr>
            <a:r>
              <a:rPr lang="ru-RU" sz="10765" b="1" spc="-215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ontserrat Classic Bold"/>
              </a:rPr>
              <a:t>ПАРТНЁРЫ ФОРУМА</a:t>
            </a:r>
            <a:endParaRPr lang="en-US" sz="10765" b="1" spc="-215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Montserrat Classic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010400" y="433507"/>
            <a:ext cx="5852099" cy="45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8"/>
              </a:lnSpc>
            </a:pPr>
            <a:r>
              <a:rPr lang="ru-RU" sz="2951" spc="-59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 Light"/>
              </a:rPr>
              <a:t>«ГАЙ.РФ» </a:t>
            </a:r>
            <a:endParaRPr lang="en-US" sz="2951" spc="-59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Montserrat Ligh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219199" y="783963"/>
            <a:ext cx="5852099" cy="358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15"/>
              </a:lnSpc>
            </a:pPr>
            <a:r>
              <a:rPr lang="ru-RU" sz="2361" spc="2" dirty="0" smtClean="0">
                <a:solidFill>
                  <a:srgbClr val="FFFFFF"/>
                </a:solidFill>
                <a:latin typeface="Montserrat Light"/>
              </a:rPr>
              <a:t> Городской информационный портал</a:t>
            </a:r>
            <a:endParaRPr lang="en-US" sz="2361" spc="2" dirty="0">
              <a:solidFill>
                <a:srgbClr val="FFFFFF"/>
              </a:solidFill>
              <a:latin typeface="Montserrat Ligh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847162" y="1260180"/>
            <a:ext cx="5852099" cy="45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8"/>
              </a:lnSpc>
            </a:pPr>
            <a:r>
              <a:rPr lang="ru-RU" sz="2951" spc="-59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 Light"/>
              </a:rPr>
              <a:t>Молодёжная Палата</a:t>
            </a:r>
            <a:endParaRPr lang="en-US" sz="2951" spc="-59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Montserrat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92081" y="1555155"/>
            <a:ext cx="9601200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15"/>
              </a:lnSpc>
            </a:pPr>
            <a:r>
              <a:rPr lang="ru-RU" sz="2361" spc="2" dirty="0" smtClean="0">
                <a:solidFill>
                  <a:srgbClr val="FFFFFF"/>
                </a:solidFill>
                <a:latin typeface="Montserrat Light"/>
              </a:rPr>
              <a:t>При Совете депутатов Администрации Гайского городского округа </a:t>
            </a:r>
            <a:endParaRPr lang="en-US" sz="2361" spc="2" dirty="0">
              <a:solidFill>
                <a:srgbClr val="FFFFFF"/>
              </a:solidFill>
              <a:latin typeface="Montserrat Ligh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9702" y="5329724"/>
            <a:ext cx="856183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Организации, которые внесли большой вклад </a:t>
            </a:r>
          </a:p>
          <a:p>
            <a:r>
              <a:rPr lang="ru-RU" sz="32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успешную реализацию проекта</a:t>
            </a:r>
            <a:endParaRPr lang="ru-RU" sz="32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" y="5175799"/>
            <a:ext cx="701040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7"/>
          <p:cNvSpPr txBox="1"/>
          <p:nvPr/>
        </p:nvSpPr>
        <p:spPr>
          <a:xfrm>
            <a:off x="8574801" y="2187555"/>
            <a:ext cx="8951199" cy="451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8"/>
              </a:lnSpc>
            </a:pPr>
            <a:r>
              <a:rPr lang="ru-RU" sz="2951" spc="-59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 Light"/>
              </a:rPr>
              <a:t>МИР (Молодежь</a:t>
            </a:r>
            <a:r>
              <a:rPr lang="en-US" sz="2951" spc="-59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 Light"/>
              </a:rPr>
              <a:t>I</a:t>
            </a:r>
            <a:r>
              <a:rPr lang="ru-RU" sz="2951" spc="-59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 Light"/>
              </a:rPr>
              <a:t>Инициатива</a:t>
            </a:r>
            <a:r>
              <a:rPr lang="en-US" sz="2951" spc="-59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 Light"/>
              </a:rPr>
              <a:t>I</a:t>
            </a:r>
            <a:r>
              <a:rPr lang="ru-RU" sz="2951" spc="-59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 Light"/>
              </a:rPr>
              <a:t>Развитие)</a:t>
            </a:r>
            <a:endParaRPr lang="en-US" sz="2951" spc="-59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Montserrat Light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8777231" y="2522612"/>
            <a:ext cx="9601200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15"/>
              </a:lnSpc>
            </a:pPr>
            <a:r>
              <a:rPr lang="ru-RU" sz="2361" spc="2" dirty="0">
                <a:solidFill>
                  <a:srgbClr val="FFFFFF"/>
                </a:solidFill>
                <a:latin typeface="Montserrat Light"/>
              </a:rPr>
              <a:t>О</a:t>
            </a:r>
            <a:r>
              <a:rPr lang="ru-RU" sz="2361" spc="2" dirty="0" smtClean="0">
                <a:solidFill>
                  <a:srgbClr val="FFFFFF"/>
                </a:solidFill>
                <a:latin typeface="Montserrat Light"/>
              </a:rPr>
              <a:t>бщероссийская общественная молодежная организация</a:t>
            </a:r>
            <a:endParaRPr lang="en-US" sz="2361" spc="2" dirty="0">
              <a:solidFill>
                <a:srgbClr val="FFFFFF"/>
              </a:solidFill>
              <a:latin typeface="Montserrat Light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9092470" y="3162300"/>
            <a:ext cx="8951199" cy="451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8"/>
              </a:lnSpc>
            </a:pPr>
            <a:r>
              <a:rPr lang="ru-RU" sz="2951" spc="-59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 Light"/>
              </a:rPr>
              <a:t>«Городской молодёжный центр»</a:t>
            </a:r>
            <a:endParaRPr lang="en-US" sz="2951" spc="-59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Montserrat Light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9144000" y="3476488"/>
            <a:ext cx="9601200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15"/>
              </a:lnSpc>
            </a:pPr>
            <a:r>
              <a:rPr lang="ru-RU" sz="2361" spc="2" dirty="0" smtClean="0">
                <a:solidFill>
                  <a:srgbClr val="FFFFFF"/>
                </a:solidFill>
                <a:latin typeface="Montserrat Light"/>
              </a:rPr>
              <a:t>Муниципальное бюджетной учреждение Гайского городского округа</a:t>
            </a:r>
            <a:endParaRPr lang="en-US" sz="2361" spc="2" dirty="0">
              <a:solidFill>
                <a:srgbClr val="FFFFFF"/>
              </a:solidFill>
              <a:latin typeface="Montserrat Light"/>
            </a:endParaRPr>
          </a:p>
        </p:txBody>
      </p:sp>
      <p:sp>
        <p:nvSpPr>
          <p:cNvPr id="21" name="TextBox 7"/>
          <p:cNvSpPr txBox="1"/>
          <p:nvPr/>
        </p:nvSpPr>
        <p:spPr>
          <a:xfrm>
            <a:off x="9308660" y="4219841"/>
            <a:ext cx="8951199" cy="451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8"/>
              </a:lnSpc>
            </a:pPr>
            <a:r>
              <a:rPr lang="ru-RU" sz="2951" spc="-59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 Light"/>
              </a:rPr>
              <a:t>ПАО «Гайский ГОК»</a:t>
            </a:r>
            <a:endParaRPr lang="en-US" sz="2951" spc="-59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Montserrat Light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9294069" y="4534029"/>
            <a:ext cx="9601200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15"/>
              </a:lnSpc>
            </a:pPr>
            <a:r>
              <a:rPr lang="ru-RU" sz="2361" spc="2" dirty="0" smtClean="0">
                <a:solidFill>
                  <a:srgbClr val="FFFFFF"/>
                </a:solidFill>
                <a:latin typeface="Montserrat Light"/>
              </a:rPr>
              <a:t>Градообразующее предприятие Гайского городского округа</a:t>
            </a:r>
            <a:endParaRPr lang="en-US" sz="2361" spc="2" dirty="0">
              <a:solidFill>
                <a:srgbClr val="FFFFFF"/>
              </a:solidFill>
              <a:latin typeface="Montserrat Light"/>
            </a:endParaRPr>
          </a:p>
        </p:txBody>
      </p:sp>
      <p:sp>
        <p:nvSpPr>
          <p:cNvPr id="23" name="TextBox 7"/>
          <p:cNvSpPr txBox="1"/>
          <p:nvPr/>
        </p:nvSpPr>
        <p:spPr>
          <a:xfrm>
            <a:off x="9302175" y="5207895"/>
            <a:ext cx="8951199" cy="451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8"/>
              </a:lnSpc>
            </a:pPr>
            <a:r>
              <a:rPr lang="ru-RU" sz="2951" spc="-59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 Light"/>
              </a:rPr>
              <a:t>ЦДТ «Радуга» </a:t>
            </a:r>
            <a:endParaRPr lang="en-US" sz="2951" spc="-59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Montserrat Light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9203983" y="5570049"/>
            <a:ext cx="9601200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15"/>
              </a:lnSpc>
            </a:pPr>
            <a:r>
              <a:rPr lang="ru-RU" sz="2361" spc="2" dirty="0" smtClean="0">
                <a:solidFill>
                  <a:srgbClr val="FFFFFF"/>
                </a:solidFill>
                <a:latin typeface="Montserrat Light"/>
              </a:rPr>
              <a:t>Центр Детского Творчества </a:t>
            </a:r>
            <a:endParaRPr lang="en-US" sz="2361" spc="2" dirty="0">
              <a:solidFill>
                <a:srgbClr val="FFFFFF"/>
              </a:solidFill>
              <a:latin typeface="Montserrat Light"/>
            </a:endParaRPr>
          </a:p>
        </p:txBody>
      </p:sp>
      <p:sp>
        <p:nvSpPr>
          <p:cNvPr id="25" name="TextBox 7"/>
          <p:cNvSpPr txBox="1"/>
          <p:nvPr/>
        </p:nvSpPr>
        <p:spPr>
          <a:xfrm>
            <a:off x="9092469" y="6163285"/>
            <a:ext cx="8951199" cy="451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8"/>
              </a:lnSpc>
            </a:pPr>
            <a:r>
              <a:rPr lang="ru-RU" sz="2951" spc="-59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 Light"/>
              </a:rPr>
              <a:t>Отдел образования</a:t>
            </a:r>
            <a:endParaRPr lang="en-US" sz="2951" spc="-59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Montserrat Light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8965299" y="6493807"/>
            <a:ext cx="9601200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15"/>
              </a:lnSpc>
            </a:pPr>
            <a:r>
              <a:rPr lang="ru-RU" sz="2361" spc="2" dirty="0" smtClean="0">
                <a:solidFill>
                  <a:srgbClr val="FFFFFF"/>
                </a:solidFill>
                <a:latin typeface="Montserrat Light"/>
              </a:rPr>
              <a:t>Администрации Гайского городского округа</a:t>
            </a:r>
            <a:endParaRPr lang="en-US" sz="2361" spc="2" dirty="0">
              <a:solidFill>
                <a:srgbClr val="FFFFFF"/>
              </a:solidFill>
              <a:latin typeface="Montserrat Light"/>
            </a:endParaRPr>
          </a:p>
        </p:txBody>
      </p:sp>
      <p:sp>
        <p:nvSpPr>
          <p:cNvPr id="27" name="TextBox 7"/>
          <p:cNvSpPr txBox="1"/>
          <p:nvPr/>
        </p:nvSpPr>
        <p:spPr>
          <a:xfrm>
            <a:off x="8839200" y="7124700"/>
            <a:ext cx="8951199" cy="451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8"/>
              </a:lnSpc>
            </a:pPr>
            <a:r>
              <a:rPr lang="ru-RU" sz="2951" spc="-59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 Light"/>
              </a:rPr>
              <a:t>«Гайская Новь»</a:t>
            </a:r>
            <a:endParaRPr lang="en-US" sz="2951" spc="-59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Montserrat Light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652174" y="7438887"/>
            <a:ext cx="9601200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15"/>
              </a:lnSpc>
            </a:pPr>
            <a:r>
              <a:rPr lang="ru-RU" sz="2361" spc="2" dirty="0" smtClean="0">
                <a:solidFill>
                  <a:srgbClr val="FFFFFF"/>
                </a:solidFill>
                <a:latin typeface="Montserrat Light"/>
              </a:rPr>
              <a:t>Печатное издательство</a:t>
            </a:r>
            <a:endParaRPr lang="en-US" sz="2361" spc="2" dirty="0">
              <a:solidFill>
                <a:srgbClr val="FFFFFF"/>
              </a:solidFill>
              <a:latin typeface="Montserrat Light"/>
            </a:endParaRPr>
          </a:p>
        </p:txBody>
      </p:sp>
      <p:sp>
        <p:nvSpPr>
          <p:cNvPr id="29" name="TextBox 7"/>
          <p:cNvSpPr txBox="1"/>
          <p:nvPr/>
        </p:nvSpPr>
        <p:spPr>
          <a:xfrm>
            <a:off x="8386899" y="7962900"/>
            <a:ext cx="8951199" cy="451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8"/>
              </a:lnSpc>
            </a:pPr>
            <a:r>
              <a:rPr lang="ru-RU" sz="2951" spc="-59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 Light"/>
              </a:rPr>
              <a:t>«ПОЗИТИВ»</a:t>
            </a:r>
            <a:endParaRPr lang="en-US" sz="2951" spc="-59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ontserrat Light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161637" y="8277088"/>
            <a:ext cx="9601200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15"/>
              </a:lnSpc>
            </a:pPr>
            <a:r>
              <a:rPr lang="ru-RU" sz="2361" spc="2" dirty="0" smtClean="0">
                <a:solidFill>
                  <a:srgbClr val="FFFFFF"/>
                </a:solidFill>
                <a:latin typeface="Montserrat Light"/>
              </a:rPr>
              <a:t>Фотосалон</a:t>
            </a:r>
            <a:endParaRPr lang="en-US" sz="2361" spc="2" dirty="0">
              <a:solidFill>
                <a:srgbClr val="FFFFFF"/>
              </a:solidFill>
              <a:latin typeface="Montserrat Light"/>
            </a:endParaRPr>
          </a:p>
        </p:txBody>
      </p:sp>
      <p:sp>
        <p:nvSpPr>
          <p:cNvPr id="31" name="TextBox 7"/>
          <p:cNvSpPr txBox="1"/>
          <p:nvPr/>
        </p:nvSpPr>
        <p:spPr>
          <a:xfrm>
            <a:off x="7847162" y="8687377"/>
            <a:ext cx="8951199" cy="451342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8"/>
              </a:lnSpc>
            </a:pPr>
            <a:r>
              <a:rPr lang="ru-RU" sz="2951" spc="-59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 Light"/>
              </a:rPr>
              <a:t>«Гай Тур»</a:t>
            </a:r>
            <a:endParaRPr lang="en-US" sz="2951" spc="-59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Montserrat Light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7391400" y="9001565"/>
            <a:ext cx="9601200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15"/>
              </a:lnSpc>
            </a:pPr>
            <a:r>
              <a:rPr lang="ru-RU" sz="2361" spc="2" dirty="0" smtClean="0">
                <a:solidFill>
                  <a:srgbClr val="FFFFFF"/>
                </a:solidFill>
                <a:latin typeface="Montserrat Light"/>
              </a:rPr>
              <a:t>Организация туристических поездок по всему Миру</a:t>
            </a:r>
            <a:endParaRPr lang="en-US" sz="2361" spc="2" dirty="0">
              <a:solidFill>
                <a:srgbClr val="FFFFFF"/>
              </a:solidFill>
              <a:latin typeface="Montserrat Light"/>
            </a:endParaRPr>
          </a:p>
        </p:txBody>
      </p:sp>
      <p:sp>
        <p:nvSpPr>
          <p:cNvPr id="33" name="TextBox 7"/>
          <p:cNvSpPr txBox="1"/>
          <p:nvPr/>
        </p:nvSpPr>
        <p:spPr>
          <a:xfrm>
            <a:off x="7010400" y="9332989"/>
            <a:ext cx="8951199" cy="451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8"/>
              </a:lnSpc>
            </a:pPr>
            <a:r>
              <a:rPr lang="ru-RU" sz="2951" spc="-59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 Light"/>
              </a:rPr>
              <a:t>«Модный Я»</a:t>
            </a:r>
            <a:endParaRPr lang="en-US" sz="2951" spc="-59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Montserrat Light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6553200" y="9647177"/>
            <a:ext cx="9601200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15"/>
              </a:lnSpc>
            </a:pPr>
            <a:r>
              <a:rPr lang="ru-RU" sz="2361" spc="2" dirty="0" smtClean="0">
                <a:solidFill>
                  <a:srgbClr val="FFFFFF"/>
                </a:solidFill>
                <a:latin typeface="Montserrat Light"/>
              </a:rPr>
              <a:t>Магазин модной одежды Торгового центра «Гайский»</a:t>
            </a:r>
            <a:endParaRPr lang="en-US" sz="2361" spc="2" dirty="0">
              <a:solidFill>
                <a:srgbClr val="FFFFFF"/>
              </a:solidFill>
              <a:latin typeface="Montserrat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miha\Desktop\ГРАНТ\Фотографии с форума\oDysmq3uC08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68"/>
          <a:stretch/>
        </p:blipFill>
        <p:spPr bwMode="auto">
          <a:xfrm>
            <a:off x="-2" y="2857"/>
            <a:ext cx="18288002" cy="1024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 rot="-5400000">
            <a:off x="3296216" y="-3296216"/>
            <a:ext cx="5296945" cy="11889377"/>
            <a:chOff x="0" y="0"/>
            <a:chExt cx="2354580" cy="52850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5285026"/>
            </a:xfrm>
            <a:custGeom>
              <a:avLst/>
              <a:gdLst/>
              <a:ahLst/>
              <a:cxnLst/>
              <a:rect l="l" t="t" r="r" b="b"/>
              <a:pathLst>
                <a:path w="2353310" h="5285026">
                  <a:moveTo>
                    <a:pt x="784860" y="5217716"/>
                  </a:moveTo>
                  <a:cubicBezTo>
                    <a:pt x="905510" y="5258356"/>
                    <a:pt x="1042670" y="5285026"/>
                    <a:pt x="1177290" y="5285026"/>
                  </a:cubicBezTo>
                  <a:cubicBezTo>
                    <a:pt x="1311910" y="5285026"/>
                    <a:pt x="1441450" y="5262166"/>
                    <a:pt x="1560830" y="5221526"/>
                  </a:cubicBezTo>
                  <a:cubicBezTo>
                    <a:pt x="1563370" y="5220256"/>
                    <a:pt x="1565910" y="5220256"/>
                    <a:pt x="1568450" y="5218986"/>
                  </a:cubicBezTo>
                  <a:cubicBezTo>
                    <a:pt x="2016760" y="5056426"/>
                    <a:pt x="2346960" y="4627166"/>
                    <a:pt x="2353310" y="4118082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114953"/>
                  </a:lnTo>
                  <a:cubicBezTo>
                    <a:pt x="6350" y="4629706"/>
                    <a:pt x="331470" y="5058966"/>
                    <a:pt x="784860" y="5217716"/>
                  </a:cubicBezTo>
                  <a:close/>
                </a:path>
              </a:pathLst>
            </a:custGeom>
            <a:solidFill>
              <a:srgbClr val="FF7948"/>
            </a:solidFill>
            <a:ln>
              <a:solidFill>
                <a:schemeClr val="bg1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52400" y="190500"/>
            <a:ext cx="11106853" cy="4657818"/>
            <a:chOff x="184040" y="161925"/>
            <a:chExt cx="13412753" cy="6210423"/>
          </a:xfrm>
        </p:grpSpPr>
        <p:sp>
          <p:nvSpPr>
            <p:cNvPr id="5" name="TextBox 5"/>
            <p:cNvSpPr txBox="1"/>
            <p:nvPr/>
          </p:nvSpPr>
          <p:spPr>
            <a:xfrm>
              <a:off x="184040" y="161925"/>
              <a:ext cx="13411832" cy="2906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85"/>
                </a:lnSpc>
              </a:pPr>
              <a:r>
                <a:rPr lang="ru-RU" sz="8000" b="1" i="1" spc="-84" dirty="0" smtClean="0">
                  <a:solidFill>
                    <a:srgbClr val="3C47D6"/>
                  </a:solidFill>
                  <a:latin typeface="Montserrat Classic Bold"/>
                </a:rPr>
                <a:t>Есть идея социального проекта</a:t>
              </a:r>
              <a:r>
                <a:rPr lang="ru-RU" sz="8000" spc="-84" dirty="0" smtClean="0">
                  <a:solidFill>
                    <a:srgbClr val="3C47D6"/>
                  </a:solidFill>
                  <a:latin typeface="Montserrat Classic Bold"/>
                </a:rPr>
                <a:t>?</a:t>
              </a:r>
              <a:endParaRPr lang="en-US" sz="8000" spc="-84" dirty="0">
                <a:solidFill>
                  <a:srgbClr val="3C47D6"/>
                </a:solidFill>
                <a:latin typeface="Montserrat Classic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4961" y="3362978"/>
              <a:ext cx="13411832" cy="300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8"/>
                </a:lnSpc>
              </a:pPr>
              <a:r>
                <a:rPr lang="ru-RU" sz="3600" spc="-72" dirty="0" smtClean="0">
                  <a:solidFill>
                    <a:srgbClr val="F2F0F4"/>
                  </a:solidFill>
                  <a:latin typeface="Bookman Old Style" panose="02050604050505020204" pitchFamily="18" charset="0"/>
                </a:rPr>
                <a:t>Тогда быстрей подавай заявку на конкурс </a:t>
              </a:r>
            </a:p>
            <a:p>
              <a:pPr>
                <a:lnSpc>
                  <a:spcPts val="4428"/>
                </a:lnSpc>
              </a:pPr>
              <a:r>
                <a:rPr lang="ru-RU" sz="3600" dirty="0" smtClean="0">
                  <a:solidFill>
                    <a:srgbClr val="FFFF00"/>
                  </a:solidFill>
                  <a:latin typeface="Impact" panose="020B0806030902050204" pitchFamily="34" charset="0"/>
                </a:rPr>
                <a:t>«КАЛЕЙДОСКОП ПРОЕКТОВ», </a:t>
              </a:r>
              <a:r>
                <a:rPr lang="ru-RU" sz="3600" spc="-72" dirty="0" smtClean="0">
                  <a:solidFill>
                    <a:srgbClr val="F2F0F4"/>
                  </a:solidFill>
                  <a:latin typeface="Bookman Old Style" panose="02050604050505020204" pitchFamily="18" charset="0"/>
                </a:rPr>
                <a:t>финал которого пройдёт в рамках Образовательного форума </a:t>
              </a:r>
            </a:p>
            <a:p>
              <a:pPr>
                <a:lnSpc>
                  <a:spcPts val="4428"/>
                </a:lnSpc>
              </a:pPr>
              <a:r>
                <a:rPr lang="ru-RU" sz="3600" spc="-72" dirty="0" smtClean="0">
                  <a:solidFill>
                    <a:srgbClr val="F2F0F4"/>
                  </a:solidFill>
                  <a:latin typeface="Bookman Old Style" panose="02050604050505020204" pitchFamily="18" charset="0"/>
                </a:rPr>
                <a:t>«Время действовать 2020»</a:t>
              </a:r>
              <a:endParaRPr lang="en-US" sz="3600" spc="-72" dirty="0">
                <a:solidFill>
                  <a:srgbClr val="F2F0F4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2400" y="7164137"/>
            <a:ext cx="4137362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ru-RU" sz="3200" spc="-69" dirty="0" smtClean="0">
                <a:solidFill>
                  <a:srgbClr val="FFFD47"/>
                </a:solidFill>
                <a:latin typeface="Montserrat Light"/>
              </a:rPr>
              <a:t>Подать заявку на участие в конкурсе </a:t>
            </a:r>
          </a:p>
          <a:p>
            <a:pPr algn="ctr">
              <a:lnSpc>
                <a:spcPts val="4479"/>
              </a:lnSpc>
            </a:pPr>
            <a:r>
              <a:rPr lang="ru-RU" sz="3200" spc="-69" dirty="0" smtClean="0">
                <a:solidFill>
                  <a:srgbClr val="FFFD47"/>
                </a:solidFill>
                <a:latin typeface="Montserrat Light"/>
              </a:rPr>
              <a:t>В официальной группе форума в «ВК»</a:t>
            </a:r>
          </a:p>
        </p:txBody>
      </p:sp>
      <p:sp>
        <p:nvSpPr>
          <p:cNvPr id="16" name="AutoShape 16"/>
          <p:cNvSpPr/>
          <p:nvPr/>
        </p:nvSpPr>
        <p:spPr>
          <a:xfrm>
            <a:off x="0" y="6682398"/>
            <a:ext cx="18288000" cy="78012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7" name="Group 17"/>
          <p:cNvGrpSpPr/>
          <p:nvPr/>
        </p:nvGrpSpPr>
        <p:grpSpPr>
          <a:xfrm>
            <a:off x="2032810" y="6550488"/>
            <a:ext cx="341832" cy="341832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D47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6610122" y="6550488"/>
            <a:ext cx="341832" cy="341832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D47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1258490" y="6550488"/>
            <a:ext cx="341832" cy="341832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D47"/>
            </a:solidFill>
          </p:spPr>
        </p:sp>
      </p:grpSp>
      <p:sp>
        <p:nvSpPr>
          <p:cNvPr id="30" name="TextBox 8"/>
          <p:cNvSpPr txBox="1"/>
          <p:nvPr/>
        </p:nvSpPr>
        <p:spPr>
          <a:xfrm>
            <a:off x="4495800" y="7132664"/>
            <a:ext cx="4495799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ru-RU" sz="3200" spc="-69" dirty="0" smtClean="0">
                <a:solidFill>
                  <a:srgbClr val="FFFD47"/>
                </a:solidFill>
                <a:latin typeface="Montserrat Light"/>
              </a:rPr>
              <a:t>Оформить проект по конкурсной форме, которую вы получите в личные </a:t>
            </a:r>
            <a:r>
              <a:rPr lang="ru-RU" sz="3200" spc="-69" dirty="0" smtClean="0">
                <a:solidFill>
                  <a:srgbClr val="FFFD47"/>
                </a:solidFill>
                <a:latin typeface="Montserrat Light"/>
              </a:rPr>
              <a:t>сообщения </a:t>
            </a:r>
            <a:r>
              <a:rPr lang="ru-RU" sz="3200" spc="-69" dirty="0" smtClean="0">
                <a:solidFill>
                  <a:srgbClr val="FFFD47"/>
                </a:solidFill>
                <a:latin typeface="Montserrat Light"/>
              </a:rPr>
              <a:t>после одобрения заявки</a:t>
            </a:r>
            <a:endParaRPr lang="ru-RU" sz="3499" spc="-69" dirty="0" smtClean="0">
              <a:solidFill>
                <a:srgbClr val="FFFD47"/>
              </a:solidFill>
              <a:latin typeface="Montserrat Light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9144000" y="7132664"/>
            <a:ext cx="4572000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ru-RU" sz="3200" spc="-69" dirty="0" smtClean="0">
                <a:solidFill>
                  <a:srgbClr val="FFFD47"/>
                </a:solidFill>
                <a:latin typeface="Montserrat Light"/>
              </a:rPr>
              <a:t>Пройти курс встреч и онлайн-тренингов от спикеров и экспертов конкурса в аккаунте форума в «Инстаграм»</a:t>
            </a:r>
            <a:endParaRPr lang="ru-RU" sz="3499" spc="-69" dirty="0" smtClean="0">
              <a:solidFill>
                <a:srgbClr val="FFFD47"/>
              </a:solidFill>
              <a:latin typeface="Montserrat Light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13850646" y="7132663"/>
            <a:ext cx="4284953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ru-RU" sz="3200" spc="-69" dirty="0" smtClean="0">
                <a:solidFill>
                  <a:srgbClr val="FFFD47"/>
                </a:solidFill>
                <a:latin typeface="Montserrat Light"/>
              </a:rPr>
              <a:t>Отправить свой проект в орг. комитет конкурса и ждать результатов отбора в полуфинал конкурс</a:t>
            </a:r>
            <a:r>
              <a:rPr lang="ru-RU" sz="3499" spc="-69" dirty="0" smtClean="0">
                <a:solidFill>
                  <a:srgbClr val="FFFD47"/>
                </a:solidFill>
                <a:latin typeface="Montserrat Light"/>
              </a:rPr>
              <a:t>а</a:t>
            </a:r>
          </a:p>
        </p:txBody>
      </p:sp>
      <p:grpSp>
        <p:nvGrpSpPr>
          <p:cNvPr id="34" name="Group 23"/>
          <p:cNvGrpSpPr/>
          <p:nvPr/>
        </p:nvGrpSpPr>
        <p:grpSpPr>
          <a:xfrm>
            <a:off x="15822207" y="6550488"/>
            <a:ext cx="341832" cy="341832"/>
            <a:chOff x="0" y="0"/>
            <a:chExt cx="6350000" cy="6350000"/>
          </a:xfrm>
        </p:grpSpPr>
        <p:sp>
          <p:nvSpPr>
            <p:cNvPr id="35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D47"/>
            </a:solidFill>
          </p:spPr>
        </p:sp>
      </p:grpSp>
      <p:pic>
        <p:nvPicPr>
          <p:cNvPr id="7172" name="Picture 4" descr="http://usadba-ostrov.ru/wp-content/uploads/2019/01/exclamation_mark_PNG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560" y="1734749"/>
            <a:ext cx="2786674" cy="242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8"/>
          <p:cNvSpPr txBox="1"/>
          <p:nvPr/>
        </p:nvSpPr>
        <p:spPr>
          <a:xfrm>
            <a:off x="13335000" y="1790700"/>
            <a:ext cx="45720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ru-RU" sz="3499" b="1" spc="-69" dirty="0" smtClean="0">
                <a:solidFill>
                  <a:schemeClr val="bg1"/>
                </a:solidFill>
                <a:latin typeface="Montserrat Light"/>
              </a:rPr>
              <a:t>Полуфиналисты конкурса примут участие в форуме на бесконкурсной основе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8353" y="6036067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ЧТО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НУЖНО СДЕЛАТЬ?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1475367" y="-4219933"/>
            <a:ext cx="10361839" cy="18801695"/>
            <a:chOff x="0" y="0"/>
            <a:chExt cx="2354580" cy="47009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4700941"/>
            </a:xfrm>
            <a:custGeom>
              <a:avLst/>
              <a:gdLst/>
              <a:ahLst/>
              <a:cxnLst/>
              <a:rect l="l" t="t" r="r" b="b"/>
              <a:pathLst>
                <a:path w="2353310" h="4700941">
                  <a:moveTo>
                    <a:pt x="784860" y="4633631"/>
                  </a:moveTo>
                  <a:cubicBezTo>
                    <a:pt x="905510" y="4674271"/>
                    <a:pt x="1042670" y="4700941"/>
                    <a:pt x="1177290" y="4700941"/>
                  </a:cubicBezTo>
                  <a:cubicBezTo>
                    <a:pt x="1311910" y="4700941"/>
                    <a:pt x="1441450" y="4678081"/>
                    <a:pt x="1560830" y="4637441"/>
                  </a:cubicBezTo>
                  <a:cubicBezTo>
                    <a:pt x="1563370" y="4636171"/>
                    <a:pt x="1565910" y="4636171"/>
                    <a:pt x="1568450" y="4634901"/>
                  </a:cubicBezTo>
                  <a:cubicBezTo>
                    <a:pt x="2016760" y="4472341"/>
                    <a:pt x="2346960" y="4043081"/>
                    <a:pt x="2353310" y="353579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3533114"/>
                  </a:lnTo>
                  <a:cubicBezTo>
                    <a:pt x="6350" y="4045621"/>
                    <a:pt x="331470" y="4474880"/>
                    <a:pt x="784860" y="4633630"/>
                  </a:cubicBezTo>
                  <a:close/>
                </a:path>
              </a:pathLst>
            </a:custGeom>
            <a:blipFill dpi="0" rotWithShape="0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14000" t="-6000" r="-11000" b="-17000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-762001" y="2663671"/>
            <a:ext cx="14612489" cy="2462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8000" b="1" spc="-135" dirty="0" smtClean="0">
                <a:ln>
                  <a:solidFill>
                    <a:schemeClr val="bg1"/>
                  </a:solidFill>
                </a:ln>
                <a:solidFill>
                  <a:srgbClr val="3C47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Classic Bold"/>
              </a:rPr>
              <a:t>Проект форума</a:t>
            </a:r>
          </a:p>
          <a:p>
            <a:pPr algn="ctr"/>
            <a:r>
              <a:rPr lang="ru-RU" sz="8000" b="1" spc="-135" dirty="0" smtClean="0">
                <a:ln>
                  <a:solidFill>
                    <a:schemeClr val="bg1"/>
                  </a:solidFill>
                </a:ln>
                <a:solidFill>
                  <a:srgbClr val="3C47D6"/>
                </a:solidFill>
                <a:latin typeface="Montserrat Classic Bold"/>
              </a:rPr>
              <a:t>«ВРЕМЯ ДЕЙСТВОВАТЬ»</a:t>
            </a:r>
            <a:endParaRPr lang="en-US" sz="8000" b="1" spc="-135" dirty="0">
              <a:ln>
                <a:solidFill>
                  <a:schemeClr val="bg1"/>
                </a:solidFill>
              </a:ln>
              <a:solidFill>
                <a:srgbClr val="3C47D6"/>
              </a:solidFill>
              <a:latin typeface="Montserrat Classic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458200" y="4885445"/>
            <a:ext cx="5209676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29"/>
              </a:lnSpc>
            </a:pPr>
            <a:r>
              <a:rPr lang="ru-RU" sz="4800" spc="-342" dirty="0" smtClean="0">
                <a:solidFill>
                  <a:srgbClr val="F2F0F4"/>
                </a:solidFill>
                <a:latin typeface="Montserrat Classic Bold"/>
              </a:rPr>
              <a:t>ПОБЕДИТЕЛЬ:</a:t>
            </a:r>
            <a:endParaRPr lang="en-US" sz="4800" spc="-342" dirty="0">
              <a:solidFill>
                <a:srgbClr val="F2F0F4"/>
              </a:solidFill>
              <a:latin typeface="Montserrat Classic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2630631" y="788126"/>
            <a:ext cx="4895367" cy="1875545"/>
            <a:chOff x="-407441" y="11161"/>
            <a:chExt cx="6527156" cy="2500727"/>
          </a:xfrm>
        </p:grpSpPr>
        <p:sp>
          <p:nvSpPr>
            <p:cNvPr id="7" name="TextBox 7"/>
            <p:cNvSpPr txBox="1"/>
            <p:nvPr/>
          </p:nvSpPr>
          <p:spPr>
            <a:xfrm>
              <a:off x="-407441" y="870413"/>
              <a:ext cx="6527156" cy="16414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22"/>
                </a:lnSpc>
              </a:pPr>
              <a:r>
                <a:rPr lang="ru-RU" sz="3200" dirty="0" smtClean="0">
                  <a:solidFill>
                    <a:srgbClr val="FFFFFF"/>
                  </a:solidFill>
                  <a:latin typeface="Montserrat Light"/>
                </a:rPr>
                <a:t>Конкурса</a:t>
              </a:r>
            </a:p>
            <a:p>
              <a:pPr algn="ctr">
                <a:lnSpc>
                  <a:spcPts val="3222"/>
                </a:lnSpc>
              </a:pPr>
              <a:r>
                <a:rPr lang="ru-RU" sz="3200" dirty="0" smtClean="0">
                  <a:solidFill>
                    <a:srgbClr val="FFFFFF"/>
                  </a:solidFill>
                  <a:latin typeface="Montserrat Light"/>
                </a:rPr>
                <a:t> «Моя законотворческая инициатива</a:t>
              </a:r>
              <a:r>
                <a:rPr lang="ru-RU" sz="2253" dirty="0" smtClean="0">
                  <a:solidFill>
                    <a:srgbClr val="FFFFFF"/>
                  </a:solidFill>
                  <a:latin typeface="Montserrat Light"/>
                </a:rPr>
                <a:t>»</a:t>
              </a:r>
              <a:endParaRPr lang="en-US" sz="2253" dirty="0">
                <a:solidFill>
                  <a:srgbClr val="FFFFFF"/>
                </a:solidFill>
                <a:latin typeface="Montserrat Light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15141" y="11161"/>
              <a:ext cx="5764116" cy="666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7"/>
                </a:lnSpc>
              </a:pPr>
              <a:r>
                <a:rPr lang="ru-RU" sz="3286" b="1" spc="-65" dirty="0" smtClean="0">
                  <a:solidFill>
                    <a:srgbClr val="FFFF00"/>
                  </a:solidFill>
                  <a:latin typeface="Montserrat Light"/>
                </a:rPr>
                <a:t>Лауреат 1 степени</a:t>
              </a:r>
              <a:endParaRPr lang="en-US" sz="3286" b="1" spc="-65" dirty="0">
                <a:solidFill>
                  <a:srgbClr val="FFFF00"/>
                </a:solidFill>
                <a:latin typeface="Montserrat Light"/>
              </a:endParaRPr>
            </a:p>
          </p:txBody>
        </p:sp>
      </p:grpSp>
      <p:cxnSp>
        <p:nvCxnSpPr>
          <p:cNvPr id="18" name="Прямая соединительная линия 17"/>
          <p:cNvCxnSpPr/>
          <p:nvPr/>
        </p:nvCxnSpPr>
        <p:spPr>
          <a:xfrm>
            <a:off x="13487400" y="2808533"/>
            <a:ext cx="3048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14897100" y="269423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Group 6"/>
          <p:cNvGrpSpPr/>
          <p:nvPr/>
        </p:nvGrpSpPr>
        <p:grpSpPr>
          <a:xfrm>
            <a:off x="13104779" y="3154762"/>
            <a:ext cx="4895367" cy="1875545"/>
            <a:chOff x="-407441" y="11161"/>
            <a:chExt cx="6527156" cy="2500726"/>
          </a:xfrm>
        </p:grpSpPr>
        <p:sp>
          <p:nvSpPr>
            <p:cNvPr id="21" name="TextBox 7"/>
            <p:cNvSpPr txBox="1"/>
            <p:nvPr/>
          </p:nvSpPr>
          <p:spPr>
            <a:xfrm>
              <a:off x="-407441" y="870413"/>
              <a:ext cx="6527156" cy="16414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22"/>
                </a:lnSpc>
              </a:pPr>
              <a:r>
                <a:rPr lang="ru-RU" sz="3200" dirty="0" smtClean="0">
                  <a:solidFill>
                    <a:srgbClr val="FFFFFF"/>
                  </a:solidFill>
                  <a:latin typeface="Montserrat Light"/>
                </a:rPr>
                <a:t>Всероссийского Конкурса</a:t>
              </a:r>
            </a:p>
            <a:p>
              <a:pPr algn="ctr">
                <a:lnSpc>
                  <a:spcPts val="3222"/>
                </a:lnSpc>
              </a:pPr>
              <a:r>
                <a:rPr lang="ru-RU" sz="3200" dirty="0" smtClean="0">
                  <a:solidFill>
                    <a:srgbClr val="FFFFFF"/>
                  </a:solidFill>
                  <a:latin typeface="Montserrat Light"/>
                </a:rPr>
                <a:t> «Доброволец России 2018</a:t>
              </a:r>
              <a:r>
                <a:rPr lang="ru-RU" sz="2253" dirty="0" smtClean="0">
                  <a:solidFill>
                    <a:srgbClr val="FFFFFF"/>
                  </a:solidFill>
                  <a:latin typeface="Montserrat Light"/>
                </a:rPr>
                <a:t>»</a:t>
              </a:r>
            </a:p>
            <a:p>
              <a:pPr algn="ctr">
                <a:lnSpc>
                  <a:spcPts val="3222"/>
                </a:lnSpc>
              </a:pPr>
              <a:r>
                <a:rPr lang="ru-RU" sz="2253" dirty="0" smtClean="0">
                  <a:solidFill>
                    <a:srgbClr val="FFFFFF"/>
                  </a:solidFill>
                  <a:latin typeface="Montserrat Light"/>
                </a:rPr>
                <a:t>Номинация: Помощь детям»</a:t>
              </a:r>
              <a:endParaRPr lang="en-US" sz="2253" dirty="0">
                <a:solidFill>
                  <a:srgbClr val="FFFFFF"/>
                </a:solidFill>
                <a:latin typeface="Montserrat Light"/>
              </a:endParaRPr>
            </a:p>
          </p:txBody>
        </p:sp>
        <p:sp>
          <p:nvSpPr>
            <p:cNvPr id="22" name="TextBox 8"/>
            <p:cNvSpPr txBox="1"/>
            <p:nvPr/>
          </p:nvSpPr>
          <p:spPr>
            <a:xfrm>
              <a:off x="-115141" y="11161"/>
              <a:ext cx="5764116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7"/>
                </a:lnSpc>
              </a:pPr>
              <a:r>
                <a:rPr lang="ru-RU" sz="3286" b="1" spc="-65" dirty="0" smtClean="0">
                  <a:solidFill>
                    <a:srgbClr val="FFFF00"/>
                  </a:solidFill>
                  <a:latin typeface="Montserrat Light"/>
                </a:rPr>
                <a:t>Лауреат 2 степени</a:t>
              </a:r>
              <a:endParaRPr lang="en-US" sz="3286" b="1" spc="-65" dirty="0">
                <a:solidFill>
                  <a:srgbClr val="FFFF00"/>
                </a:solidFill>
                <a:latin typeface="Montserrat Light"/>
              </a:endParaRPr>
            </a:p>
          </p:txBody>
        </p:sp>
      </p:grpSp>
      <p:grpSp>
        <p:nvGrpSpPr>
          <p:cNvPr id="23" name="Group 6"/>
          <p:cNvGrpSpPr/>
          <p:nvPr/>
        </p:nvGrpSpPr>
        <p:grpSpPr>
          <a:xfrm>
            <a:off x="13037863" y="5529859"/>
            <a:ext cx="4895367" cy="1875545"/>
            <a:chOff x="-407441" y="11161"/>
            <a:chExt cx="6527156" cy="2500726"/>
          </a:xfrm>
        </p:grpSpPr>
        <p:sp>
          <p:nvSpPr>
            <p:cNvPr id="24" name="TextBox 7"/>
            <p:cNvSpPr txBox="1"/>
            <p:nvPr/>
          </p:nvSpPr>
          <p:spPr>
            <a:xfrm>
              <a:off x="-407441" y="870413"/>
              <a:ext cx="6527156" cy="16414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22"/>
                </a:lnSpc>
              </a:pPr>
              <a:r>
                <a:rPr lang="ru-RU" sz="3200" dirty="0" smtClean="0">
                  <a:solidFill>
                    <a:srgbClr val="FFFFFF"/>
                  </a:solidFill>
                  <a:latin typeface="Montserrat Light"/>
                </a:rPr>
                <a:t>ОООО</a:t>
              </a:r>
            </a:p>
            <a:p>
              <a:pPr algn="ctr">
                <a:lnSpc>
                  <a:spcPts val="3222"/>
                </a:lnSpc>
              </a:pPr>
              <a:r>
                <a:rPr lang="ru-RU" sz="3200" dirty="0" smtClean="0">
                  <a:solidFill>
                    <a:srgbClr val="FFFFFF"/>
                  </a:solidFill>
                  <a:latin typeface="Montserrat Light"/>
                </a:rPr>
                <a:t>«Федерация</a:t>
              </a:r>
            </a:p>
            <a:p>
              <a:pPr algn="ctr">
                <a:lnSpc>
                  <a:spcPts val="3222"/>
                </a:lnSpc>
              </a:pPr>
              <a:r>
                <a:rPr lang="ru-RU" sz="3200" dirty="0" smtClean="0">
                  <a:solidFill>
                    <a:srgbClr val="FFFFFF"/>
                  </a:solidFill>
                  <a:latin typeface="Montserrat Light"/>
                </a:rPr>
                <a:t>Детских Организаций»</a:t>
              </a:r>
            </a:p>
          </p:txBody>
        </p:sp>
        <p:sp>
          <p:nvSpPr>
            <p:cNvPr id="25" name="TextBox 8"/>
            <p:cNvSpPr txBox="1"/>
            <p:nvPr/>
          </p:nvSpPr>
          <p:spPr>
            <a:xfrm>
              <a:off x="-115141" y="11161"/>
              <a:ext cx="5764116" cy="666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7"/>
                </a:lnSpc>
              </a:pPr>
              <a:r>
                <a:rPr lang="ru-RU" sz="3286" b="1" spc="-65" dirty="0" smtClean="0">
                  <a:solidFill>
                    <a:srgbClr val="FFFF00"/>
                  </a:solidFill>
                  <a:latin typeface="Montserrat Light"/>
                </a:rPr>
                <a:t>Обладатель Гранта</a:t>
              </a:r>
              <a:endParaRPr lang="en-US" sz="3286" b="1" spc="-65" dirty="0">
                <a:solidFill>
                  <a:srgbClr val="FFFF00"/>
                </a:solidFill>
                <a:latin typeface="Montserrat Light"/>
              </a:endParaRPr>
            </a:p>
          </p:txBody>
        </p:sp>
      </p:grpSp>
      <p:grpSp>
        <p:nvGrpSpPr>
          <p:cNvPr id="26" name="Group 6"/>
          <p:cNvGrpSpPr/>
          <p:nvPr/>
        </p:nvGrpSpPr>
        <p:grpSpPr>
          <a:xfrm>
            <a:off x="12630630" y="7955362"/>
            <a:ext cx="4895367" cy="1465177"/>
            <a:chOff x="-407441" y="11161"/>
            <a:chExt cx="6527156" cy="1953569"/>
          </a:xfrm>
        </p:grpSpPr>
        <p:sp>
          <p:nvSpPr>
            <p:cNvPr id="27" name="TextBox 7"/>
            <p:cNvSpPr txBox="1"/>
            <p:nvPr/>
          </p:nvSpPr>
          <p:spPr>
            <a:xfrm>
              <a:off x="-407441" y="870413"/>
              <a:ext cx="6527156" cy="10943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22"/>
                </a:lnSpc>
              </a:pPr>
              <a:r>
                <a:rPr lang="ru-RU" sz="3200" dirty="0" smtClean="0">
                  <a:solidFill>
                    <a:srgbClr val="FFFFFF"/>
                  </a:solidFill>
                  <a:latin typeface="Montserrat Light"/>
                </a:rPr>
                <a:t>Муниципального Конкурса</a:t>
              </a:r>
            </a:p>
            <a:p>
              <a:pPr algn="ctr">
                <a:lnSpc>
                  <a:spcPts val="3222"/>
                </a:lnSpc>
              </a:pPr>
              <a:r>
                <a:rPr lang="ru-RU" sz="3200" dirty="0" smtClean="0">
                  <a:solidFill>
                    <a:srgbClr val="FFFFFF"/>
                  </a:solidFill>
                  <a:latin typeface="Montserrat Light"/>
                </a:rPr>
                <a:t> Социальных инициатив</a:t>
              </a:r>
              <a:endParaRPr lang="en-US" sz="2253" dirty="0">
                <a:solidFill>
                  <a:srgbClr val="FFFFFF"/>
                </a:solidFill>
                <a:latin typeface="Montserrat Light"/>
              </a:endParaRPr>
            </a:p>
          </p:txBody>
        </p:sp>
        <p:sp>
          <p:nvSpPr>
            <p:cNvPr id="28" name="TextBox 8"/>
            <p:cNvSpPr txBox="1"/>
            <p:nvPr/>
          </p:nvSpPr>
          <p:spPr>
            <a:xfrm>
              <a:off x="-115141" y="11161"/>
              <a:ext cx="5764116" cy="666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7"/>
                </a:lnSpc>
              </a:pPr>
              <a:r>
                <a:rPr lang="ru-RU" sz="3286" b="1" spc="-65" dirty="0" smtClean="0">
                  <a:solidFill>
                    <a:srgbClr val="FFFF00"/>
                  </a:solidFill>
                  <a:latin typeface="Montserrat Light"/>
                </a:rPr>
                <a:t>Лауреат 1 степени</a:t>
              </a:r>
              <a:endParaRPr lang="en-US" sz="3286" b="1" spc="-65" dirty="0">
                <a:solidFill>
                  <a:srgbClr val="FFFF00"/>
                </a:solidFill>
                <a:latin typeface="Montserrat Light"/>
              </a:endParaRPr>
            </a:p>
          </p:txBody>
        </p:sp>
      </p:grpSp>
      <p:cxnSp>
        <p:nvCxnSpPr>
          <p:cNvPr id="29" name="Прямая соединительная линия 28"/>
          <p:cNvCxnSpPr/>
          <p:nvPr/>
        </p:nvCxnSpPr>
        <p:spPr>
          <a:xfrm>
            <a:off x="13850489" y="5212562"/>
            <a:ext cx="3048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15260189" y="509826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3487398" y="7646509"/>
            <a:ext cx="3048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14897098" y="753220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641</Words>
  <Application>Microsoft Office PowerPoint</Application>
  <PresentationFormat>Произвольный</PresentationFormat>
  <Paragraphs>155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Montserrat Light Bold</vt:lpstr>
      <vt:lpstr>Segoe Print</vt:lpstr>
      <vt:lpstr>Bookman Old Style</vt:lpstr>
      <vt:lpstr>Montserrat Classic Bold</vt:lpstr>
      <vt:lpstr>Montserrat Light</vt:lpstr>
      <vt:lpstr>Century</vt:lpstr>
      <vt:lpstr>Arimo</vt:lpstr>
      <vt:lpstr>Calibri</vt:lpstr>
      <vt:lpstr>Mistral</vt:lpstr>
      <vt:lpstr>Impact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usermiha</dc:creator>
  <cp:lastModifiedBy>usermiha</cp:lastModifiedBy>
  <cp:revision>28</cp:revision>
  <dcterms:created xsi:type="dcterms:W3CDTF">2006-08-16T00:00:00Z</dcterms:created>
  <dcterms:modified xsi:type="dcterms:W3CDTF">2020-04-19T17:47:53Z</dcterms:modified>
  <dc:identifier>DAD5udSY_xE</dc:identifier>
</cp:coreProperties>
</file>