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4" r:id="rId1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2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11/7/2025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F7A8C1-9C12-479F-9EA0-4745000E9A63}" type="datetimeFigureOut">
              <a:rPr lang="en-US"/>
              <a:t>11/7/2025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46A008-7593-4BB6-8FBB-0DC3B2854B07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://patsad@vladedu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hyperlink" Target="http://patsad@vladedu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2" Type="http://schemas.openxmlformats.org/officeDocument/2006/relationships/hyperlink" Target="http://patsad@vladedu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jpg"/><Relationship Id="rId2" Type="http://schemas.openxmlformats.org/officeDocument/2006/relationships/hyperlink" Target="http://patsad@vladedu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2.jp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hyperlink" Target="http://patsad@vladedu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atsad@vladedu.r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757361" y="477609"/>
            <a:ext cx="8677276" cy="934818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defRPr/>
            </a:pPr>
            <a:r>
              <a:rPr lang="ru-RU" sz="1800" b="1">
                <a:solidFill>
                  <a:schemeClr val="accent5">
                    <a:lumMod val="50000"/>
                  </a:schemeClr>
                </a:solidFill>
              </a:rPr>
              <a:t>Муниципальное автономное учреждение дополнительного образования г. Владимира </a:t>
            </a:r>
          </a:p>
          <a:p>
            <a:pPr>
              <a:spcBef>
                <a:spcPts val="0"/>
              </a:spcBef>
              <a:defRPr/>
            </a:pPr>
            <a:r>
              <a:rPr lang="ru-RU" sz="18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>
                <a:solidFill>
                  <a:schemeClr val="accent5">
                    <a:lumMod val="50000"/>
                  </a:schemeClr>
                </a:solidFill>
              </a:rPr>
              <a:t>«Станция юных натуралистов» Патриарший сад»</a:t>
            </a:r>
            <a:endParaRPr lang="en-US" sz="32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2" descr="https://sun9-38.userapi.com/impg/K_vwzJFplevGx3irX8lXOvjvGoLKN4E6Cbkq7Q/3LL7ZNIUbTI.jpg?size=1280x853&amp;quality=95&amp;sign=0426e9f23a7260b00d18eeebdb8a5205&amp;type=album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95998" y="3254374"/>
            <a:ext cx="5024273" cy="3337596"/>
          </a:xfrm>
          <a:prstGeom prst="roundRect">
            <a:avLst>
              <a:gd name="adj" fmla="val 116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82972009" name=" 782972008"/>
          <p:cNvSpPr/>
          <p:nvPr/>
        </p:nvSpPr>
        <p:spPr bwMode="auto">
          <a:xfrm>
            <a:off x="448941" y="1412426"/>
            <a:ext cx="6873652" cy="28349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Пространство</a:t>
            </a:r>
            <a:r>
              <a:rPr sz="3600" b="1" i="0" u="none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социального</a:t>
            </a:r>
            <a:r>
              <a:rPr sz="3600" b="1" i="0" u="none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взаимодействия</a:t>
            </a:r>
            <a:r>
              <a:rPr sz="3600" b="1" i="0" u="none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 – </a:t>
            </a: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возможности</a:t>
            </a:r>
            <a:r>
              <a:rPr sz="3600" b="1" i="0" u="none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 и </a:t>
            </a: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перспективы</a:t>
            </a:r>
            <a:r>
              <a:rPr sz="3600" b="1" i="0" u="none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дополнительного</a:t>
            </a:r>
            <a:r>
              <a:rPr sz="3600" b="1" i="0" u="none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3600" b="1" i="0" u="none" dirty="0" err="1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образования</a:t>
            </a:r>
            <a:endParaRPr sz="3600" dirty="0"/>
          </a:p>
        </p:txBody>
      </p:sp>
      <p:sp>
        <p:nvSpPr>
          <p:cNvPr id="1548538360" name=" 1548538359"/>
          <p:cNvSpPr/>
          <p:nvPr/>
        </p:nvSpPr>
        <p:spPr bwMode="auto">
          <a:xfrm>
            <a:off x="890281" y="5060768"/>
            <a:ext cx="4777094" cy="64044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800" b="1" i="0" u="none" dirty="0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Р</a:t>
            </a:r>
            <a:r>
              <a:rPr lang="ru-RU" sz="1800" b="1" i="0" u="none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ычкова</a:t>
            </a:r>
            <a:r>
              <a:rPr sz="1800" b="1" i="0" u="none" dirty="0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 </a:t>
            </a:r>
            <a:r>
              <a:rPr sz="1800" b="1" i="0" u="none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Инна</a:t>
            </a:r>
            <a:r>
              <a:rPr sz="1800" b="1" i="0" u="none" dirty="0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 </a:t>
            </a:r>
            <a:r>
              <a:rPr sz="1800" b="1" i="0" u="none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Борисовна</a:t>
            </a:r>
            <a:r>
              <a:rPr sz="1800" b="0" i="0" u="none" dirty="0" smtClean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, </a:t>
            </a:r>
            <a:r>
              <a:rPr sz="1800" b="0" i="0" u="none" dirty="0" err="1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директор</a:t>
            </a:r>
            <a:r>
              <a:rPr sz="1800" b="0" i="0" u="none" dirty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 МАУ ДО «СЮН «</a:t>
            </a:r>
            <a:r>
              <a:rPr sz="1800" b="0" i="0" u="none" dirty="0" err="1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Патриарший</a:t>
            </a:r>
            <a:r>
              <a:rPr sz="1800" b="0" i="0" u="none" dirty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 </a:t>
            </a:r>
            <a:r>
              <a:rPr sz="1800" b="0" i="0" u="none" dirty="0" err="1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сад</a:t>
            </a:r>
            <a:r>
              <a:rPr sz="1800" b="0" i="0" u="none" dirty="0">
                <a:solidFill>
                  <a:srgbClr val="000000"/>
                </a:solidFill>
                <a:latin typeface="Century Gothic" panose="020B0502020202020204" pitchFamily="34" charset="0"/>
                <a:ea typeface="Liberation Sans"/>
                <a:cs typeface="Liberation Sans"/>
              </a:rPr>
              <a:t>»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22936278" name="Рисунок 22293627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71671" y="118719"/>
            <a:ext cx="1478503" cy="1482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8194236" name="Заголовок 1"/>
          <p:cNvSpPr>
            <a:spLocks noGrp="1"/>
          </p:cNvSpPr>
          <p:nvPr/>
        </p:nvSpPr>
        <p:spPr bwMode="auto">
          <a:xfrm>
            <a:off x="390526" y="1125987"/>
            <a:ext cx="6087449" cy="1543716"/>
          </a:xfrm>
          <a:prstGeom prst="flowChartAlternateProcess">
            <a:avLst/>
          </a:prstGeom>
          <a:noFill/>
          <a:ln w="28575">
            <a:solidFill>
              <a:schemeClr val="accent6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>
                <a:latin typeface="Century Gothic"/>
                <a:ea typeface="Arial"/>
                <a:cs typeface="Times New Roman"/>
              </a:rPr>
              <a:t>Федеральная инновационная площадка Российской академии образования </a:t>
            </a:r>
            <a:r>
              <a:rPr lang="ru-RU" sz="1400">
                <a:latin typeface="Century Gothic"/>
                <a:ea typeface="Arial"/>
                <a:cs typeface="Times New Roman"/>
              </a:rPr>
              <a:t>(н</a:t>
            </a:r>
            <a:r>
              <a:rPr lang="ru-RU" sz="1400">
                <a:latin typeface="Century Gothic"/>
                <a:ea typeface="Century Gothic"/>
                <a:cs typeface="Times New Roman"/>
              </a:rPr>
              <a:t>аучный руководитель: Орешкина Анна Константиновна – д.п.н.,  заведующий лабораторией современных  форм и методов профессионального самоопределения и профориентации Центра воспитания и развития личности Российской академии образования, эксперт РАО</a:t>
            </a:r>
            <a:r>
              <a:rPr sz="1400"/>
              <a:t>)</a:t>
            </a:r>
            <a:endParaRPr/>
          </a:p>
        </p:txBody>
      </p:sp>
      <p:sp>
        <p:nvSpPr>
          <p:cNvPr id="1404649720" name="Объект 2"/>
          <p:cNvSpPr>
            <a:spLocks noGrp="1"/>
          </p:cNvSpPr>
          <p:nvPr/>
        </p:nvSpPr>
        <p:spPr bwMode="auto">
          <a:xfrm>
            <a:off x="2152648" y="2122383"/>
            <a:ext cx="7701156" cy="423084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/>
          </a:p>
        </p:txBody>
      </p:sp>
      <p:sp>
        <p:nvSpPr>
          <p:cNvPr id="2125025124" name="Прямоугольник 4"/>
          <p:cNvSpPr/>
          <p:nvPr/>
        </p:nvSpPr>
        <p:spPr bwMode="auto">
          <a:xfrm>
            <a:off x="2105023" y="2986086"/>
            <a:ext cx="7546212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40138125" name="TextBox 1640138124"/>
          <p:cNvSpPr txBox="1"/>
          <p:nvPr/>
        </p:nvSpPr>
        <p:spPr bwMode="auto">
          <a:xfrm>
            <a:off x="4308816" y="2898811"/>
            <a:ext cx="3682621" cy="2012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b="1">
                <a:latin typeface="Montserrat"/>
              </a:rPr>
              <a:t>Является членом Ассоциации детских ботанических садов. </a:t>
            </a:r>
            <a:r>
              <a:rPr lang="ru-RU">
                <a:latin typeface="Montserrat"/>
              </a:rPr>
              <a:t>Реестр участников сети детских ботанических садов РФ утверждён приказом  ФГБОУ ДО ФЦДО № 65-03-ОД от 06.04.2022г.</a:t>
            </a:r>
            <a:endParaRPr/>
          </a:p>
        </p:txBody>
      </p:sp>
      <p:sp>
        <p:nvSpPr>
          <p:cNvPr id="2055208976" name="TextBox 2055208975"/>
          <p:cNvSpPr txBox="1"/>
          <p:nvPr/>
        </p:nvSpPr>
        <p:spPr bwMode="auto">
          <a:xfrm>
            <a:off x="390525" y="5260483"/>
            <a:ext cx="5888229" cy="1402809"/>
          </a:xfrm>
          <a:prstGeom prst="flowChartAlternateProcess">
            <a:avLst/>
          </a:prstGeom>
          <a:solidFill>
            <a:srgbClr val="BDE8B5"/>
          </a:solidFill>
          <a:ln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ru-RU">
                <a:latin typeface="Century Gothic"/>
                <a:ea typeface="Calibri"/>
              </a:rPr>
              <a:t>В 2022 году МАУДО «СЮН «Патриарший сад» присвоен статус </a:t>
            </a:r>
            <a:r>
              <a:rPr lang="ru-RU" b="1">
                <a:latin typeface="Century Gothic"/>
                <a:ea typeface="Calibri"/>
              </a:rPr>
              <a:t>муниципальной  «Экостанции»  города Владимира (часть сети Экостанций России </a:t>
            </a:r>
            <a:r>
              <a:rPr lang="ru-RU" b="1">
                <a:latin typeface="Century Gothic"/>
                <a:ea typeface="Century Gothic"/>
                <a:cs typeface="Century Gothic"/>
              </a:rPr>
              <a:t>ФГБОУ ДО ФЦДО</a:t>
            </a:r>
            <a:r>
              <a:rPr lang="ru-RU" b="1">
                <a:latin typeface="Century Gothic"/>
                <a:ea typeface="Calibri"/>
              </a:rPr>
              <a:t>)</a:t>
            </a:r>
            <a:endParaRPr lang="ru-RU">
              <a:latin typeface="Century Gothic"/>
              <a:ea typeface="Calibri"/>
            </a:endParaRPr>
          </a:p>
        </p:txBody>
      </p:sp>
      <p:pic>
        <p:nvPicPr>
          <p:cNvPr id="1858973214" name="Рисунок 18589732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9895" y="2781963"/>
            <a:ext cx="3123225" cy="2207279"/>
          </a:xfrm>
          <a:prstGeom prst="flowChartAlternateProcess">
            <a:avLst/>
          </a:prstGeom>
          <a:ln w="6349">
            <a:solidFill>
              <a:schemeClr val="accent6">
                <a:lumMod val="74901"/>
              </a:schemeClr>
            </a:solidFill>
            <a:prstDash val="solid"/>
          </a:ln>
        </p:spPr>
      </p:pic>
      <p:pic>
        <p:nvPicPr>
          <p:cNvPr id="2114533867" name="Picture 14" descr="https://cdo-lysye-gory.siteedu.ru/media/sub/2575/uploads/plnusdgypc_Gb7efr4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424973" y="4910850"/>
            <a:ext cx="1935324" cy="1935324"/>
          </a:xfrm>
          <a:prstGeom prst="rect">
            <a:avLst/>
          </a:prstGeom>
          <a:noFill/>
        </p:spPr>
      </p:pic>
      <p:sp>
        <p:nvSpPr>
          <p:cNvPr id="1024999664" name="TextBox 1024999663"/>
          <p:cNvSpPr txBox="1"/>
          <p:nvPr/>
        </p:nvSpPr>
        <p:spPr bwMode="auto">
          <a:xfrm>
            <a:off x="2105022" y="123824"/>
            <a:ext cx="8519668" cy="107935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600" b="1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Станция юннатов </a:t>
            </a:r>
            <a:endParaRPr lang="ru-RU" sz="3600" b="1">
              <a:solidFill>
                <a:schemeClr val="accent5">
                  <a:lumMod val="50000"/>
                </a:schemeClr>
              </a:solidFill>
              <a:latin typeface="Montserrat"/>
              <a:cs typeface="Montserrat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3600" b="1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«Патриарший сад» сегодня</a:t>
            </a:r>
            <a:endParaRPr lang="ru-RU" sz="3600" b="1">
              <a:solidFill>
                <a:schemeClr val="accent5">
                  <a:lumMod val="5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1" name="Заголовок 1"/>
          <p:cNvSpPr>
            <a:spLocks noGrp="1"/>
          </p:cNvSpPr>
          <p:nvPr/>
        </p:nvSpPr>
        <p:spPr bwMode="auto">
          <a:xfrm>
            <a:off x="6628792" y="1219571"/>
            <a:ext cx="5190873" cy="1376599"/>
          </a:xfrm>
          <a:prstGeom prst="flowChartAlternateProcess">
            <a:avLst/>
          </a:prstGeom>
          <a:noFill/>
          <a:ln w="28575">
            <a:solidFill>
              <a:schemeClr val="accent6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b="1">
                <a:latin typeface="Century Gothic"/>
                <a:ea typeface="Arial"/>
                <a:cs typeface="Times New Roman"/>
              </a:rPr>
              <a:t>Региональная  инновационная площадка ВИРО </a:t>
            </a:r>
            <a:r>
              <a:rPr lang="ru-RU" sz="1600">
                <a:latin typeface="Century Gothic"/>
                <a:ea typeface="Arial"/>
                <a:cs typeface="Times New Roman"/>
              </a:rPr>
              <a:t>(н</a:t>
            </a:r>
            <a:r>
              <a:rPr lang="ru-RU" sz="1600">
                <a:latin typeface="Century Gothic"/>
                <a:ea typeface="Century Gothic"/>
                <a:cs typeface="Times New Roman"/>
              </a:rPr>
              <a:t>аучный руководитель: Соколова Ольга Александровна –заведующий кафедрой теории и методики воспитания</a:t>
            </a:r>
            <a:r>
              <a:rPr sz="1800"/>
              <a:t>)</a:t>
            </a:r>
          </a:p>
        </p:txBody>
      </p:sp>
      <p:pic>
        <p:nvPicPr>
          <p:cNvPr id="1665097051" name="Рисунок 166509705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83640" y="2781963"/>
            <a:ext cx="2599126" cy="1736574"/>
          </a:xfrm>
          <a:prstGeom prst="rect">
            <a:avLst/>
          </a:prstGeom>
        </p:spPr>
      </p:pic>
      <p:pic>
        <p:nvPicPr>
          <p:cNvPr id="283480881" name="Рисунок 28348088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29374" y="4721813"/>
            <a:ext cx="2722052" cy="2046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19405"/>
            <a:ext cx="10949940" cy="132556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ДОПОЛНИТЕЛЬНОЕ </a:t>
            </a:r>
            <a:r>
              <a:rPr lang="ru-RU" sz="2800" b="1" i="0" u="none" strike="noStrike" cap="none" spc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ОБРАЗОВАНИЕ В </a:t>
            </a: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ФОРМИРОВАНИИ </a:t>
            </a:r>
            <a:r>
              <a:rPr lang="ru-RU" sz="2800" b="1" i="0" u="none" strike="noStrike" cap="none" spc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ОСНОВ</a:t>
            </a:r>
            <a:endParaRPr lang="ru-RU" sz="2800" b="1" i="0" u="none" strike="noStrike" cap="none" spc="0" dirty="0">
              <a:solidFill>
                <a:schemeClr val="accent5">
                  <a:lumMod val="50000"/>
                </a:schemeClr>
              </a:solidFill>
              <a:latin typeface="Montserrat"/>
              <a:cs typeface="Montserrat"/>
            </a:endParaRPr>
          </a:p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ЕСТЕСТВЕННО-НАУЧНЫХ ПРЕДСТАВЛЕНИЙ,</a:t>
            </a:r>
            <a:b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</a:b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РАЗВИТИЯ  </a:t>
            </a: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ЧУВСТВА СОЦИАЛЬНОЙ ОТВЕТСТВЕННОСТИ </a:t>
            </a:r>
            <a:b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</a:b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 ДОШКОЛЬНИКОВ </a:t>
            </a:r>
            <a:r>
              <a:rPr lang="ru-RU" sz="2800" b="1" i="0" u="none" strike="noStrike" cap="none" spc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И </a:t>
            </a:r>
            <a:r>
              <a:rPr lang="ru-RU" sz="2800" b="1" i="0" u="none" strike="noStrike" cap="none" spc="0" dirty="0" smtClean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ШКОЛЬНИКОВ</a:t>
            </a:r>
            <a:endParaRPr lang="ru-RU" sz="2800" b="1" i="0" u="none" strike="noStrike" cap="none" spc="0" dirty="0">
              <a:solidFill>
                <a:schemeClr val="accent5">
                  <a:lumMod val="5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875744" y="3429000"/>
            <a:ext cx="7459980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152727" y="6288432"/>
            <a:ext cx="8320557" cy="396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Тел. 8(4922) 778401           </a:t>
            </a:r>
            <a:r>
              <a:rPr lang="en-US" sz="2000" b="1" u="sng">
                <a:solidFill>
                  <a:schemeClr val="accent5">
                    <a:lumMod val="50000"/>
                  </a:schemeClr>
                </a:solidFill>
                <a:hlinkClick r:id="rId2" tooltip="http://patsad@vladedu.ru"/>
              </a:rPr>
              <a:t>patsad@vladedu.ru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000" b="1" i="0" u="none" strike="noStrike" cap="none" spc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https://vk.com/patsad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/>
          </a:p>
        </p:txBody>
      </p:sp>
      <p:sp>
        <p:nvSpPr>
          <p:cNvPr id="1480443198" name="object 6"/>
          <p:cNvSpPr/>
          <p:nvPr/>
        </p:nvSpPr>
        <p:spPr bwMode="auto">
          <a:xfrm>
            <a:off x="546887" y="1942166"/>
            <a:ext cx="718137" cy="794878"/>
          </a:xfrm>
          <a:custGeom>
            <a:avLst/>
            <a:gdLst/>
            <a:ahLst/>
            <a:cxnLst/>
            <a:rect l="l" t="t" r="r" b="b"/>
            <a:pathLst>
              <a:path w="563244" h="671829" extrusionOk="0">
                <a:moveTo>
                  <a:pt x="160502" y="304799"/>
                </a:moveTo>
                <a:lnTo>
                  <a:pt x="146785" y="304799"/>
                </a:lnTo>
                <a:lnTo>
                  <a:pt x="146785" y="289559"/>
                </a:lnTo>
                <a:lnTo>
                  <a:pt x="154137" y="246379"/>
                </a:lnTo>
                <a:lnTo>
                  <a:pt x="174541" y="208279"/>
                </a:lnTo>
                <a:lnTo>
                  <a:pt x="205518" y="179069"/>
                </a:lnTo>
                <a:lnTo>
                  <a:pt x="244590" y="160019"/>
                </a:lnTo>
                <a:lnTo>
                  <a:pt x="225112" y="147319"/>
                </a:lnTo>
                <a:lnTo>
                  <a:pt x="209930" y="129539"/>
                </a:lnTo>
                <a:lnTo>
                  <a:pt x="200070" y="107949"/>
                </a:lnTo>
                <a:lnTo>
                  <a:pt x="196555" y="83819"/>
                </a:lnTo>
                <a:lnTo>
                  <a:pt x="203231" y="50799"/>
                </a:lnTo>
                <a:lnTo>
                  <a:pt x="221427" y="24129"/>
                </a:lnTo>
                <a:lnTo>
                  <a:pt x="248392" y="6349"/>
                </a:lnTo>
                <a:lnTo>
                  <a:pt x="281379" y="0"/>
                </a:lnTo>
                <a:lnTo>
                  <a:pt x="314335" y="6349"/>
                </a:lnTo>
                <a:lnTo>
                  <a:pt x="323960" y="12699"/>
                </a:lnTo>
                <a:lnTo>
                  <a:pt x="281379" y="12699"/>
                </a:lnTo>
                <a:lnTo>
                  <a:pt x="253736" y="19049"/>
                </a:lnTo>
                <a:lnTo>
                  <a:pt x="231149" y="34289"/>
                </a:lnTo>
                <a:lnTo>
                  <a:pt x="215913" y="57149"/>
                </a:lnTo>
                <a:lnTo>
                  <a:pt x="210324" y="83819"/>
                </a:lnTo>
                <a:lnTo>
                  <a:pt x="215913" y="111759"/>
                </a:lnTo>
                <a:lnTo>
                  <a:pt x="231149" y="134619"/>
                </a:lnTo>
                <a:lnTo>
                  <a:pt x="253736" y="149859"/>
                </a:lnTo>
                <a:lnTo>
                  <a:pt x="281379" y="154939"/>
                </a:lnTo>
                <a:lnTo>
                  <a:pt x="325906" y="154939"/>
                </a:lnTo>
                <a:lnTo>
                  <a:pt x="318114" y="160019"/>
                </a:lnTo>
                <a:lnTo>
                  <a:pt x="336348" y="168909"/>
                </a:lnTo>
                <a:lnTo>
                  <a:pt x="281379" y="168909"/>
                </a:lnTo>
                <a:lnTo>
                  <a:pt x="234378" y="177799"/>
                </a:lnTo>
                <a:lnTo>
                  <a:pt x="195951" y="204469"/>
                </a:lnTo>
                <a:lnTo>
                  <a:pt x="170018" y="242569"/>
                </a:lnTo>
                <a:lnTo>
                  <a:pt x="160502" y="289559"/>
                </a:lnTo>
                <a:lnTo>
                  <a:pt x="160502" y="304799"/>
                </a:lnTo>
                <a:close/>
              </a:path>
              <a:path w="563244" h="671829" extrusionOk="0">
                <a:moveTo>
                  <a:pt x="325906" y="154939"/>
                </a:moveTo>
                <a:lnTo>
                  <a:pt x="281379" y="154939"/>
                </a:lnTo>
                <a:lnTo>
                  <a:pt x="308990" y="149859"/>
                </a:lnTo>
                <a:lnTo>
                  <a:pt x="331562" y="134619"/>
                </a:lnTo>
                <a:lnTo>
                  <a:pt x="346792" y="111759"/>
                </a:lnTo>
                <a:lnTo>
                  <a:pt x="352380" y="83819"/>
                </a:lnTo>
                <a:lnTo>
                  <a:pt x="346792" y="57149"/>
                </a:lnTo>
                <a:lnTo>
                  <a:pt x="331562" y="34289"/>
                </a:lnTo>
                <a:lnTo>
                  <a:pt x="308990" y="19049"/>
                </a:lnTo>
                <a:lnTo>
                  <a:pt x="281379" y="12699"/>
                </a:lnTo>
                <a:lnTo>
                  <a:pt x="323960" y="12699"/>
                </a:lnTo>
                <a:lnTo>
                  <a:pt x="341285" y="24129"/>
                </a:lnTo>
                <a:lnTo>
                  <a:pt x="359474" y="50799"/>
                </a:lnTo>
                <a:lnTo>
                  <a:pt x="366150" y="83819"/>
                </a:lnTo>
                <a:lnTo>
                  <a:pt x="362635" y="107949"/>
                </a:lnTo>
                <a:lnTo>
                  <a:pt x="352774" y="129539"/>
                </a:lnTo>
                <a:lnTo>
                  <a:pt x="337593" y="147319"/>
                </a:lnTo>
                <a:lnTo>
                  <a:pt x="325906" y="154939"/>
                </a:lnTo>
                <a:close/>
              </a:path>
              <a:path w="563244" h="671829" extrusionOk="0">
                <a:moveTo>
                  <a:pt x="415919" y="304799"/>
                </a:moveTo>
                <a:lnTo>
                  <a:pt x="402202" y="304799"/>
                </a:lnTo>
                <a:lnTo>
                  <a:pt x="402202" y="289559"/>
                </a:lnTo>
                <a:lnTo>
                  <a:pt x="392687" y="242569"/>
                </a:lnTo>
                <a:lnTo>
                  <a:pt x="366761" y="204469"/>
                </a:lnTo>
                <a:lnTo>
                  <a:pt x="328349" y="177799"/>
                </a:lnTo>
                <a:lnTo>
                  <a:pt x="281379" y="168909"/>
                </a:lnTo>
                <a:lnTo>
                  <a:pt x="336348" y="168909"/>
                </a:lnTo>
                <a:lnTo>
                  <a:pt x="357187" y="179069"/>
                </a:lnTo>
                <a:lnTo>
                  <a:pt x="388164" y="208279"/>
                </a:lnTo>
                <a:lnTo>
                  <a:pt x="408567" y="246379"/>
                </a:lnTo>
                <a:lnTo>
                  <a:pt x="415919" y="289559"/>
                </a:lnTo>
                <a:lnTo>
                  <a:pt x="415919" y="304799"/>
                </a:lnTo>
                <a:close/>
              </a:path>
              <a:path w="563244" h="671829" extrusionOk="0">
                <a:moveTo>
                  <a:pt x="121664" y="334009"/>
                </a:moveTo>
                <a:lnTo>
                  <a:pt x="107790" y="334009"/>
                </a:lnTo>
                <a:lnTo>
                  <a:pt x="109997" y="321309"/>
                </a:lnTo>
                <a:lnTo>
                  <a:pt x="111153" y="309879"/>
                </a:lnTo>
                <a:lnTo>
                  <a:pt x="113623" y="307339"/>
                </a:lnTo>
                <a:lnTo>
                  <a:pt x="204281" y="307339"/>
                </a:lnTo>
                <a:lnTo>
                  <a:pt x="203545" y="306069"/>
                </a:lnTo>
                <a:lnTo>
                  <a:pt x="211707" y="257809"/>
                </a:lnTo>
                <a:lnTo>
                  <a:pt x="217840" y="248919"/>
                </a:lnTo>
                <a:lnTo>
                  <a:pt x="225040" y="250189"/>
                </a:lnTo>
                <a:lnTo>
                  <a:pt x="227142" y="253999"/>
                </a:lnTo>
                <a:lnTo>
                  <a:pt x="226038" y="257809"/>
                </a:lnTo>
                <a:lnTo>
                  <a:pt x="225016" y="261619"/>
                </a:lnTo>
                <a:lnTo>
                  <a:pt x="222589" y="271779"/>
                </a:lnTo>
                <a:lnTo>
                  <a:pt x="219601" y="287019"/>
                </a:lnTo>
                <a:lnTo>
                  <a:pt x="216894" y="304799"/>
                </a:lnTo>
                <a:lnTo>
                  <a:pt x="216736" y="306069"/>
                </a:lnTo>
                <a:lnTo>
                  <a:pt x="215948" y="307339"/>
                </a:lnTo>
                <a:lnTo>
                  <a:pt x="214897" y="308609"/>
                </a:lnTo>
                <a:lnTo>
                  <a:pt x="249537" y="316229"/>
                </a:lnTo>
                <a:lnTo>
                  <a:pt x="256129" y="318769"/>
                </a:lnTo>
                <a:lnTo>
                  <a:pt x="149440" y="318769"/>
                </a:lnTo>
                <a:lnTo>
                  <a:pt x="123819" y="320039"/>
                </a:lnTo>
                <a:lnTo>
                  <a:pt x="122663" y="328929"/>
                </a:lnTo>
                <a:lnTo>
                  <a:pt x="121664" y="334009"/>
                </a:lnTo>
                <a:close/>
              </a:path>
              <a:path w="563244" h="671829" extrusionOk="0">
                <a:moveTo>
                  <a:pt x="319397" y="330199"/>
                </a:moveTo>
                <a:lnTo>
                  <a:pt x="281379" y="330199"/>
                </a:lnTo>
                <a:lnTo>
                  <a:pt x="296710" y="322579"/>
                </a:lnTo>
                <a:lnTo>
                  <a:pt x="313174" y="316229"/>
                </a:lnTo>
                <a:lnTo>
                  <a:pt x="347808" y="308609"/>
                </a:lnTo>
                <a:lnTo>
                  <a:pt x="346757" y="307339"/>
                </a:lnTo>
                <a:lnTo>
                  <a:pt x="345969" y="306069"/>
                </a:lnTo>
                <a:lnTo>
                  <a:pt x="345811" y="304799"/>
                </a:lnTo>
                <a:lnTo>
                  <a:pt x="343111" y="287019"/>
                </a:lnTo>
                <a:lnTo>
                  <a:pt x="340135" y="271779"/>
                </a:lnTo>
                <a:lnTo>
                  <a:pt x="337711" y="261619"/>
                </a:lnTo>
                <a:lnTo>
                  <a:pt x="335615" y="253999"/>
                </a:lnTo>
                <a:lnTo>
                  <a:pt x="337665" y="250189"/>
                </a:lnTo>
                <a:lnTo>
                  <a:pt x="344865" y="248919"/>
                </a:lnTo>
                <a:lnTo>
                  <a:pt x="348754" y="250189"/>
                </a:lnTo>
                <a:lnTo>
                  <a:pt x="349858" y="253999"/>
                </a:lnTo>
                <a:lnTo>
                  <a:pt x="351020" y="257809"/>
                </a:lnTo>
                <a:lnTo>
                  <a:pt x="353563" y="269239"/>
                </a:lnTo>
                <a:lnTo>
                  <a:pt x="356657" y="284479"/>
                </a:lnTo>
                <a:lnTo>
                  <a:pt x="359475" y="303529"/>
                </a:lnTo>
                <a:lnTo>
                  <a:pt x="359633" y="304799"/>
                </a:lnTo>
                <a:lnTo>
                  <a:pt x="359160" y="306069"/>
                </a:lnTo>
                <a:lnTo>
                  <a:pt x="358424" y="307339"/>
                </a:lnTo>
                <a:lnTo>
                  <a:pt x="449081" y="307339"/>
                </a:lnTo>
                <a:lnTo>
                  <a:pt x="451604" y="309879"/>
                </a:lnTo>
                <a:lnTo>
                  <a:pt x="451919" y="313689"/>
                </a:lnTo>
                <a:lnTo>
                  <a:pt x="452480" y="318769"/>
                </a:lnTo>
                <a:lnTo>
                  <a:pt x="413309" y="318769"/>
                </a:lnTo>
                <a:lnTo>
                  <a:pt x="374066" y="320039"/>
                </a:lnTo>
                <a:lnTo>
                  <a:pt x="329669" y="326389"/>
                </a:lnTo>
                <a:lnTo>
                  <a:pt x="319397" y="330199"/>
                </a:lnTo>
                <a:close/>
              </a:path>
              <a:path w="563244" h="671829" extrusionOk="0">
                <a:moveTo>
                  <a:pt x="181340" y="306069"/>
                </a:moveTo>
                <a:lnTo>
                  <a:pt x="147048" y="306069"/>
                </a:lnTo>
                <a:lnTo>
                  <a:pt x="146943" y="304799"/>
                </a:lnTo>
                <a:lnTo>
                  <a:pt x="170521" y="304799"/>
                </a:lnTo>
                <a:lnTo>
                  <a:pt x="181340" y="306069"/>
                </a:lnTo>
                <a:close/>
              </a:path>
              <a:path w="563244" h="671829" extrusionOk="0">
                <a:moveTo>
                  <a:pt x="415656" y="306069"/>
                </a:moveTo>
                <a:lnTo>
                  <a:pt x="381364" y="306069"/>
                </a:lnTo>
                <a:lnTo>
                  <a:pt x="392184" y="304799"/>
                </a:lnTo>
                <a:lnTo>
                  <a:pt x="415762" y="304799"/>
                </a:lnTo>
                <a:lnTo>
                  <a:pt x="415656" y="306069"/>
                </a:lnTo>
                <a:close/>
              </a:path>
              <a:path w="563244" h="671829" extrusionOk="0">
                <a:moveTo>
                  <a:pt x="204281" y="307339"/>
                </a:moveTo>
                <a:lnTo>
                  <a:pt x="119740" y="307339"/>
                </a:lnTo>
                <a:lnTo>
                  <a:pt x="126046" y="306069"/>
                </a:lnTo>
                <a:lnTo>
                  <a:pt x="192633" y="306069"/>
                </a:lnTo>
                <a:lnTo>
                  <a:pt x="204281" y="307339"/>
                </a:lnTo>
                <a:close/>
              </a:path>
              <a:path w="563244" h="671829" extrusionOk="0">
                <a:moveTo>
                  <a:pt x="442964" y="307339"/>
                </a:moveTo>
                <a:lnTo>
                  <a:pt x="358424" y="307339"/>
                </a:lnTo>
                <a:lnTo>
                  <a:pt x="370072" y="306069"/>
                </a:lnTo>
                <a:lnTo>
                  <a:pt x="436659" y="306069"/>
                </a:lnTo>
                <a:lnTo>
                  <a:pt x="442964" y="307339"/>
                </a:lnTo>
                <a:close/>
              </a:path>
              <a:path w="563244" h="671829" extrusionOk="0">
                <a:moveTo>
                  <a:pt x="288736" y="342899"/>
                </a:moveTo>
                <a:lnTo>
                  <a:pt x="273968" y="342899"/>
                </a:lnTo>
                <a:lnTo>
                  <a:pt x="274126" y="341629"/>
                </a:lnTo>
                <a:lnTo>
                  <a:pt x="233044" y="326389"/>
                </a:lnTo>
                <a:lnTo>
                  <a:pt x="188665" y="320039"/>
                </a:lnTo>
                <a:lnTo>
                  <a:pt x="149440" y="318769"/>
                </a:lnTo>
                <a:lnTo>
                  <a:pt x="256129" y="318769"/>
                </a:lnTo>
                <a:lnTo>
                  <a:pt x="266017" y="322579"/>
                </a:lnTo>
                <a:lnTo>
                  <a:pt x="281379" y="330199"/>
                </a:lnTo>
                <a:lnTo>
                  <a:pt x="319397" y="330199"/>
                </a:lnTo>
                <a:lnTo>
                  <a:pt x="288579" y="341629"/>
                </a:lnTo>
                <a:lnTo>
                  <a:pt x="288736" y="342899"/>
                </a:lnTo>
                <a:close/>
              </a:path>
              <a:path w="563244" h="671829" extrusionOk="0">
                <a:moveTo>
                  <a:pt x="454968" y="334009"/>
                </a:moveTo>
                <a:lnTo>
                  <a:pt x="441040" y="334009"/>
                </a:lnTo>
                <a:lnTo>
                  <a:pt x="440042" y="328929"/>
                </a:lnTo>
                <a:lnTo>
                  <a:pt x="439359" y="323849"/>
                </a:lnTo>
                <a:lnTo>
                  <a:pt x="438938" y="320039"/>
                </a:lnTo>
                <a:lnTo>
                  <a:pt x="413309" y="318769"/>
                </a:lnTo>
                <a:lnTo>
                  <a:pt x="452480" y="318769"/>
                </a:lnTo>
                <a:lnTo>
                  <a:pt x="452760" y="321309"/>
                </a:lnTo>
                <a:lnTo>
                  <a:pt x="454968" y="334009"/>
                </a:lnTo>
                <a:close/>
              </a:path>
              <a:path w="563244" h="671829" extrusionOk="0">
                <a:moveTo>
                  <a:pt x="559657" y="377189"/>
                </a:moveTo>
                <a:lnTo>
                  <a:pt x="3100" y="377189"/>
                </a:lnTo>
                <a:lnTo>
                  <a:pt x="0" y="373379"/>
                </a:lnTo>
                <a:lnTo>
                  <a:pt x="0" y="336549"/>
                </a:lnTo>
                <a:lnTo>
                  <a:pt x="3100" y="334009"/>
                </a:lnTo>
                <a:lnTo>
                  <a:pt x="121664" y="334009"/>
                </a:lnTo>
                <a:lnTo>
                  <a:pt x="130773" y="332739"/>
                </a:lnTo>
                <a:lnTo>
                  <a:pt x="140374" y="332739"/>
                </a:lnTo>
                <a:lnTo>
                  <a:pt x="150369" y="331469"/>
                </a:lnTo>
                <a:lnTo>
                  <a:pt x="160660" y="331469"/>
                </a:lnTo>
                <a:lnTo>
                  <a:pt x="193951" y="332739"/>
                </a:lnTo>
                <a:lnTo>
                  <a:pt x="226005" y="336549"/>
                </a:lnTo>
                <a:lnTo>
                  <a:pt x="253714" y="340359"/>
                </a:lnTo>
                <a:lnTo>
                  <a:pt x="273968" y="342899"/>
                </a:lnTo>
                <a:lnTo>
                  <a:pt x="562705" y="342899"/>
                </a:lnTo>
                <a:lnTo>
                  <a:pt x="562705" y="345439"/>
                </a:lnTo>
                <a:lnTo>
                  <a:pt x="157360" y="345439"/>
                </a:lnTo>
                <a:lnTo>
                  <a:pt x="128973" y="347979"/>
                </a:lnTo>
                <a:lnTo>
                  <a:pt x="13716" y="347979"/>
                </a:lnTo>
                <a:lnTo>
                  <a:pt x="13716" y="363219"/>
                </a:lnTo>
                <a:lnTo>
                  <a:pt x="562705" y="363219"/>
                </a:lnTo>
                <a:lnTo>
                  <a:pt x="562705" y="373379"/>
                </a:lnTo>
                <a:lnTo>
                  <a:pt x="559657" y="377189"/>
                </a:lnTo>
                <a:close/>
              </a:path>
              <a:path w="563244" h="671829" extrusionOk="0">
                <a:moveTo>
                  <a:pt x="562705" y="342899"/>
                </a:moveTo>
                <a:lnTo>
                  <a:pt x="288736" y="342899"/>
                </a:lnTo>
                <a:lnTo>
                  <a:pt x="356749" y="334009"/>
                </a:lnTo>
                <a:lnTo>
                  <a:pt x="400429" y="331469"/>
                </a:lnTo>
                <a:lnTo>
                  <a:pt x="441040" y="334009"/>
                </a:lnTo>
                <a:lnTo>
                  <a:pt x="559657" y="334009"/>
                </a:lnTo>
                <a:lnTo>
                  <a:pt x="562705" y="336549"/>
                </a:lnTo>
                <a:lnTo>
                  <a:pt x="562705" y="342899"/>
                </a:lnTo>
                <a:close/>
              </a:path>
              <a:path w="563244" h="671829" extrusionOk="0">
                <a:moveTo>
                  <a:pt x="285951" y="358139"/>
                </a:moveTo>
                <a:lnTo>
                  <a:pt x="276806" y="358139"/>
                </a:lnTo>
                <a:lnTo>
                  <a:pt x="249361" y="353059"/>
                </a:lnTo>
                <a:lnTo>
                  <a:pt x="205883" y="347979"/>
                </a:lnTo>
                <a:lnTo>
                  <a:pt x="157360" y="345439"/>
                </a:lnTo>
                <a:lnTo>
                  <a:pt x="405345" y="345439"/>
                </a:lnTo>
                <a:lnTo>
                  <a:pt x="356828" y="347979"/>
                </a:lnTo>
                <a:lnTo>
                  <a:pt x="313366" y="353059"/>
                </a:lnTo>
                <a:lnTo>
                  <a:pt x="285951" y="358139"/>
                </a:lnTo>
                <a:close/>
              </a:path>
              <a:path w="563244" h="671829" extrusionOk="0">
                <a:moveTo>
                  <a:pt x="450238" y="350519"/>
                </a:moveTo>
                <a:lnTo>
                  <a:pt x="447925" y="349249"/>
                </a:lnTo>
                <a:lnTo>
                  <a:pt x="405345" y="345439"/>
                </a:lnTo>
                <a:lnTo>
                  <a:pt x="562705" y="345439"/>
                </a:lnTo>
                <a:lnTo>
                  <a:pt x="562705" y="347979"/>
                </a:lnTo>
                <a:lnTo>
                  <a:pt x="454389" y="347979"/>
                </a:lnTo>
                <a:lnTo>
                  <a:pt x="452655" y="349249"/>
                </a:lnTo>
                <a:lnTo>
                  <a:pt x="450238" y="350519"/>
                </a:lnTo>
                <a:close/>
              </a:path>
              <a:path w="563244" h="671829" extrusionOk="0">
                <a:moveTo>
                  <a:pt x="112520" y="350519"/>
                </a:moveTo>
                <a:lnTo>
                  <a:pt x="110050" y="349249"/>
                </a:lnTo>
                <a:lnTo>
                  <a:pt x="108210" y="347979"/>
                </a:lnTo>
                <a:lnTo>
                  <a:pt x="128973" y="347979"/>
                </a:lnTo>
                <a:lnTo>
                  <a:pt x="114779" y="349249"/>
                </a:lnTo>
                <a:lnTo>
                  <a:pt x="112520" y="350519"/>
                </a:lnTo>
                <a:close/>
              </a:path>
              <a:path w="563244" h="671829" extrusionOk="0">
                <a:moveTo>
                  <a:pt x="562705" y="363219"/>
                </a:moveTo>
                <a:lnTo>
                  <a:pt x="548988" y="363219"/>
                </a:lnTo>
                <a:lnTo>
                  <a:pt x="548988" y="347979"/>
                </a:lnTo>
                <a:lnTo>
                  <a:pt x="562705" y="347979"/>
                </a:lnTo>
                <a:lnTo>
                  <a:pt x="562705" y="363219"/>
                </a:lnTo>
                <a:close/>
              </a:path>
              <a:path w="563244" h="671829" extrusionOk="0">
                <a:moveTo>
                  <a:pt x="280538" y="359409"/>
                </a:moveTo>
                <a:lnTo>
                  <a:pt x="278909" y="359409"/>
                </a:lnTo>
                <a:lnTo>
                  <a:pt x="277805" y="358139"/>
                </a:lnTo>
                <a:lnTo>
                  <a:pt x="281379" y="358139"/>
                </a:lnTo>
                <a:lnTo>
                  <a:pt x="280538" y="359409"/>
                </a:lnTo>
                <a:close/>
              </a:path>
              <a:path w="563244" h="671829" extrusionOk="0">
                <a:moveTo>
                  <a:pt x="283796" y="359409"/>
                </a:moveTo>
                <a:lnTo>
                  <a:pt x="282167" y="359409"/>
                </a:lnTo>
                <a:lnTo>
                  <a:pt x="281379" y="358139"/>
                </a:lnTo>
                <a:lnTo>
                  <a:pt x="284900" y="358139"/>
                </a:lnTo>
                <a:lnTo>
                  <a:pt x="283796" y="359409"/>
                </a:lnTo>
                <a:close/>
              </a:path>
              <a:path w="563244" h="671829" extrusionOk="0">
                <a:moveTo>
                  <a:pt x="72946" y="671829"/>
                </a:moveTo>
                <a:lnTo>
                  <a:pt x="43042" y="671829"/>
                </a:lnTo>
                <a:lnTo>
                  <a:pt x="39941" y="669289"/>
                </a:lnTo>
                <a:lnTo>
                  <a:pt x="39941" y="377189"/>
                </a:lnTo>
                <a:lnTo>
                  <a:pt x="53711" y="377189"/>
                </a:lnTo>
                <a:lnTo>
                  <a:pt x="53711" y="657859"/>
                </a:lnTo>
                <a:lnTo>
                  <a:pt x="76046" y="657859"/>
                </a:lnTo>
                <a:lnTo>
                  <a:pt x="76046" y="669289"/>
                </a:lnTo>
                <a:lnTo>
                  <a:pt x="72946" y="671829"/>
                </a:lnTo>
                <a:close/>
              </a:path>
              <a:path w="563244" h="671829" extrusionOk="0">
                <a:moveTo>
                  <a:pt x="76046" y="657859"/>
                </a:moveTo>
                <a:lnTo>
                  <a:pt x="62277" y="657859"/>
                </a:lnTo>
                <a:lnTo>
                  <a:pt x="62277" y="377189"/>
                </a:lnTo>
                <a:lnTo>
                  <a:pt x="76046" y="377189"/>
                </a:lnTo>
                <a:lnTo>
                  <a:pt x="76046" y="657859"/>
                </a:lnTo>
                <a:close/>
              </a:path>
              <a:path w="563244" h="671829" extrusionOk="0">
                <a:moveTo>
                  <a:pt x="127445" y="622299"/>
                </a:moveTo>
                <a:lnTo>
                  <a:pt x="119825" y="622299"/>
                </a:lnTo>
                <a:lnTo>
                  <a:pt x="116777" y="619759"/>
                </a:lnTo>
                <a:lnTo>
                  <a:pt x="116777" y="461009"/>
                </a:lnTo>
                <a:lnTo>
                  <a:pt x="119825" y="458469"/>
                </a:lnTo>
                <a:lnTo>
                  <a:pt x="161080" y="458469"/>
                </a:lnTo>
                <a:lnTo>
                  <a:pt x="161080" y="416559"/>
                </a:lnTo>
                <a:lnTo>
                  <a:pt x="162730" y="405129"/>
                </a:lnTo>
                <a:lnTo>
                  <a:pt x="167380" y="393699"/>
                </a:lnTo>
                <a:lnTo>
                  <a:pt x="174583" y="384809"/>
                </a:lnTo>
                <a:lnTo>
                  <a:pt x="183889" y="377189"/>
                </a:lnTo>
                <a:lnTo>
                  <a:pt x="232765" y="377189"/>
                </a:lnTo>
                <a:lnTo>
                  <a:pt x="240521" y="383539"/>
                </a:lnTo>
                <a:lnTo>
                  <a:pt x="208327" y="383539"/>
                </a:lnTo>
                <a:lnTo>
                  <a:pt x="195292" y="386079"/>
                </a:lnTo>
                <a:lnTo>
                  <a:pt x="184651" y="393699"/>
                </a:lnTo>
                <a:lnTo>
                  <a:pt x="177479" y="403859"/>
                </a:lnTo>
                <a:lnTo>
                  <a:pt x="174850" y="416559"/>
                </a:lnTo>
                <a:lnTo>
                  <a:pt x="174850" y="472439"/>
                </a:lnTo>
                <a:lnTo>
                  <a:pt x="130493" y="472439"/>
                </a:lnTo>
                <a:lnTo>
                  <a:pt x="130493" y="619759"/>
                </a:lnTo>
                <a:lnTo>
                  <a:pt x="127445" y="622299"/>
                </a:lnTo>
                <a:close/>
              </a:path>
              <a:path w="563244" h="671829" extrusionOk="0">
                <a:moveTo>
                  <a:pt x="318377" y="463549"/>
                </a:moveTo>
                <a:lnTo>
                  <a:pt x="304660" y="463549"/>
                </a:lnTo>
                <a:lnTo>
                  <a:pt x="304660" y="416559"/>
                </a:lnTo>
                <a:lnTo>
                  <a:pt x="306310" y="405129"/>
                </a:lnTo>
                <a:lnTo>
                  <a:pt x="310960" y="393699"/>
                </a:lnTo>
                <a:lnTo>
                  <a:pt x="318163" y="384809"/>
                </a:lnTo>
                <a:lnTo>
                  <a:pt x="327469" y="377189"/>
                </a:lnTo>
                <a:lnTo>
                  <a:pt x="376345" y="377189"/>
                </a:lnTo>
                <a:lnTo>
                  <a:pt x="384101" y="383539"/>
                </a:lnTo>
                <a:lnTo>
                  <a:pt x="351907" y="383539"/>
                </a:lnTo>
                <a:lnTo>
                  <a:pt x="338864" y="386079"/>
                </a:lnTo>
                <a:lnTo>
                  <a:pt x="328205" y="393699"/>
                </a:lnTo>
                <a:lnTo>
                  <a:pt x="321015" y="403859"/>
                </a:lnTo>
                <a:lnTo>
                  <a:pt x="318377" y="416559"/>
                </a:lnTo>
                <a:lnTo>
                  <a:pt x="318377" y="463549"/>
                </a:lnTo>
                <a:close/>
              </a:path>
              <a:path w="563244" h="671829" extrusionOk="0">
                <a:moveTo>
                  <a:pt x="519715" y="671829"/>
                </a:moveTo>
                <a:lnTo>
                  <a:pt x="489759" y="671829"/>
                </a:lnTo>
                <a:lnTo>
                  <a:pt x="486711" y="669289"/>
                </a:lnTo>
                <a:lnTo>
                  <a:pt x="486711" y="377189"/>
                </a:lnTo>
                <a:lnTo>
                  <a:pt x="500428" y="377189"/>
                </a:lnTo>
                <a:lnTo>
                  <a:pt x="500428" y="657859"/>
                </a:lnTo>
                <a:lnTo>
                  <a:pt x="522763" y="657859"/>
                </a:lnTo>
                <a:lnTo>
                  <a:pt x="522763" y="669289"/>
                </a:lnTo>
                <a:lnTo>
                  <a:pt x="519715" y="671829"/>
                </a:lnTo>
                <a:close/>
              </a:path>
              <a:path w="563244" h="671829" extrusionOk="0">
                <a:moveTo>
                  <a:pt x="522763" y="657859"/>
                </a:moveTo>
                <a:lnTo>
                  <a:pt x="509047" y="657859"/>
                </a:lnTo>
                <a:lnTo>
                  <a:pt x="509047" y="377189"/>
                </a:lnTo>
                <a:lnTo>
                  <a:pt x="522763" y="377189"/>
                </a:lnTo>
                <a:lnTo>
                  <a:pt x="522763" y="657859"/>
                </a:lnTo>
                <a:close/>
              </a:path>
              <a:path w="563244" h="671829" extrusionOk="0">
                <a:moveTo>
                  <a:pt x="241726" y="633729"/>
                </a:moveTo>
                <a:lnTo>
                  <a:pt x="208327" y="633729"/>
                </a:lnTo>
                <a:lnTo>
                  <a:pt x="221371" y="631189"/>
                </a:lnTo>
                <a:lnTo>
                  <a:pt x="232030" y="623569"/>
                </a:lnTo>
                <a:lnTo>
                  <a:pt x="239220" y="613409"/>
                </a:lnTo>
                <a:lnTo>
                  <a:pt x="241857" y="600709"/>
                </a:lnTo>
                <a:lnTo>
                  <a:pt x="241857" y="416559"/>
                </a:lnTo>
                <a:lnTo>
                  <a:pt x="239220" y="403859"/>
                </a:lnTo>
                <a:lnTo>
                  <a:pt x="232030" y="393699"/>
                </a:lnTo>
                <a:lnTo>
                  <a:pt x="221371" y="386079"/>
                </a:lnTo>
                <a:lnTo>
                  <a:pt x="208327" y="383539"/>
                </a:lnTo>
                <a:lnTo>
                  <a:pt x="240521" y="383539"/>
                </a:lnTo>
                <a:lnTo>
                  <a:pt x="242072" y="384809"/>
                </a:lnTo>
                <a:lnTo>
                  <a:pt x="249274" y="393699"/>
                </a:lnTo>
                <a:lnTo>
                  <a:pt x="253924" y="405129"/>
                </a:lnTo>
                <a:lnTo>
                  <a:pt x="255574" y="416559"/>
                </a:lnTo>
                <a:lnTo>
                  <a:pt x="255574" y="463549"/>
                </a:lnTo>
                <a:lnTo>
                  <a:pt x="318377" y="463549"/>
                </a:lnTo>
                <a:lnTo>
                  <a:pt x="318377" y="476249"/>
                </a:lnTo>
                <a:lnTo>
                  <a:pt x="255574" y="476249"/>
                </a:lnTo>
                <a:lnTo>
                  <a:pt x="255574" y="600709"/>
                </a:lnTo>
                <a:lnTo>
                  <a:pt x="251857" y="618489"/>
                </a:lnTo>
                <a:lnTo>
                  <a:pt x="241726" y="633729"/>
                </a:lnTo>
                <a:close/>
              </a:path>
              <a:path w="563244" h="671829" extrusionOk="0">
                <a:moveTo>
                  <a:pt x="385306" y="633729"/>
                </a:moveTo>
                <a:lnTo>
                  <a:pt x="351907" y="633729"/>
                </a:lnTo>
                <a:lnTo>
                  <a:pt x="364951" y="631189"/>
                </a:lnTo>
                <a:lnTo>
                  <a:pt x="375610" y="623569"/>
                </a:lnTo>
                <a:lnTo>
                  <a:pt x="382800" y="613409"/>
                </a:lnTo>
                <a:lnTo>
                  <a:pt x="385437" y="600709"/>
                </a:lnTo>
                <a:lnTo>
                  <a:pt x="385437" y="416559"/>
                </a:lnTo>
                <a:lnTo>
                  <a:pt x="382800" y="403859"/>
                </a:lnTo>
                <a:lnTo>
                  <a:pt x="375610" y="393699"/>
                </a:lnTo>
                <a:lnTo>
                  <a:pt x="364951" y="386079"/>
                </a:lnTo>
                <a:lnTo>
                  <a:pt x="351907" y="383539"/>
                </a:lnTo>
                <a:lnTo>
                  <a:pt x="384101" y="383539"/>
                </a:lnTo>
                <a:lnTo>
                  <a:pt x="385652" y="384809"/>
                </a:lnTo>
                <a:lnTo>
                  <a:pt x="392854" y="393699"/>
                </a:lnTo>
                <a:lnTo>
                  <a:pt x="397504" y="405129"/>
                </a:lnTo>
                <a:lnTo>
                  <a:pt x="399154" y="416559"/>
                </a:lnTo>
                <a:lnTo>
                  <a:pt x="399154" y="458469"/>
                </a:lnTo>
                <a:lnTo>
                  <a:pt x="440567" y="458469"/>
                </a:lnTo>
                <a:lnTo>
                  <a:pt x="443668" y="461009"/>
                </a:lnTo>
                <a:lnTo>
                  <a:pt x="443668" y="472439"/>
                </a:lnTo>
                <a:lnTo>
                  <a:pt x="399154" y="472439"/>
                </a:lnTo>
                <a:lnTo>
                  <a:pt x="399154" y="600709"/>
                </a:lnTo>
                <a:lnTo>
                  <a:pt x="395438" y="618489"/>
                </a:lnTo>
                <a:lnTo>
                  <a:pt x="385306" y="633729"/>
                </a:lnTo>
                <a:close/>
              </a:path>
              <a:path w="563244" h="671829" extrusionOk="0">
                <a:moveTo>
                  <a:pt x="208327" y="647699"/>
                </a:moveTo>
                <a:lnTo>
                  <a:pt x="189948" y="643889"/>
                </a:lnTo>
                <a:lnTo>
                  <a:pt x="174929" y="633729"/>
                </a:lnTo>
                <a:lnTo>
                  <a:pt x="164797" y="618489"/>
                </a:lnTo>
                <a:lnTo>
                  <a:pt x="161080" y="600709"/>
                </a:lnTo>
                <a:lnTo>
                  <a:pt x="161080" y="472439"/>
                </a:lnTo>
                <a:lnTo>
                  <a:pt x="174850" y="472439"/>
                </a:lnTo>
                <a:lnTo>
                  <a:pt x="174850" y="600709"/>
                </a:lnTo>
                <a:lnTo>
                  <a:pt x="177479" y="613409"/>
                </a:lnTo>
                <a:lnTo>
                  <a:pt x="184651" y="623569"/>
                </a:lnTo>
                <a:lnTo>
                  <a:pt x="195292" y="631189"/>
                </a:lnTo>
                <a:lnTo>
                  <a:pt x="208327" y="633729"/>
                </a:lnTo>
                <a:lnTo>
                  <a:pt x="241726" y="633729"/>
                </a:lnTo>
                <a:lnTo>
                  <a:pt x="226707" y="643889"/>
                </a:lnTo>
                <a:lnTo>
                  <a:pt x="208327" y="647699"/>
                </a:lnTo>
                <a:close/>
              </a:path>
              <a:path w="563244" h="671829" extrusionOk="0">
                <a:moveTo>
                  <a:pt x="440567" y="622299"/>
                </a:moveTo>
                <a:lnTo>
                  <a:pt x="433000" y="622299"/>
                </a:lnTo>
                <a:lnTo>
                  <a:pt x="429899" y="619759"/>
                </a:lnTo>
                <a:lnTo>
                  <a:pt x="429899" y="472439"/>
                </a:lnTo>
                <a:lnTo>
                  <a:pt x="443668" y="472439"/>
                </a:lnTo>
                <a:lnTo>
                  <a:pt x="443668" y="619759"/>
                </a:lnTo>
                <a:lnTo>
                  <a:pt x="440567" y="622299"/>
                </a:lnTo>
                <a:close/>
              </a:path>
              <a:path w="563244" h="671829" extrusionOk="0">
                <a:moveTo>
                  <a:pt x="351907" y="647699"/>
                </a:moveTo>
                <a:lnTo>
                  <a:pt x="333528" y="643889"/>
                </a:lnTo>
                <a:lnTo>
                  <a:pt x="318509" y="633729"/>
                </a:lnTo>
                <a:lnTo>
                  <a:pt x="308377" y="618489"/>
                </a:lnTo>
                <a:lnTo>
                  <a:pt x="304660" y="600709"/>
                </a:lnTo>
                <a:lnTo>
                  <a:pt x="304660" y="476249"/>
                </a:lnTo>
                <a:lnTo>
                  <a:pt x="318377" y="476249"/>
                </a:lnTo>
                <a:lnTo>
                  <a:pt x="318377" y="600709"/>
                </a:lnTo>
                <a:lnTo>
                  <a:pt x="321015" y="613409"/>
                </a:lnTo>
                <a:lnTo>
                  <a:pt x="328205" y="623569"/>
                </a:lnTo>
                <a:lnTo>
                  <a:pt x="338864" y="631189"/>
                </a:lnTo>
                <a:lnTo>
                  <a:pt x="351907" y="633729"/>
                </a:lnTo>
                <a:lnTo>
                  <a:pt x="385306" y="633729"/>
                </a:lnTo>
                <a:lnTo>
                  <a:pt x="370287" y="643889"/>
                </a:lnTo>
                <a:lnTo>
                  <a:pt x="351907" y="647699"/>
                </a:lnTo>
                <a:close/>
              </a:path>
            </a:pathLst>
          </a:custGeom>
          <a:solidFill>
            <a:srgbClr val="669C74"/>
          </a:solidFill>
        </p:spPr>
        <p:txBody>
          <a:bodyPr wrap="square" lIns="0" tIns="0" rIns="0" bIns="0" rtlCol="0"/>
          <a:lstStyle/>
          <a:p>
            <a:pPr>
              <a:lnSpc>
                <a:spcPct val="100000"/>
              </a:lnSpc>
              <a:defRPr/>
            </a:pPr>
            <a:endParaRPr sz="1800">
              <a:solidFill>
                <a:schemeClr val="tx1"/>
              </a:solidFill>
              <a:latin typeface="Caladea"/>
              <a:cs typeface="Caladea"/>
            </a:endParaRPr>
          </a:p>
        </p:txBody>
      </p:sp>
      <p:pic>
        <p:nvPicPr>
          <p:cNvPr id="688561003" name="Рисунок 68856100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851" y="3148948"/>
            <a:ext cx="653173" cy="683145"/>
          </a:xfrm>
          <a:prstGeom prst="rect">
            <a:avLst/>
          </a:prstGeom>
        </p:spPr>
      </p:pic>
      <p:pic>
        <p:nvPicPr>
          <p:cNvPr id="671950177" name="Рисунок 67195017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1690" y="4340004"/>
            <a:ext cx="558418" cy="656032"/>
          </a:xfrm>
          <a:prstGeom prst="rect">
            <a:avLst/>
          </a:prstGeom>
        </p:spPr>
      </p:pic>
      <p:sp>
        <p:nvSpPr>
          <p:cNvPr id="97078319" name="Блок-схема: альтернативный процесс 97078318"/>
          <p:cNvSpPr/>
          <p:nvPr/>
        </p:nvSpPr>
        <p:spPr bwMode="auto">
          <a:xfrm>
            <a:off x="1443170" y="1988832"/>
            <a:ext cx="6824394" cy="782410"/>
          </a:xfrm>
          <a:prstGeom prst="flowChartAlternateProcess">
            <a:avLst/>
          </a:prstGeom>
          <a:solidFill>
            <a:schemeClr val="bg1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400" b="0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</a:rPr>
              <a:t>Просветительские образовательные </a:t>
            </a:r>
            <a:r>
              <a:rPr lang="ru-RU" sz="2400" b="0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</a:rPr>
              <a:t> программы</a:t>
            </a:r>
            <a:endParaRPr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86214108" name="Блок-схема: альтернативный процесс 786214107"/>
          <p:cNvSpPr/>
          <p:nvPr/>
        </p:nvSpPr>
        <p:spPr bwMode="auto">
          <a:xfrm>
            <a:off x="1443170" y="3099317"/>
            <a:ext cx="6824394" cy="782409"/>
          </a:xfrm>
          <a:prstGeom prst="flowChartAlternateProcess">
            <a:avLst/>
          </a:prstGeom>
          <a:solidFill>
            <a:schemeClr val="bg1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Тематическая экскурсии, </a:t>
            </a:r>
            <a:r>
              <a:rPr lang="ru-RU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квест</a:t>
            </a: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-программы, научные мастер-классы</a:t>
            </a:r>
            <a:endParaRPr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425860972" name="Блок-схема: альтернативный процесс 1425860971"/>
          <p:cNvSpPr/>
          <p:nvPr/>
        </p:nvSpPr>
        <p:spPr bwMode="auto">
          <a:xfrm>
            <a:off x="1416395" y="4199185"/>
            <a:ext cx="6877944" cy="782408"/>
          </a:xfrm>
          <a:prstGeom prst="flowChartAlternateProcess">
            <a:avLst/>
          </a:prstGeom>
          <a:solidFill>
            <a:schemeClr val="bg1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400" b="0" i="0" u="none" strike="noStrike" cap="none" spc="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rPr>
              <a:t>Акции, праздники, фестивали</a:t>
            </a:r>
            <a:endParaRPr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56697581" name="Рисунок 135669758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43170" y="6145664"/>
            <a:ext cx="575334" cy="575362"/>
          </a:xfrm>
          <a:prstGeom prst="rect">
            <a:avLst/>
          </a:prstGeom>
        </p:spPr>
      </p:pic>
      <p:pic>
        <p:nvPicPr>
          <p:cNvPr id="1941104183" name="Рисунок 194110418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313464" y="6176189"/>
            <a:ext cx="654535" cy="621084"/>
          </a:xfrm>
          <a:prstGeom prst="rect">
            <a:avLst/>
          </a:prstGeom>
        </p:spPr>
      </p:pic>
      <p:pic>
        <p:nvPicPr>
          <p:cNvPr id="1558359982" name="Рисунок 155835998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199571" y="6176189"/>
            <a:ext cx="748392" cy="595312"/>
          </a:xfrm>
          <a:prstGeom prst="rect">
            <a:avLst/>
          </a:prstGeom>
        </p:spPr>
      </p:pic>
      <p:pic>
        <p:nvPicPr>
          <p:cNvPr id="1788319949" name="Рисунок 178831994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445710" y="1988832"/>
            <a:ext cx="3547713" cy="2364218"/>
          </a:xfrm>
          <a:prstGeom prst="roundRect">
            <a:avLst>
              <a:gd name="adj" fmla="val 94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Блок-схема: альтернативный процесс 14"/>
          <p:cNvSpPr/>
          <p:nvPr/>
        </p:nvSpPr>
        <p:spPr bwMode="auto">
          <a:xfrm>
            <a:off x="1389620" y="5299052"/>
            <a:ext cx="6877944" cy="782408"/>
          </a:xfrm>
          <a:prstGeom prst="flowChartAlternateProcess">
            <a:avLst/>
          </a:prstGeom>
          <a:solidFill>
            <a:schemeClr val="bg1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Волонтёрская деятельность</a:t>
            </a:r>
            <a:endParaRPr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9" y="5206222"/>
            <a:ext cx="912709" cy="912709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4106982" name="Объект 2"/>
          <p:cNvSpPr>
            <a:spLocks noGrp="1"/>
          </p:cNvSpPr>
          <p:nvPr>
            <p:ph idx="1"/>
          </p:nvPr>
        </p:nvSpPr>
        <p:spPr bwMode="auto">
          <a:xfrm>
            <a:off x="1875744" y="3429000"/>
            <a:ext cx="7459979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953393135" name="Прямоугольник 3"/>
          <p:cNvSpPr/>
          <p:nvPr/>
        </p:nvSpPr>
        <p:spPr bwMode="auto">
          <a:xfrm>
            <a:off x="2152727" y="6288432"/>
            <a:ext cx="8320557" cy="396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Тел. 8(4922) 778401           </a:t>
            </a:r>
            <a:r>
              <a:rPr lang="en-US" sz="2000" b="1" u="sng">
                <a:solidFill>
                  <a:schemeClr val="accent5">
                    <a:lumMod val="50000"/>
                  </a:schemeClr>
                </a:solidFill>
                <a:hlinkClick r:id="rId2" tooltip="http://patsad@vladedu.ru"/>
              </a:rPr>
              <a:t>patsad@vladedu.ru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000" b="1" i="0" u="none" strike="noStrike" cap="none" spc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https://vk.com/patsad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/>
          </a:p>
        </p:txBody>
      </p:sp>
      <p:sp>
        <p:nvSpPr>
          <p:cNvPr id="250038069" name="object 6"/>
          <p:cNvSpPr/>
          <p:nvPr/>
        </p:nvSpPr>
        <p:spPr bwMode="auto">
          <a:xfrm>
            <a:off x="612977" y="236041"/>
            <a:ext cx="718137" cy="794878"/>
          </a:xfrm>
          <a:custGeom>
            <a:avLst/>
            <a:gdLst/>
            <a:ahLst/>
            <a:cxnLst/>
            <a:rect l="l" t="t" r="r" b="b"/>
            <a:pathLst>
              <a:path w="563244" h="671829" extrusionOk="0">
                <a:moveTo>
                  <a:pt x="160502" y="304799"/>
                </a:moveTo>
                <a:lnTo>
                  <a:pt x="146785" y="304799"/>
                </a:lnTo>
                <a:lnTo>
                  <a:pt x="146785" y="289559"/>
                </a:lnTo>
                <a:lnTo>
                  <a:pt x="154137" y="246379"/>
                </a:lnTo>
                <a:lnTo>
                  <a:pt x="174541" y="208279"/>
                </a:lnTo>
                <a:lnTo>
                  <a:pt x="205518" y="179069"/>
                </a:lnTo>
                <a:lnTo>
                  <a:pt x="244590" y="160019"/>
                </a:lnTo>
                <a:lnTo>
                  <a:pt x="225112" y="147319"/>
                </a:lnTo>
                <a:lnTo>
                  <a:pt x="209930" y="129539"/>
                </a:lnTo>
                <a:lnTo>
                  <a:pt x="200070" y="107949"/>
                </a:lnTo>
                <a:lnTo>
                  <a:pt x="196555" y="83819"/>
                </a:lnTo>
                <a:lnTo>
                  <a:pt x="203231" y="50799"/>
                </a:lnTo>
                <a:lnTo>
                  <a:pt x="221427" y="24129"/>
                </a:lnTo>
                <a:lnTo>
                  <a:pt x="248392" y="6349"/>
                </a:lnTo>
                <a:lnTo>
                  <a:pt x="281379" y="0"/>
                </a:lnTo>
                <a:lnTo>
                  <a:pt x="314335" y="6349"/>
                </a:lnTo>
                <a:lnTo>
                  <a:pt x="323960" y="12699"/>
                </a:lnTo>
                <a:lnTo>
                  <a:pt x="281379" y="12699"/>
                </a:lnTo>
                <a:lnTo>
                  <a:pt x="253736" y="19049"/>
                </a:lnTo>
                <a:lnTo>
                  <a:pt x="231149" y="34289"/>
                </a:lnTo>
                <a:lnTo>
                  <a:pt x="215913" y="57149"/>
                </a:lnTo>
                <a:lnTo>
                  <a:pt x="210324" y="83819"/>
                </a:lnTo>
                <a:lnTo>
                  <a:pt x="215913" y="111759"/>
                </a:lnTo>
                <a:lnTo>
                  <a:pt x="231149" y="134619"/>
                </a:lnTo>
                <a:lnTo>
                  <a:pt x="253736" y="149859"/>
                </a:lnTo>
                <a:lnTo>
                  <a:pt x="281379" y="154939"/>
                </a:lnTo>
                <a:lnTo>
                  <a:pt x="325906" y="154939"/>
                </a:lnTo>
                <a:lnTo>
                  <a:pt x="318114" y="160019"/>
                </a:lnTo>
                <a:lnTo>
                  <a:pt x="336348" y="168909"/>
                </a:lnTo>
                <a:lnTo>
                  <a:pt x="281379" y="168909"/>
                </a:lnTo>
                <a:lnTo>
                  <a:pt x="234378" y="177799"/>
                </a:lnTo>
                <a:lnTo>
                  <a:pt x="195951" y="204469"/>
                </a:lnTo>
                <a:lnTo>
                  <a:pt x="170018" y="242569"/>
                </a:lnTo>
                <a:lnTo>
                  <a:pt x="160502" y="289559"/>
                </a:lnTo>
                <a:lnTo>
                  <a:pt x="160502" y="304799"/>
                </a:lnTo>
                <a:close/>
              </a:path>
              <a:path w="563244" h="671829" extrusionOk="0">
                <a:moveTo>
                  <a:pt x="325906" y="154939"/>
                </a:moveTo>
                <a:lnTo>
                  <a:pt x="281379" y="154939"/>
                </a:lnTo>
                <a:lnTo>
                  <a:pt x="308990" y="149859"/>
                </a:lnTo>
                <a:lnTo>
                  <a:pt x="331562" y="134619"/>
                </a:lnTo>
                <a:lnTo>
                  <a:pt x="346792" y="111759"/>
                </a:lnTo>
                <a:lnTo>
                  <a:pt x="352380" y="83819"/>
                </a:lnTo>
                <a:lnTo>
                  <a:pt x="346792" y="57149"/>
                </a:lnTo>
                <a:lnTo>
                  <a:pt x="331562" y="34289"/>
                </a:lnTo>
                <a:lnTo>
                  <a:pt x="308990" y="19049"/>
                </a:lnTo>
                <a:lnTo>
                  <a:pt x="281379" y="12699"/>
                </a:lnTo>
                <a:lnTo>
                  <a:pt x="323960" y="12699"/>
                </a:lnTo>
                <a:lnTo>
                  <a:pt x="341285" y="24129"/>
                </a:lnTo>
                <a:lnTo>
                  <a:pt x="359474" y="50799"/>
                </a:lnTo>
                <a:lnTo>
                  <a:pt x="366150" y="83819"/>
                </a:lnTo>
                <a:lnTo>
                  <a:pt x="362635" y="107949"/>
                </a:lnTo>
                <a:lnTo>
                  <a:pt x="352774" y="129539"/>
                </a:lnTo>
                <a:lnTo>
                  <a:pt x="337593" y="147319"/>
                </a:lnTo>
                <a:lnTo>
                  <a:pt x="325906" y="154939"/>
                </a:lnTo>
                <a:close/>
              </a:path>
              <a:path w="563244" h="671829" extrusionOk="0">
                <a:moveTo>
                  <a:pt x="415919" y="304799"/>
                </a:moveTo>
                <a:lnTo>
                  <a:pt x="402202" y="304799"/>
                </a:lnTo>
                <a:lnTo>
                  <a:pt x="402202" y="289559"/>
                </a:lnTo>
                <a:lnTo>
                  <a:pt x="392687" y="242569"/>
                </a:lnTo>
                <a:lnTo>
                  <a:pt x="366761" y="204469"/>
                </a:lnTo>
                <a:lnTo>
                  <a:pt x="328349" y="177799"/>
                </a:lnTo>
                <a:lnTo>
                  <a:pt x="281379" y="168909"/>
                </a:lnTo>
                <a:lnTo>
                  <a:pt x="336348" y="168909"/>
                </a:lnTo>
                <a:lnTo>
                  <a:pt x="357187" y="179069"/>
                </a:lnTo>
                <a:lnTo>
                  <a:pt x="388164" y="208279"/>
                </a:lnTo>
                <a:lnTo>
                  <a:pt x="408567" y="246379"/>
                </a:lnTo>
                <a:lnTo>
                  <a:pt x="415919" y="289559"/>
                </a:lnTo>
                <a:lnTo>
                  <a:pt x="415919" y="304799"/>
                </a:lnTo>
                <a:close/>
              </a:path>
              <a:path w="563244" h="671829" extrusionOk="0">
                <a:moveTo>
                  <a:pt x="121664" y="334009"/>
                </a:moveTo>
                <a:lnTo>
                  <a:pt x="107790" y="334009"/>
                </a:lnTo>
                <a:lnTo>
                  <a:pt x="109997" y="321309"/>
                </a:lnTo>
                <a:lnTo>
                  <a:pt x="111153" y="309879"/>
                </a:lnTo>
                <a:lnTo>
                  <a:pt x="113623" y="307339"/>
                </a:lnTo>
                <a:lnTo>
                  <a:pt x="204281" y="307339"/>
                </a:lnTo>
                <a:lnTo>
                  <a:pt x="203545" y="306069"/>
                </a:lnTo>
                <a:lnTo>
                  <a:pt x="211707" y="257809"/>
                </a:lnTo>
                <a:lnTo>
                  <a:pt x="217840" y="248919"/>
                </a:lnTo>
                <a:lnTo>
                  <a:pt x="225040" y="250189"/>
                </a:lnTo>
                <a:lnTo>
                  <a:pt x="227142" y="253999"/>
                </a:lnTo>
                <a:lnTo>
                  <a:pt x="226038" y="257809"/>
                </a:lnTo>
                <a:lnTo>
                  <a:pt x="225016" y="261619"/>
                </a:lnTo>
                <a:lnTo>
                  <a:pt x="222589" y="271779"/>
                </a:lnTo>
                <a:lnTo>
                  <a:pt x="219601" y="287019"/>
                </a:lnTo>
                <a:lnTo>
                  <a:pt x="216894" y="304799"/>
                </a:lnTo>
                <a:lnTo>
                  <a:pt x="216736" y="306069"/>
                </a:lnTo>
                <a:lnTo>
                  <a:pt x="215948" y="307339"/>
                </a:lnTo>
                <a:lnTo>
                  <a:pt x="214897" y="308609"/>
                </a:lnTo>
                <a:lnTo>
                  <a:pt x="249537" y="316229"/>
                </a:lnTo>
                <a:lnTo>
                  <a:pt x="256129" y="318769"/>
                </a:lnTo>
                <a:lnTo>
                  <a:pt x="149440" y="318769"/>
                </a:lnTo>
                <a:lnTo>
                  <a:pt x="123819" y="320039"/>
                </a:lnTo>
                <a:lnTo>
                  <a:pt x="122663" y="328929"/>
                </a:lnTo>
                <a:lnTo>
                  <a:pt x="121664" y="334009"/>
                </a:lnTo>
                <a:close/>
              </a:path>
              <a:path w="563244" h="671829" extrusionOk="0">
                <a:moveTo>
                  <a:pt x="319397" y="330199"/>
                </a:moveTo>
                <a:lnTo>
                  <a:pt x="281379" y="330199"/>
                </a:lnTo>
                <a:lnTo>
                  <a:pt x="296710" y="322579"/>
                </a:lnTo>
                <a:lnTo>
                  <a:pt x="313174" y="316229"/>
                </a:lnTo>
                <a:lnTo>
                  <a:pt x="347808" y="308609"/>
                </a:lnTo>
                <a:lnTo>
                  <a:pt x="346757" y="307339"/>
                </a:lnTo>
                <a:lnTo>
                  <a:pt x="345969" y="306069"/>
                </a:lnTo>
                <a:lnTo>
                  <a:pt x="345811" y="304799"/>
                </a:lnTo>
                <a:lnTo>
                  <a:pt x="343111" y="287019"/>
                </a:lnTo>
                <a:lnTo>
                  <a:pt x="340135" y="271779"/>
                </a:lnTo>
                <a:lnTo>
                  <a:pt x="337711" y="261619"/>
                </a:lnTo>
                <a:lnTo>
                  <a:pt x="335615" y="253999"/>
                </a:lnTo>
                <a:lnTo>
                  <a:pt x="337665" y="250189"/>
                </a:lnTo>
                <a:lnTo>
                  <a:pt x="344865" y="248919"/>
                </a:lnTo>
                <a:lnTo>
                  <a:pt x="348754" y="250189"/>
                </a:lnTo>
                <a:lnTo>
                  <a:pt x="349858" y="253999"/>
                </a:lnTo>
                <a:lnTo>
                  <a:pt x="351020" y="257809"/>
                </a:lnTo>
                <a:lnTo>
                  <a:pt x="353563" y="269239"/>
                </a:lnTo>
                <a:lnTo>
                  <a:pt x="356657" y="284479"/>
                </a:lnTo>
                <a:lnTo>
                  <a:pt x="359475" y="303529"/>
                </a:lnTo>
                <a:lnTo>
                  <a:pt x="359633" y="304799"/>
                </a:lnTo>
                <a:lnTo>
                  <a:pt x="359160" y="306069"/>
                </a:lnTo>
                <a:lnTo>
                  <a:pt x="358424" y="307339"/>
                </a:lnTo>
                <a:lnTo>
                  <a:pt x="449081" y="307339"/>
                </a:lnTo>
                <a:lnTo>
                  <a:pt x="451604" y="309879"/>
                </a:lnTo>
                <a:lnTo>
                  <a:pt x="451919" y="313689"/>
                </a:lnTo>
                <a:lnTo>
                  <a:pt x="452480" y="318769"/>
                </a:lnTo>
                <a:lnTo>
                  <a:pt x="413309" y="318769"/>
                </a:lnTo>
                <a:lnTo>
                  <a:pt x="374066" y="320039"/>
                </a:lnTo>
                <a:lnTo>
                  <a:pt x="329669" y="326389"/>
                </a:lnTo>
                <a:lnTo>
                  <a:pt x="319397" y="330199"/>
                </a:lnTo>
                <a:close/>
              </a:path>
              <a:path w="563244" h="671829" extrusionOk="0">
                <a:moveTo>
                  <a:pt x="181340" y="306069"/>
                </a:moveTo>
                <a:lnTo>
                  <a:pt x="147048" y="306069"/>
                </a:lnTo>
                <a:lnTo>
                  <a:pt x="146943" y="304799"/>
                </a:lnTo>
                <a:lnTo>
                  <a:pt x="170521" y="304799"/>
                </a:lnTo>
                <a:lnTo>
                  <a:pt x="181340" y="306069"/>
                </a:lnTo>
                <a:close/>
              </a:path>
              <a:path w="563244" h="671829" extrusionOk="0">
                <a:moveTo>
                  <a:pt x="415656" y="306069"/>
                </a:moveTo>
                <a:lnTo>
                  <a:pt x="381364" y="306069"/>
                </a:lnTo>
                <a:lnTo>
                  <a:pt x="392184" y="304799"/>
                </a:lnTo>
                <a:lnTo>
                  <a:pt x="415762" y="304799"/>
                </a:lnTo>
                <a:lnTo>
                  <a:pt x="415656" y="306069"/>
                </a:lnTo>
                <a:close/>
              </a:path>
              <a:path w="563244" h="671829" extrusionOk="0">
                <a:moveTo>
                  <a:pt x="204281" y="307339"/>
                </a:moveTo>
                <a:lnTo>
                  <a:pt x="119740" y="307339"/>
                </a:lnTo>
                <a:lnTo>
                  <a:pt x="126046" y="306069"/>
                </a:lnTo>
                <a:lnTo>
                  <a:pt x="192633" y="306069"/>
                </a:lnTo>
                <a:lnTo>
                  <a:pt x="204281" y="307339"/>
                </a:lnTo>
                <a:close/>
              </a:path>
              <a:path w="563244" h="671829" extrusionOk="0">
                <a:moveTo>
                  <a:pt x="442964" y="307339"/>
                </a:moveTo>
                <a:lnTo>
                  <a:pt x="358424" y="307339"/>
                </a:lnTo>
                <a:lnTo>
                  <a:pt x="370072" y="306069"/>
                </a:lnTo>
                <a:lnTo>
                  <a:pt x="436659" y="306069"/>
                </a:lnTo>
                <a:lnTo>
                  <a:pt x="442964" y="307339"/>
                </a:lnTo>
                <a:close/>
              </a:path>
              <a:path w="563244" h="671829" extrusionOk="0">
                <a:moveTo>
                  <a:pt x="288736" y="342899"/>
                </a:moveTo>
                <a:lnTo>
                  <a:pt x="273968" y="342899"/>
                </a:lnTo>
                <a:lnTo>
                  <a:pt x="274126" y="341629"/>
                </a:lnTo>
                <a:lnTo>
                  <a:pt x="233044" y="326389"/>
                </a:lnTo>
                <a:lnTo>
                  <a:pt x="188665" y="320039"/>
                </a:lnTo>
                <a:lnTo>
                  <a:pt x="149440" y="318769"/>
                </a:lnTo>
                <a:lnTo>
                  <a:pt x="256129" y="318769"/>
                </a:lnTo>
                <a:lnTo>
                  <a:pt x="266017" y="322579"/>
                </a:lnTo>
                <a:lnTo>
                  <a:pt x="281379" y="330199"/>
                </a:lnTo>
                <a:lnTo>
                  <a:pt x="319397" y="330199"/>
                </a:lnTo>
                <a:lnTo>
                  <a:pt x="288579" y="341629"/>
                </a:lnTo>
                <a:lnTo>
                  <a:pt x="288736" y="342899"/>
                </a:lnTo>
                <a:close/>
              </a:path>
              <a:path w="563244" h="671829" extrusionOk="0">
                <a:moveTo>
                  <a:pt x="454968" y="334009"/>
                </a:moveTo>
                <a:lnTo>
                  <a:pt x="441040" y="334009"/>
                </a:lnTo>
                <a:lnTo>
                  <a:pt x="440042" y="328929"/>
                </a:lnTo>
                <a:lnTo>
                  <a:pt x="439359" y="323849"/>
                </a:lnTo>
                <a:lnTo>
                  <a:pt x="438938" y="320039"/>
                </a:lnTo>
                <a:lnTo>
                  <a:pt x="413309" y="318769"/>
                </a:lnTo>
                <a:lnTo>
                  <a:pt x="452480" y="318769"/>
                </a:lnTo>
                <a:lnTo>
                  <a:pt x="452760" y="321309"/>
                </a:lnTo>
                <a:lnTo>
                  <a:pt x="454968" y="334009"/>
                </a:lnTo>
                <a:close/>
              </a:path>
              <a:path w="563244" h="671829" extrusionOk="0">
                <a:moveTo>
                  <a:pt x="559657" y="377189"/>
                </a:moveTo>
                <a:lnTo>
                  <a:pt x="3100" y="377189"/>
                </a:lnTo>
                <a:lnTo>
                  <a:pt x="0" y="373379"/>
                </a:lnTo>
                <a:lnTo>
                  <a:pt x="0" y="336549"/>
                </a:lnTo>
                <a:lnTo>
                  <a:pt x="3100" y="334009"/>
                </a:lnTo>
                <a:lnTo>
                  <a:pt x="121664" y="334009"/>
                </a:lnTo>
                <a:lnTo>
                  <a:pt x="130773" y="332739"/>
                </a:lnTo>
                <a:lnTo>
                  <a:pt x="140374" y="332739"/>
                </a:lnTo>
                <a:lnTo>
                  <a:pt x="150369" y="331469"/>
                </a:lnTo>
                <a:lnTo>
                  <a:pt x="160660" y="331469"/>
                </a:lnTo>
                <a:lnTo>
                  <a:pt x="193951" y="332739"/>
                </a:lnTo>
                <a:lnTo>
                  <a:pt x="226005" y="336549"/>
                </a:lnTo>
                <a:lnTo>
                  <a:pt x="253714" y="340359"/>
                </a:lnTo>
                <a:lnTo>
                  <a:pt x="273968" y="342899"/>
                </a:lnTo>
                <a:lnTo>
                  <a:pt x="562705" y="342899"/>
                </a:lnTo>
                <a:lnTo>
                  <a:pt x="562705" y="345439"/>
                </a:lnTo>
                <a:lnTo>
                  <a:pt x="157360" y="345439"/>
                </a:lnTo>
                <a:lnTo>
                  <a:pt x="128973" y="347979"/>
                </a:lnTo>
                <a:lnTo>
                  <a:pt x="13716" y="347979"/>
                </a:lnTo>
                <a:lnTo>
                  <a:pt x="13716" y="363219"/>
                </a:lnTo>
                <a:lnTo>
                  <a:pt x="562705" y="363219"/>
                </a:lnTo>
                <a:lnTo>
                  <a:pt x="562705" y="373379"/>
                </a:lnTo>
                <a:lnTo>
                  <a:pt x="559657" y="377189"/>
                </a:lnTo>
                <a:close/>
              </a:path>
              <a:path w="563244" h="671829" extrusionOk="0">
                <a:moveTo>
                  <a:pt x="562705" y="342899"/>
                </a:moveTo>
                <a:lnTo>
                  <a:pt x="288736" y="342899"/>
                </a:lnTo>
                <a:lnTo>
                  <a:pt x="356749" y="334009"/>
                </a:lnTo>
                <a:lnTo>
                  <a:pt x="400429" y="331469"/>
                </a:lnTo>
                <a:lnTo>
                  <a:pt x="441040" y="334009"/>
                </a:lnTo>
                <a:lnTo>
                  <a:pt x="559657" y="334009"/>
                </a:lnTo>
                <a:lnTo>
                  <a:pt x="562705" y="336549"/>
                </a:lnTo>
                <a:lnTo>
                  <a:pt x="562705" y="342899"/>
                </a:lnTo>
                <a:close/>
              </a:path>
              <a:path w="563244" h="671829" extrusionOk="0">
                <a:moveTo>
                  <a:pt x="285951" y="358139"/>
                </a:moveTo>
                <a:lnTo>
                  <a:pt x="276806" y="358139"/>
                </a:lnTo>
                <a:lnTo>
                  <a:pt x="249361" y="353059"/>
                </a:lnTo>
                <a:lnTo>
                  <a:pt x="205883" y="347979"/>
                </a:lnTo>
                <a:lnTo>
                  <a:pt x="157360" y="345439"/>
                </a:lnTo>
                <a:lnTo>
                  <a:pt x="405345" y="345439"/>
                </a:lnTo>
                <a:lnTo>
                  <a:pt x="356828" y="347979"/>
                </a:lnTo>
                <a:lnTo>
                  <a:pt x="313366" y="353059"/>
                </a:lnTo>
                <a:lnTo>
                  <a:pt x="285951" y="358139"/>
                </a:lnTo>
                <a:close/>
              </a:path>
              <a:path w="563244" h="671829" extrusionOk="0">
                <a:moveTo>
                  <a:pt x="450238" y="350519"/>
                </a:moveTo>
                <a:lnTo>
                  <a:pt x="447925" y="349249"/>
                </a:lnTo>
                <a:lnTo>
                  <a:pt x="405345" y="345439"/>
                </a:lnTo>
                <a:lnTo>
                  <a:pt x="562705" y="345439"/>
                </a:lnTo>
                <a:lnTo>
                  <a:pt x="562705" y="347979"/>
                </a:lnTo>
                <a:lnTo>
                  <a:pt x="454389" y="347979"/>
                </a:lnTo>
                <a:lnTo>
                  <a:pt x="452655" y="349249"/>
                </a:lnTo>
                <a:lnTo>
                  <a:pt x="450238" y="350519"/>
                </a:lnTo>
                <a:close/>
              </a:path>
              <a:path w="563244" h="671829" extrusionOk="0">
                <a:moveTo>
                  <a:pt x="112520" y="350519"/>
                </a:moveTo>
                <a:lnTo>
                  <a:pt x="110050" y="349249"/>
                </a:lnTo>
                <a:lnTo>
                  <a:pt x="108210" y="347979"/>
                </a:lnTo>
                <a:lnTo>
                  <a:pt x="128973" y="347979"/>
                </a:lnTo>
                <a:lnTo>
                  <a:pt x="114779" y="349249"/>
                </a:lnTo>
                <a:lnTo>
                  <a:pt x="112520" y="350519"/>
                </a:lnTo>
                <a:close/>
              </a:path>
              <a:path w="563244" h="671829" extrusionOk="0">
                <a:moveTo>
                  <a:pt x="562705" y="363219"/>
                </a:moveTo>
                <a:lnTo>
                  <a:pt x="548988" y="363219"/>
                </a:lnTo>
                <a:lnTo>
                  <a:pt x="548988" y="347979"/>
                </a:lnTo>
                <a:lnTo>
                  <a:pt x="562705" y="347979"/>
                </a:lnTo>
                <a:lnTo>
                  <a:pt x="562705" y="363219"/>
                </a:lnTo>
                <a:close/>
              </a:path>
              <a:path w="563244" h="671829" extrusionOk="0">
                <a:moveTo>
                  <a:pt x="280538" y="359409"/>
                </a:moveTo>
                <a:lnTo>
                  <a:pt x="278909" y="359409"/>
                </a:lnTo>
                <a:lnTo>
                  <a:pt x="277805" y="358139"/>
                </a:lnTo>
                <a:lnTo>
                  <a:pt x="281379" y="358139"/>
                </a:lnTo>
                <a:lnTo>
                  <a:pt x="280538" y="359409"/>
                </a:lnTo>
                <a:close/>
              </a:path>
              <a:path w="563244" h="671829" extrusionOk="0">
                <a:moveTo>
                  <a:pt x="283796" y="359409"/>
                </a:moveTo>
                <a:lnTo>
                  <a:pt x="282167" y="359409"/>
                </a:lnTo>
                <a:lnTo>
                  <a:pt x="281379" y="358139"/>
                </a:lnTo>
                <a:lnTo>
                  <a:pt x="284900" y="358139"/>
                </a:lnTo>
                <a:lnTo>
                  <a:pt x="283796" y="359409"/>
                </a:lnTo>
                <a:close/>
              </a:path>
              <a:path w="563244" h="671829" extrusionOk="0">
                <a:moveTo>
                  <a:pt x="72946" y="671829"/>
                </a:moveTo>
                <a:lnTo>
                  <a:pt x="43042" y="671829"/>
                </a:lnTo>
                <a:lnTo>
                  <a:pt x="39941" y="669289"/>
                </a:lnTo>
                <a:lnTo>
                  <a:pt x="39941" y="377189"/>
                </a:lnTo>
                <a:lnTo>
                  <a:pt x="53711" y="377189"/>
                </a:lnTo>
                <a:lnTo>
                  <a:pt x="53711" y="657859"/>
                </a:lnTo>
                <a:lnTo>
                  <a:pt x="76046" y="657859"/>
                </a:lnTo>
                <a:lnTo>
                  <a:pt x="76046" y="669289"/>
                </a:lnTo>
                <a:lnTo>
                  <a:pt x="72946" y="671829"/>
                </a:lnTo>
                <a:close/>
              </a:path>
              <a:path w="563244" h="671829" extrusionOk="0">
                <a:moveTo>
                  <a:pt x="76046" y="657859"/>
                </a:moveTo>
                <a:lnTo>
                  <a:pt x="62277" y="657859"/>
                </a:lnTo>
                <a:lnTo>
                  <a:pt x="62277" y="377189"/>
                </a:lnTo>
                <a:lnTo>
                  <a:pt x="76046" y="377189"/>
                </a:lnTo>
                <a:lnTo>
                  <a:pt x="76046" y="657859"/>
                </a:lnTo>
                <a:close/>
              </a:path>
              <a:path w="563244" h="671829" extrusionOk="0">
                <a:moveTo>
                  <a:pt x="127445" y="622299"/>
                </a:moveTo>
                <a:lnTo>
                  <a:pt x="119825" y="622299"/>
                </a:lnTo>
                <a:lnTo>
                  <a:pt x="116777" y="619759"/>
                </a:lnTo>
                <a:lnTo>
                  <a:pt x="116777" y="461009"/>
                </a:lnTo>
                <a:lnTo>
                  <a:pt x="119825" y="458469"/>
                </a:lnTo>
                <a:lnTo>
                  <a:pt x="161080" y="458469"/>
                </a:lnTo>
                <a:lnTo>
                  <a:pt x="161080" y="416559"/>
                </a:lnTo>
                <a:lnTo>
                  <a:pt x="162730" y="405129"/>
                </a:lnTo>
                <a:lnTo>
                  <a:pt x="167380" y="393699"/>
                </a:lnTo>
                <a:lnTo>
                  <a:pt x="174583" y="384809"/>
                </a:lnTo>
                <a:lnTo>
                  <a:pt x="183889" y="377189"/>
                </a:lnTo>
                <a:lnTo>
                  <a:pt x="232765" y="377189"/>
                </a:lnTo>
                <a:lnTo>
                  <a:pt x="240521" y="383539"/>
                </a:lnTo>
                <a:lnTo>
                  <a:pt x="208327" y="383539"/>
                </a:lnTo>
                <a:lnTo>
                  <a:pt x="195292" y="386079"/>
                </a:lnTo>
                <a:lnTo>
                  <a:pt x="184651" y="393699"/>
                </a:lnTo>
                <a:lnTo>
                  <a:pt x="177479" y="403859"/>
                </a:lnTo>
                <a:lnTo>
                  <a:pt x="174850" y="416559"/>
                </a:lnTo>
                <a:lnTo>
                  <a:pt x="174850" y="472439"/>
                </a:lnTo>
                <a:lnTo>
                  <a:pt x="130493" y="472439"/>
                </a:lnTo>
                <a:lnTo>
                  <a:pt x="130493" y="619759"/>
                </a:lnTo>
                <a:lnTo>
                  <a:pt x="127445" y="622299"/>
                </a:lnTo>
                <a:close/>
              </a:path>
              <a:path w="563244" h="671829" extrusionOk="0">
                <a:moveTo>
                  <a:pt x="318377" y="463549"/>
                </a:moveTo>
                <a:lnTo>
                  <a:pt x="304660" y="463549"/>
                </a:lnTo>
                <a:lnTo>
                  <a:pt x="304660" y="416559"/>
                </a:lnTo>
                <a:lnTo>
                  <a:pt x="306310" y="405129"/>
                </a:lnTo>
                <a:lnTo>
                  <a:pt x="310960" y="393699"/>
                </a:lnTo>
                <a:lnTo>
                  <a:pt x="318163" y="384809"/>
                </a:lnTo>
                <a:lnTo>
                  <a:pt x="327469" y="377189"/>
                </a:lnTo>
                <a:lnTo>
                  <a:pt x="376345" y="377189"/>
                </a:lnTo>
                <a:lnTo>
                  <a:pt x="384101" y="383539"/>
                </a:lnTo>
                <a:lnTo>
                  <a:pt x="351907" y="383539"/>
                </a:lnTo>
                <a:lnTo>
                  <a:pt x="338864" y="386079"/>
                </a:lnTo>
                <a:lnTo>
                  <a:pt x="328205" y="393699"/>
                </a:lnTo>
                <a:lnTo>
                  <a:pt x="321015" y="403859"/>
                </a:lnTo>
                <a:lnTo>
                  <a:pt x="318377" y="416559"/>
                </a:lnTo>
                <a:lnTo>
                  <a:pt x="318377" y="463549"/>
                </a:lnTo>
                <a:close/>
              </a:path>
              <a:path w="563244" h="671829" extrusionOk="0">
                <a:moveTo>
                  <a:pt x="519715" y="671829"/>
                </a:moveTo>
                <a:lnTo>
                  <a:pt x="489759" y="671829"/>
                </a:lnTo>
                <a:lnTo>
                  <a:pt x="486711" y="669289"/>
                </a:lnTo>
                <a:lnTo>
                  <a:pt x="486711" y="377189"/>
                </a:lnTo>
                <a:lnTo>
                  <a:pt x="500428" y="377189"/>
                </a:lnTo>
                <a:lnTo>
                  <a:pt x="500428" y="657859"/>
                </a:lnTo>
                <a:lnTo>
                  <a:pt x="522763" y="657859"/>
                </a:lnTo>
                <a:lnTo>
                  <a:pt x="522763" y="669289"/>
                </a:lnTo>
                <a:lnTo>
                  <a:pt x="519715" y="671829"/>
                </a:lnTo>
                <a:close/>
              </a:path>
              <a:path w="563244" h="671829" extrusionOk="0">
                <a:moveTo>
                  <a:pt x="522763" y="657859"/>
                </a:moveTo>
                <a:lnTo>
                  <a:pt x="509047" y="657859"/>
                </a:lnTo>
                <a:lnTo>
                  <a:pt x="509047" y="377189"/>
                </a:lnTo>
                <a:lnTo>
                  <a:pt x="522763" y="377189"/>
                </a:lnTo>
                <a:lnTo>
                  <a:pt x="522763" y="657859"/>
                </a:lnTo>
                <a:close/>
              </a:path>
              <a:path w="563244" h="671829" extrusionOk="0">
                <a:moveTo>
                  <a:pt x="241726" y="633729"/>
                </a:moveTo>
                <a:lnTo>
                  <a:pt x="208327" y="633729"/>
                </a:lnTo>
                <a:lnTo>
                  <a:pt x="221371" y="631189"/>
                </a:lnTo>
                <a:lnTo>
                  <a:pt x="232030" y="623569"/>
                </a:lnTo>
                <a:lnTo>
                  <a:pt x="239220" y="613409"/>
                </a:lnTo>
                <a:lnTo>
                  <a:pt x="241857" y="600709"/>
                </a:lnTo>
                <a:lnTo>
                  <a:pt x="241857" y="416559"/>
                </a:lnTo>
                <a:lnTo>
                  <a:pt x="239220" y="403859"/>
                </a:lnTo>
                <a:lnTo>
                  <a:pt x="232030" y="393699"/>
                </a:lnTo>
                <a:lnTo>
                  <a:pt x="221371" y="386079"/>
                </a:lnTo>
                <a:lnTo>
                  <a:pt x="208327" y="383539"/>
                </a:lnTo>
                <a:lnTo>
                  <a:pt x="240521" y="383539"/>
                </a:lnTo>
                <a:lnTo>
                  <a:pt x="242072" y="384809"/>
                </a:lnTo>
                <a:lnTo>
                  <a:pt x="249274" y="393699"/>
                </a:lnTo>
                <a:lnTo>
                  <a:pt x="253924" y="405129"/>
                </a:lnTo>
                <a:lnTo>
                  <a:pt x="255574" y="416559"/>
                </a:lnTo>
                <a:lnTo>
                  <a:pt x="255574" y="463549"/>
                </a:lnTo>
                <a:lnTo>
                  <a:pt x="318377" y="463549"/>
                </a:lnTo>
                <a:lnTo>
                  <a:pt x="318377" y="476249"/>
                </a:lnTo>
                <a:lnTo>
                  <a:pt x="255574" y="476249"/>
                </a:lnTo>
                <a:lnTo>
                  <a:pt x="255574" y="600709"/>
                </a:lnTo>
                <a:lnTo>
                  <a:pt x="251857" y="618489"/>
                </a:lnTo>
                <a:lnTo>
                  <a:pt x="241726" y="633729"/>
                </a:lnTo>
                <a:close/>
              </a:path>
              <a:path w="563244" h="671829" extrusionOk="0">
                <a:moveTo>
                  <a:pt x="385306" y="633729"/>
                </a:moveTo>
                <a:lnTo>
                  <a:pt x="351907" y="633729"/>
                </a:lnTo>
                <a:lnTo>
                  <a:pt x="364951" y="631189"/>
                </a:lnTo>
                <a:lnTo>
                  <a:pt x="375610" y="623569"/>
                </a:lnTo>
                <a:lnTo>
                  <a:pt x="382800" y="613409"/>
                </a:lnTo>
                <a:lnTo>
                  <a:pt x="385437" y="600709"/>
                </a:lnTo>
                <a:lnTo>
                  <a:pt x="385437" y="416559"/>
                </a:lnTo>
                <a:lnTo>
                  <a:pt x="382800" y="403859"/>
                </a:lnTo>
                <a:lnTo>
                  <a:pt x="375610" y="393699"/>
                </a:lnTo>
                <a:lnTo>
                  <a:pt x="364951" y="386079"/>
                </a:lnTo>
                <a:lnTo>
                  <a:pt x="351907" y="383539"/>
                </a:lnTo>
                <a:lnTo>
                  <a:pt x="384101" y="383539"/>
                </a:lnTo>
                <a:lnTo>
                  <a:pt x="385652" y="384809"/>
                </a:lnTo>
                <a:lnTo>
                  <a:pt x="392854" y="393699"/>
                </a:lnTo>
                <a:lnTo>
                  <a:pt x="397504" y="405129"/>
                </a:lnTo>
                <a:lnTo>
                  <a:pt x="399154" y="416559"/>
                </a:lnTo>
                <a:lnTo>
                  <a:pt x="399154" y="458469"/>
                </a:lnTo>
                <a:lnTo>
                  <a:pt x="440567" y="458469"/>
                </a:lnTo>
                <a:lnTo>
                  <a:pt x="443668" y="461009"/>
                </a:lnTo>
                <a:lnTo>
                  <a:pt x="443668" y="472439"/>
                </a:lnTo>
                <a:lnTo>
                  <a:pt x="399154" y="472439"/>
                </a:lnTo>
                <a:lnTo>
                  <a:pt x="399154" y="600709"/>
                </a:lnTo>
                <a:lnTo>
                  <a:pt x="395438" y="618489"/>
                </a:lnTo>
                <a:lnTo>
                  <a:pt x="385306" y="633729"/>
                </a:lnTo>
                <a:close/>
              </a:path>
              <a:path w="563244" h="671829" extrusionOk="0">
                <a:moveTo>
                  <a:pt x="208327" y="647699"/>
                </a:moveTo>
                <a:lnTo>
                  <a:pt x="189948" y="643889"/>
                </a:lnTo>
                <a:lnTo>
                  <a:pt x="174929" y="633729"/>
                </a:lnTo>
                <a:lnTo>
                  <a:pt x="164797" y="618489"/>
                </a:lnTo>
                <a:lnTo>
                  <a:pt x="161080" y="600709"/>
                </a:lnTo>
                <a:lnTo>
                  <a:pt x="161080" y="472439"/>
                </a:lnTo>
                <a:lnTo>
                  <a:pt x="174850" y="472439"/>
                </a:lnTo>
                <a:lnTo>
                  <a:pt x="174850" y="600709"/>
                </a:lnTo>
                <a:lnTo>
                  <a:pt x="177479" y="613409"/>
                </a:lnTo>
                <a:lnTo>
                  <a:pt x="184651" y="623569"/>
                </a:lnTo>
                <a:lnTo>
                  <a:pt x="195292" y="631189"/>
                </a:lnTo>
                <a:lnTo>
                  <a:pt x="208327" y="633729"/>
                </a:lnTo>
                <a:lnTo>
                  <a:pt x="241726" y="633729"/>
                </a:lnTo>
                <a:lnTo>
                  <a:pt x="226707" y="643889"/>
                </a:lnTo>
                <a:lnTo>
                  <a:pt x="208327" y="647699"/>
                </a:lnTo>
                <a:close/>
              </a:path>
              <a:path w="563244" h="671829" extrusionOk="0">
                <a:moveTo>
                  <a:pt x="440567" y="622299"/>
                </a:moveTo>
                <a:lnTo>
                  <a:pt x="433000" y="622299"/>
                </a:lnTo>
                <a:lnTo>
                  <a:pt x="429899" y="619759"/>
                </a:lnTo>
                <a:lnTo>
                  <a:pt x="429899" y="472439"/>
                </a:lnTo>
                <a:lnTo>
                  <a:pt x="443668" y="472439"/>
                </a:lnTo>
                <a:lnTo>
                  <a:pt x="443668" y="619759"/>
                </a:lnTo>
                <a:lnTo>
                  <a:pt x="440567" y="622299"/>
                </a:lnTo>
                <a:close/>
              </a:path>
              <a:path w="563244" h="671829" extrusionOk="0">
                <a:moveTo>
                  <a:pt x="351907" y="647699"/>
                </a:moveTo>
                <a:lnTo>
                  <a:pt x="333528" y="643889"/>
                </a:lnTo>
                <a:lnTo>
                  <a:pt x="318509" y="633729"/>
                </a:lnTo>
                <a:lnTo>
                  <a:pt x="308377" y="618489"/>
                </a:lnTo>
                <a:lnTo>
                  <a:pt x="304660" y="600709"/>
                </a:lnTo>
                <a:lnTo>
                  <a:pt x="304660" y="476249"/>
                </a:lnTo>
                <a:lnTo>
                  <a:pt x="318377" y="476249"/>
                </a:lnTo>
                <a:lnTo>
                  <a:pt x="318377" y="600709"/>
                </a:lnTo>
                <a:lnTo>
                  <a:pt x="321015" y="613409"/>
                </a:lnTo>
                <a:lnTo>
                  <a:pt x="328205" y="623569"/>
                </a:lnTo>
                <a:lnTo>
                  <a:pt x="338864" y="631189"/>
                </a:lnTo>
                <a:lnTo>
                  <a:pt x="351907" y="633729"/>
                </a:lnTo>
                <a:lnTo>
                  <a:pt x="385306" y="633729"/>
                </a:lnTo>
                <a:lnTo>
                  <a:pt x="370287" y="643889"/>
                </a:lnTo>
                <a:lnTo>
                  <a:pt x="351907" y="647699"/>
                </a:lnTo>
                <a:close/>
              </a:path>
            </a:pathLst>
          </a:custGeom>
          <a:solidFill>
            <a:srgbClr val="669C74"/>
          </a:solidFill>
        </p:spPr>
        <p:txBody>
          <a:bodyPr wrap="square" lIns="0" tIns="0" rIns="0" bIns="0" rtlCol="0"/>
          <a:lstStyle/>
          <a:p>
            <a:pPr>
              <a:lnSpc>
                <a:spcPct val="100000"/>
              </a:lnSpc>
              <a:defRPr/>
            </a:pPr>
            <a:endParaRPr sz="1800">
              <a:solidFill>
                <a:schemeClr val="tx1"/>
              </a:solidFill>
              <a:latin typeface="Caladea"/>
              <a:cs typeface="Caladea"/>
            </a:endParaRPr>
          </a:p>
        </p:txBody>
      </p:sp>
      <p:sp>
        <p:nvSpPr>
          <p:cNvPr id="1194564539" name="Блок-схема: альтернативный процесс 1194564538"/>
          <p:cNvSpPr/>
          <p:nvPr/>
        </p:nvSpPr>
        <p:spPr bwMode="auto">
          <a:xfrm>
            <a:off x="1518041" y="344968"/>
            <a:ext cx="8778483" cy="885231"/>
          </a:xfrm>
          <a:prstGeom prst="flowChartAlternateProcess">
            <a:avLst/>
          </a:prstGeom>
          <a:solidFill>
            <a:srgbClr val="8FE072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ПРОСВЕТИТЕЛЬСКИЕ ОБРАЗОВАТЕЛЬНЫЕ 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</a:rPr>
              <a:t> ПРОГРАММЫ</a:t>
            </a:r>
            <a:endParaRPr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95585381" name="Рисунок 159558538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3170" y="6145664"/>
            <a:ext cx="575334" cy="575362"/>
          </a:xfrm>
          <a:prstGeom prst="rect">
            <a:avLst/>
          </a:prstGeom>
        </p:spPr>
      </p:pic>
      <p:pic>
        <p:nvPicPr>
          <p:cNvPr id="467870905" name="Рисунок 46787090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13464" y="6176189"/>
            <a:ext cx="654535" cy="621084"/>
          </a:xfrm>
          <a:prstGeom prst="rect">
            <a:avLst/>
          </a:prstGeom>
        </p:spPr>
      </p:pic>
      <p:pic>
        <p:nvPicPr>
          <p:cNvPr id="238494818" name="Рисунок 2384948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99571" y="6176189"/>
            <a:ext cx="748392" cy="595312"/>
          </a:xfrm>
          <a:prstGeom prst="rect">
            <a:avLst/>
          </a:prstGeom>
        </p:spPr>
      </p:pic>
      <p:sp>
        <p:nvSpPr>
          <p:cNvPr id="715452513" name="TextBox 715452512"/>
          <p:cNvSpPr txBox="1"/>
          <p:nvPr/>
        </p:nvSpPr>
        <p:spPr bwMode="auto">
          <a:xfrm>
            <a:off x="540454" y="1443319"/>
            <a:ext cx="7359457" cy="459010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lnSpc>
                <a:spcPct val="150000"/>
              </a:lnSpc>
              <a:buFont typeface="Wingdings"/>
              <a:buChar char="v"/>
              <a:defRPr/>
            </a:pPr>
            <a:r>
              <a:rPr sz="2000" b="1" dirty="0">
                <a:latin typeface="Century Gothic" panose="020B0502020202020204" pitchFamily="34" charset="0"/>
              </a:rPr>
              <a:t>«</a:t>
            </a:r>
            <a:r>
              <a:rPr sz="2000" b="1" dirty="0" err="1">
                <a:latin typeface="Century Gothic" panose="020B0502020202020204" pitchFamily="34" charset="0"/>
              </a:rPr>
              <a:t>Загадки</a:t>
            </a:r>
            <a:r>
              <a:rPr sz="2000" b="1" dirty="0">
                <a:latin typeface="Century Gothic" panose="020B0502020202020204" pitchFamily="34" charset="0"/>
              </a:rPr>
              <a:t> </a:t>
            </a:r>
            <a:r>
              <a:rPr sz="2000" b="1" dirty="0" err="1">
                <a:latin typeface="Century Gothic" panose="020B0502020202020204" pitchFamily="34" charset="0"/>
              </a:rPr>
              <a:t>природы</a:t>
            </a:r>
            <a:r>
              <a:rPr sz="2000" b="1" dirty="0">
                <a:latin typeface="Century Gothic" panose="020B0502020202020204" pitchFamily="34" charset="0"/>
              </a:rPr>
              <a:t>» </a:t>
            </a:r>
            <a:r>
              <a:rPr sz="2000" dirty="0">
                <a:latin typeface="Century Gothic" panose="020B0502020202020204" pitchFamily="34" charset="0"/>
              </a:rPr>
              <a:t>5-7 </a:t>
            </a:r>
            <a:r>
              <a:rPr sz="2000" dirty="0" err="1">
                <a:latin typeface="Century Gothic" panose="020B0502020202020204" pitchFamily="34" charset="0"/>
              </a:rPr>
              <a:t>лет</a:t>
            </a:r>
            <a:r>
              <a:rPr sz="2000" dirty="0">
                <a:latin typeface="Century Gothic" panose="020B0502020202020204" pitchFamily="34" charset="0"/>
              </a:rPr>
              <a:t>/</a:t>
            </a:r>
            <a:r>
              <a:rPr sz="2000" dirty="0" err="1">
                <a:latin typeface="Century Gothic" panose="020B0502020202020204" pitchFamily="34" charset="0"/>
              </a:rPr>
              <a:t>очно</a:t>
            </a:r>
            <a:r>
              <a:rPr sz="2000" dirty="0">
                <a:latin typeface="Century Gothic" panose="020B0502020202020204" pitchFamily="34" charset="0"/>
              </a:rPr>
              <a:t>/1 </a:t>
            </a:r>
            <a:r>
              <a:rPr sz="2000" dirty="0" err="1">
                <a:latin typeface="Century Gothic" panose="020B0502020202020204" pitchFamily="34" charset="0"/>
              </a:rPr>
              <a:t>раз</a:t>
            </a:r>
            <a:r>
              <a:rPr sz="2000" dirty="0">
                <a:latin typeface="Century Gothic" panose="020B0502020202020204" pitchFamily="34" charset="0"/>
              </a:rPr>
              <a:t> в </a:t>
            </a:r>
            <a:r>
              <a:rPr sz="2000" dirty="0" err="1" smtClean="0">
                <a:latin typeface="Century Gothic" panose="020B0502020202020204" pitchFamily="34" charset="0"/>
              </a:rPr>
              <a:t>месяц</a:t>
            </a:r>
            <a:endParaRPr sz="2000" dirty="0">
              <a:latin typeface="Century Gothic" panose="020B0502020202020204" pitchFamily="34" charset="0"/>
            </a:endParaRPr>
          </a:p>
          <a:p>
            <a:pPr marL="283879" indent="-283879">
              <a:lnSpc>
                <a:spcPct val="150000"/>
              </a:lnSpc>
              <a:buFont typeface="Wingdings"/>
              <a:buChar char="v"/>
              <a:defRPr/>
            </a:pPr>
            <a:r>
              <a:rPr sz="2000" b="1" dirty="0">
                <a:latin typeface="Century Gothic" panose="020B0502020202020204" pitchFamily="34" charset="0"/>
              </a:rPr>
              <a:t>«</a:t>
            </a:r>
            <a:r>
              <a:rPr sz="2000" b="1" dirty="0" err="1">
                <a:latin typeface="Century Gothic" panose="020B0502020202020204" pitchFamily="34" charset="0"/>
              </a:rPr>
              <a:t>Удивительный</a:t>
            </a:r>
            <a:r>
              <a:rPr sz="2000" b="1" dirty="0">
                <a:latin typeface="Century Gothic" panose="020B0502020202020204" pitchFamily="34" charset="0"/>
              </a:rPr>
              <a:t> </a:t>
            </a:r>
            <a:r>
              <a:rPr sz="2000" b="1" dirty="0" err="1">
                <a:latin typeface="Century Gothic" panose="020B0502020202020204" pitchFamily="34" charset="0"/>
              </a:rPr>
              <a:t>мир</a:t>
            </a:r>
            <a:r>
              <a:rPr sz="2000" b="1" dirty="0">
                <a:latin typeface="Century Gothic" panose="020B0502020202020204" pitchFamily="34" charset="0"/>
              </a:rPr>
              <a:t> </a:t>
            </a:r>
            <a:r>
              <a:rPr sz="2000" b="1" dirty="0" err="1">
                <a:latin typeface="Century Gothic" panose="020B0502020202020204" pitchFamily="34" charset="0"/>
              </a:rPr>
              <a:t>природы</a:t>
            </a:r>
            <a:r>
              <a:rPr lang="ru-RU" sz="2000" b="1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» </a:t>
            </a:r>
            <a:r>
              <a:rPr lang="ru-RU" sz="2000" b="0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5-7 лет</a:t>
            </a:r>
            <a:r>
              <a:rPr sz="2000" dirty="0">
                <a:latin typeface="Century Gothic" panose="020B0502020202020204" pitchFamily="34" charset="0"/>
              </a:rPr>
              <a:t>/</a:t>
            </a:r>
            <a:r>
              <a:rPr sz="2000" dirty="0" err="1">
                <a:latin typeface="Century Gothic" panose="020B0502020202020204" pitchFamily="34" charset="0"/>
              </a:rPr>
              <a:t>очно</a:t>
            </a:r>
            <a:r>
              <a:rPr sz="2000" dirty="0">
                <a:latin typeface="Century Gothic" panose="020B0502020202020204" pitchFamily="34" charset="0"/>
              </a:rPr>
              <a:t>/1 </a:t>
            </a:r>
            <a:r>
              <a:rPr sz="2000" dirty="0" err="1">
                <a:latin typeface="Century Gothic" panose="020B0502020202020204" pitchFamily="34" charset="0"/>
              </a:rPr>
              <a:t>раз</a:t>
            </a:r>
            <a:r>
              <a:rPr sz="2000" dirty="0">
                <a:latin typeface="Century Gothic" panose="020B0502020202020204" pitchFamily="34" charset="0"/>
              </a:rPr>
              <a:t> в </a:t>
            </a:r>
            <a:r>
              <a:rPr sz="2000" dirty="0" err="1" smtClean="0">
                <a:latin typeface="Century Gothic" panose="020B0502020202020204" pitchFamily="34" charset="0"/>
              </a:rPr>
              <a:t>месяц</a:t>
            </a:r>
            <a:endParaRPr sz="2000" dirty="0">
              <a:latin typeface="Century Gothic" panose="020B0502020202020204" pitchFamily="34" charset="0"/>
            </a:endParaRPr>
          </a:p>
          <a:p>
            <a:pPr marL="283879" indent="-283879">
              <a:lnSpc>
                <a:spcPct val="150000"/>
              </a:lnSpc>
              <a:buFont typeface="Wingdings"/>
              <a:buChar char="v"/>
              <a:defRPr/>
            </a:pPr>
            <a:r>
              <a:rPr lang="ru-RU" sz="2000" b="1" i="0" u="none" strike="noStrike" cap="none" spc="0" dirty="0" smtClean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«Агрошкола»</a:t>
            </a:r>
            <a:r>
              <a:rPr lang="ru-RU" sz="2000" b="0" i="0" u="none" strike="noStrike" cap="none" spc="0" dirty="0" smtClean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 </a:t>
            </a:r>
            <a:r>
              <a:rPr lang="ru-RU" sz="2000" b="0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5-7 лет/очно/1 раз в неделю</a:t>
            </a:r>
            <a:endParaRPr sz="2000" dirty="0">
              <a:latin typeface="Century Gothic" panose="020B0502020202020204" pitchFamily="34" charset="0"/>
            </a:endParaRPr>
          </a:p>
          <a:p>
            <a:pPr marL="283879" indent="-283879">
              <a:lnSpc>
                <a:spcPct val="150000"/>
              </a:lnSpc>
              <a:buFont typeface="Wingdings"/>
              <a:buChar char="v"/>
              <a:defRPr/>
            </a:pPr>
            <a:r>
              <a:rPr sz="2000" dirty="0" err="1">
                <a:latin typeface="Century Gothic" panose="020B0502020202020204" pitchFamily="34" charset="0"/>
              </a:rPr>
              <a:t>Комплексная</a:t>
            </a:r>
            <a:r>
              <a:rPr sz="2000" dirty="0">
                <a:latin typeface="Century Gothic" panose="020B0502020202020204" pitchFamily="34" charset="0"/>
              </a:rPr>
              <a:t> </a:t>
            </a:r>
            <a:r>
              <a:rPr sz="2000" dirty="0" err="1">
                <a:latin typeface="Century Gothic" panose="020B0502020202020204" pitchFamily="34" charset="0"/>
              </a:rPr>
              <a:t>программа</a:t>
            </a:r>
            <a:r>
              <a:rPr sz="2000" dirty="0">
                <a:latin typeface="Century Gothic" panose="020B0502020202020204" pitchFamily="34" charset="0"/>
              </a:rPr>
              <a:t> </a:t>
            </a:r>
            <a:r>
              <a:rPr sz="2000" b="1" dirty="0">
                <a:latin typeface="Century Gothic" panose="020B0502020202020204" pitchFamily="34" charset="0"/>
              </a:rPr>
              <a:t>«</a:t>
            </a:r>
            <a:r>
              <a:rPr sz="2000" b="1" dirty="0" err="1">
                <a:latin typeface="Century Gothic" panose="020B0502020202020204" pitchFamily="34" charset="0"/>
              </a:rPr>
              <a:t>Зеленая</a:t>
            </a:r>
            <a:r>
              <a:rPr sz="2000" b="1" dirty="0">
                <a:latin typeface="Century Gothic" panose="020B0502020202020204" pitchFamily="34" charset="0"/>
              </a:rPr>
              <a:t> </a:t>
            </a:r>
            <a:r>
              <a:rPr sz="2000" b="1" dirty="0" err="1">
                <a:latin typeface="Century Gothic" panose="020B0502020202020204" pitchFamily="34" charset="0"/>
              </a:rPr>
              <a:t>тропинка</a:t>
            </a:r>
            <a:r>
              <a:rPr sz="2000" b="1" dirty="0">
                <a:latin typeface="Century Gothic" panose="020B0502020202020204" pitchFamily="34" charset="0"/>
              </a:rPr>
              <a:t>» - </a:t>
            </a:r>
          </a:p>
          <a:p>
            <a:pPr>
              <a:lnSpc>
                <a:spcPct val="150000"/>
              </a:lnSpc>
              <a:defRPr/>
            </a:pPr>
            <a:r>
              <a:rPr sz="2000" b="1" dirty="0">
                <a:latin typeface="Century Gothic" panose="020B0502020202020204" pitchFamily="34" charset="0"/>
              </a:rPr>
              <a:t>«</a:t>
            </a:r>
            <a:r>
              <a:rPr sz="2000" b="1" dirty="0" err="1">
                <a:latin typeface="Century Gothic" panose="020B0502020202020204" pitchFamily="34" charset="0"/>
              </a:rPr>
              <a:t>Веселая</a:t>
            </a:r>
            <a:r>
              <a:rPr sz="2000" b="1" dirty="0">
                <a:latin typeface="Century Gothic" panose="020B0502020202020204" pitchFamily="34" charset="0"/>
              </a:rPr>
              <a:t> </a:t>
            </a:r>
            <a:r>
              <a:rPr sz="2000" b="1" dirty="0" err="1">
                <a:latin typeface="Century Gothic" panose="020B0502020202020204" pitchFamily="34" charset="0"/>
              </a:rPr>
              <a:t>палитра</a:t>
            </a:r>
            <a:r>
              <a:rPr sz="2000" b="1" dirty="0">
                <a:latin typeface="Century Gothic" panose="020B0502020202020204" pitchFamily="34" charset="0"/>
              </a:rPr>
              <a:t>»</a:t>
            </a:r>
            <a:r>
              <a:rPr sz="2000" dirty="0">
                <a:latin typeface="Century Gothic" panose="020B0502020202020204" pitchFamily="34" charset="0"/>
              </a:rPr>
              <a:t> </a:t>
            </a:r>
            <a:r>
              <a:rPr lang="ru-RU" sz="2000" b="0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5-7 лет</a:t>
            </a:r>
            <a:r>
              <a:rPr sz="2000" dirty="0">
                <a:latin typeface="Century Gothic" panose="020B0502020202020204" pitchFamily="34" charset="0"/>
              </a:rPr>
              <a:t>/</a:t>
            </a:r>
            <a:r>
              <a:rPr sz="2000" dirty="0" err="1">
                <a:latin typeface="Century Gothic" panose="020B0502020202020204" pitchFamily="34" charset="0"/>
              </a:rPr>
              <a:t>очно</a:t>
            </a:r>
            <a:r>
              <a:rPr sz="2000" dirty="0">
                <a:latin typeface="Century Gothic" panose="020B0502020202020204" pitchFamily="34" charset="0"/>
              </a:rPr>
              <a:t>/1 </a:t>
            </a:r>
            <a:r>
              <a:rPr sz="2000" dirty="0" err="1">
                <a:latin typeface="Century Gothic" panose="020B0502020202020204" pitchFamily="34" charset="0"/>
              </a:rPr>
              <a:t>раз</a:t>
            </a:r>
            <a:r>
              <a:rPr sz="2000" dirty="0">
                <a:latin typeface="Century Gothic" panose="020B0502020202020204" pitchFamily="34" charset="0"/>
              </a:rPr>
              <a:t> в </a:t>
            </a:r>
            <a:r>
              <a:rPr sz="2000" dirty="0" err="1">
                <a:latin typeface="Century Gothic" panose="020B0502020202020204" pitchFamily="34" charset="0"/>
              </a:rPr>
              <a:t>неделю</a:t>
            </a:r>
            <a:r>
              <a:rPr lang="ru-RU" sz="2000" b="0" i="0" u="none" strike="noStrike" cap="none" spc="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</a:rPr>
              <a:t> </a:t>
            </a:r>
            <a:endParaRPr lang="ru-RU" sz="2000" b="0" i="0" u="none" strike="noStrike" cap="none" spc="0" dirty="0" smtClean="0">
              <a:solidFill>
                <a:schemeClr val="tx1"/>
              </a:solidFill>
              <a:latin typeface="Century Gothic" panose="020B0502020202020204" pitchFamily="34" charset="0"/>
              <a:ea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ru-RU" sz="2000" b="1" dirty="0" smtClean="0">
                <a:latin typeface="Century Gothic" panose="020B0502020202020204" pitchFamily="34" charset="0"/>
                <a:cs typeface="Arial"/>
              </a:rPr>
              <a:t>«Страна </a:t>
            </a:r>
            <a:r>
              <a:rPr lang="ru-RU" sz="2000" b="1" dirty="0" err="1" smtClean="0">
                <a:latin typeface="Century Gothic" panose="020B0502020202020204" pitchFamily="34" charset="0"/>
                <a:cs typeface="Arial"/>
              </a:rPr>
              <a:t>Легумия</a:t>
            </a:r>
            <a:r>
              <a:rPr lang="ru-RU" sz="2000" b="1" dirty="0" smtClean="0">
                <a:latin typeface="Century Gothic" panose="020B0502020202020204" pitchFamily="34" charset="0"/>
                <a:cs typeface="Arial"/>
              </a:rPr>
              <a:t>» </a:t>
            </a:r>
            <a:r>
              <a:rPr lang="ru-RU" sz="2000" dirty="0" smtClean="0">
                <a:latin typeface="Century Gothic" panose="020B0502020202020204" pitchFamily="34" charset="0"/>
                <a:cs typeface="Arial"/>
              </a:rPr>
              <a:t>6-7 лет</a:t>
            </a:r>
            <a:r>
              <a:rPr lang="ru-RU" sz="2000" dirty="0" smtClean="0">
                <a:latin typeface="Century Gothic" panose="020B0502020202020204" pitchFamily="34" charset="0"/>
              </a:rPr>
              <a:t>/очно/1 </a:t>
            </a:r>
            <a:r>
              <a:rPr lang="ru-RU" sz="2000" dirty="0">
                <a:latin typeface="Century Gothic" panose="020B0502020202020204" pitchFamily="34" charset="0"/>
              </a:rPr>
              <a:t>раз в </a:t>
            </a:r>
            <a:r>
              <a:rPr lang="ru-RU" sz="2000" dirty="0" smtClean="0">
                <a:latin typeface="Century Gothic" panose="020B0502020202020204" pitchFamily="34" charset="0"/>
              </a:rPr>
              <a:t>месяц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«Мир вокруг нас» </a:t>
            </a:r>
            <a:r>
              <a:rPr lang="ru-RU" sz="2000" dirty="0">
                <a:latin typeface="Century Gothic" panose="020B0502020202020204" pitchFamily="34" charset="0"/>
              </a:rPr>
              <a:t>1-4 класс/очно/1 раз в месяц </a:t>
            </a:r>
            <a:endParaRPr lang="ru-RU" sz="2000" dirty="0">
              <a:latin typeface="Century Gothic" panose="020B0502020202020204" pitchFamily="34" charset="0"/>
              <a:cs typeface="Times New Roman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dirty="0" smtClean="0">
                <a:latin typeface="Century Gothic" panose="020B0502020202020204" pitchFamily="34" charset="0"/>
              </a:rPr>
              <a:t> </a:t>
            </a:r>
            <a:endParaRPr sz="2000" dirty="0">
              <a:latin typeface="Century Gothic" panose="020B0502020202020204" pitchFamily="34" charset="0"/>
            </a:endParaRPr>
          </a:p>
          <a:p>
            <a:pPr>
              <a:defRPr/>
            </a:pPr>
            <a:endParaRPr sz="1600" dirty="0">
              <a:latin typeface="Century Gothic" panose="020B0502020202020204" pitchFamily="34" charset="0"/>
            </a:endParaRPr>
          </a:p>
        </p:txBody>
      </p:sp>
      <p:pic>
        <p:nvPicPr>
          <p:cNvPr id="1846361635" name="Рисунок 18463616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7618734" y="1331077"/>
            <a:ext cx="2856829" cy="3809105"/>
          </a:xfrm>
          <a:prstGeom prst="roundRect">
            <a:avLst>
              <a:gd name="adj" fmla="val 94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3661271" name="Рисунок 39366127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325228" y="3951821"/>
            <a:ext cx="2860115" cy="2145086"/>
          </a:xfrm>
          <a:prstGeom prst="roundRect">
            <a:avLst>
              <a:gd name="adj" fmla="val 94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80502482" name="Рисунок 98050248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372397" y="4617225"/>
            <a:ext cx="1963326" cy="1472494"/>
          </a:xfrm>
          <a:prstGeom prst="roundRect">
            <a:avLst>
              <a:gd name="adj" fmla="val 94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944995" name="Прямоугольник 3"/>
          <p:cNvSpPr/>
          <p:nvPr/>
        </p:nvSpPr>
        <p:spPr bwMode="auto">
          <a:xfrm>
            <a:off x="2152727" y="6288432"/>
            <a:ext cx="8320557" cy="396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Тел. 8(4922) 778401           </a:t>
            </a:r>
            <a:r>
              <a:rPr lang="en-US" sz="2000" b="1" u="sng">
                <a:solidFill>
                  <a:schemeClr val="accent5">
                    <a:lumMod val="50000"/>
                  </a:schemeClr>
                </a:solidFill>
                <a:hlinkClick r:id="rId2" tooltip="http://patsad@vladedu.ru"/>
              </a:rPr>
              <a:t>patsad@vladedu.ru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000" b="1" i="0" u="none" strike="noStrike" cap="none" spc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https://vk.com/patsad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/>
          </a:p>
        </p:txBody>
      </p:sp>
      <p:pic>
        <p:nvPicPr>
          <p:cNvPr id="1892370802" name="Рисунок 189237080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4950" y="324558"/>
            <a:ext cx="653173" cy="683145"/>
          </a:xfrm>
          <a:prstGeom prst="rect">
            <a:avLst/>
          </a:prstGeom>
        </p:spPr>
      </p:pic>
      <p:sp>
        <p:nvSpPr>
          <p:cNvPr id="1827742379" name="Блок-схема: альтернативный процесс 1827742378"/>
          <p:cNvSpPr/>
          <p:nvPr/>
        </p:nvSpPr>
        <p:spPr bwMode="auto">
          <a:xfrm>
            <a:off x="1443170" y="344873"/>
            <a:ext cx="8325960" cy="782409"/>
          </a:xfrm>
          <a:prstGeom prst="flowChartAlternateProcess">
            <a:avLst/>
          </a:prstGeom>
          <a:solidFill>
            <a:srgbClr val="8FE072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ТЕМАТИЧЕСКАЯ ЭКСКУРСИИ, КВЕСТ-ПРОГРАММЫ,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НАУЧНЫЕ МАСТЕР-КЛАССЫ</a:t>
            </a:r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424062" name="Рисунок 103242406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43170" y="6145664"/>
            <a:ext cx="575334" cy="575362"/>
          </a:xfrm>
          <a:prstGeom prst="rect">
            <a:avLst/>
          </a:prstGeom>
        </p:spPr>
      </p:pic>
      <p:pic>
        <p:nvPicPr>
          <p:cNvPr id="661529469" name="Рисунок 66152946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13464" y="6176189"/>
            <a:ext cx="654535" cy="621084"/>
          </a:xfrm>
          <a:prstGeom prst="rect">
            <a:avLst/>
          </a:prstGeom>
        </p:spPr>
      </p:pic>
      <p:pic>
        <p:nvPicPr>
          <p:cNvPr id="891738762" name="Рисунок 89173876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199571" y="6176189"/>
            <a:ext cx="748392" cy="595312"/>
          </a:xfrm>
          <a:prstGeom prst="rect">
            <a:avLst/>
          </a:prstGeom>
        </p:spPr>
      </p:pic>
      <p:sp>
        <p:nvSpPr>
          <p:cNvPr id="2107674926" name="TextBox 2107674925"/>
          <p:cNvSpPr txBox="1"/>
          <p:nvPr/>
        </p:nvSpPr>
        <p:spPr bwMode="auto">
          <a:xfrm>
            <a:off x="434950" y="1412670"/>
            <a:ext cx="5391359" cy="462075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Font typeface="Wingdings"/>
              <a:buChar char="v"/>
              <a:defRPr/>
            </a:pPr>
            <a:r>
              <a:rPr b="1" dirty="0" err="1" smtClean="0">
                <a:latin typeface="Century Gothic" panose="020B0502020202020204" pitchFamily="34" charset="0"/>
              </a:rPr>
              <a:t>Тематические</a:t>
            </a:r>
            <a:r>
              <a:rPr b="1" dirty="0" smtClean="0">
                <a:latin typeface="Century Gothic" panose="020B0502020202020204" pitchFamily="34" charset="0"/>
              </a:rPr>
              <a:t> </a:t>
            </a:r>
            <a:r>
              <a:rPr b="1" dirty="0" err="1" smtClean="0">
                <a:latin typeface="Century Gothic" panose="020B0502020202020204" pitchFamily="34" charset="0"/>
              </a:rPr>
              <a:t>экскурсии</a:t>
            </a:r>
            <a:r>
              <a:rPr lang="ru-RU" b="1" dirty="0" smtClean="0">
                <a:latin typeface="Century Gothic" panose="020B0502020202020204" pitchFamily="34" charset="0"/>
              </a:rPr>
              <a:t>:</a:t>
            </a: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С</a:t>
            </a:r>
            <a:r>
              <a:rPr dirty="0" err="1" smtClean="0">
                <a:latin typeface="Century Gothic" panose="020B0502020202020204" pitchFamily="34" charset="0"/>
              </a:rPr>
              <a:t>езонные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явления</a:t>
            </a:r>
            <a:r>
              <a:rPr dirty="0" smtClean="0">
                <a:latin typeface="Century Gothic" panose="020B0502020202020204" pitchFamily="34" charset="0"/>
              </a:rPr>
              <a:t> в </a:t>
            </a:r>
            <a:r>
              <a:rPr dirty="0" err="1" smtClean="0">
                <a:latin typeface="Century Gothic" panose="020B0502020202020204" pitchFamily="34" charset="0"/>
              </a:rPr>
              <a:t>природе</a:t>
            </a:r>
            <a:r>
              <a:rPr dirty="0" smtClean="0">
                <a:latin typeface="Century Gothic" panose="020B0502020202020204" pitchFamily="34" charset="0"/>
              </a:rPr>
              <a:t>,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А</a:t>
            </a:r>
            <a:r>
              <a:rPr dirty="0" err="1" smtClean="0">
                <a:latin typeface="Century Gothic" panose="020B0502020202020204" pitchFamily="34" charset="0"/>
              </a:rPr>
              <a:t>птека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на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грядке</a:t>
            </a:r>
            <a:r>
              <a:rPr dirty="0" smtClean="0">
                <a:latin typeface="Century Gothic" panose="020B0502020202020204" pitchFamily="34" charset="0"/>
              </a:rPr>
              <a:t> и </a:t>
            </a:r>
            <a:r>
              <a:rPr dirty="0" err="1" smtClean="0">
                <a:latin typeface="Century Gothic" panose="020B0502020202020204" pitchFamily="34" charset="0"/>
              </a:rPr>
              <a:t>др</a:t>
            </a:r>
            <a:r>
              <a:rPr dirty="0" smtClean="0">
                <a:latin typeface="Century Gothic" panose="020B0502020202020204" pitchFamily="34" charset="0"/>
              </a:rPr>
              <a:t>.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defRPr/>
            </a:pPr>
            <a:endParaRPr dirty="0" smtClean="0">
              <a:latin typeface="Century Gothic" panose="020B0502020202020204" pitchFamily="34" charset="0"/>
            </a:endParaRPr>
          </a:p>
          <a:p>
            <a:pPr marL="283879" indent="-283879">
              <a:buFont typeface="Wingdings"/>
              <a:buChar char="v"/>
              <a:defRPr/>
            </a:pPr>
            <a:r>
              <a:rPr b="1" dirty="0" err="1" smtClean="0">
                <a:latin typeface="Century Gothic" panose="020B0502020202020204" pitchFamily="34" charset="0"/>
              </a:rPr>
              <a:t>Интерактивные</a:t>
            </a:r>
            <a:r>
              <a:rPr b="1" dirty="0" smtClean="0">
                <a:latin typeface="Century Gothic" panose="020B0502020202020204" pitchFamily="34" charset="0"/>
              </a:rPr>
              <a:t> </a:t>
            </a:r>
            <a:r>
              <a:rPr b="1" dirty="0" err="1" smtClean="0">
                <a:latin typeface="Century Gothic" panose="020B0502020202020204" pitchFamily="34" charset="0"/>
              </a:rPr>
              <a:t>программы</a:t>
            </a:r>
            <a:r>
              <a:rPr lang="ru-RU" b="1" dirty="0" smtClean="0">
                <a:latin typeface="Century Gothic" panose="020B0502020202020204" pitchFamily="34" charset="0"/>
              </a:rPr>
              <a:t>: </a:t>
            </a: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Богатырские забавы,</a:t>
            </a: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Русская масленица, </a:t>
            </a: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Алиса в стране чудес и др.</a:t>
            </a:r>
          </a:p>
          <a:p>
            <a:pPr>
              <a:defRPr/>
            </a:pPr>
            <a:endParaRPr dirty="0">
              <a:latin typeface="Century Gothic" panose="020B0502020202020204" pitchFamily="34" charset="0"/>
            </a:endParaRPr>
          </a:p>
          <a:p>
            <a:pPr marL="283879" indent="-283879">
              <a:buFont typeface="Wingdings"/>
              <a:buChar char="v"/>
              <a:defRPr/>
            </a:pPr>
            <a:r>
              <a:rPr b="1" dirty="0" err="1" smtClean="0">
                <a:latin typeface="Century Gothic" panose="020B0502020202020204" pitchFamily="34" charset="0"/>
              </a:rPr>
              <a:t>Квесты-игры</a:t>
            </a:r>
            <a:r>
              <a:rPr lang="ru-RU" b="1" dirty="0" smtClean="0">
                <a:latin typeface="Century Gothic" panose="020B0502020202020204" pitchFamily="34" charset="0"/>
              </a:rPr>
              <a:t>: </a:t>
            </a: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В стране невыученных уроков др.</a:t>
            </a:r>
          </a:p>
          <a:p>
            <a:pPr>
              <a:defRPr/>
            </a:pPr>
            <a:endParaRPr dirty="0">
              <a:latin typeface="Century Gothic" panose="020B0502020202020204" pitchFamily="34" charset="0"/>
            </a:endParaRPr>
          </a:p>
          <a:p>
            <a:pPr marL="283879" indent="-283879">
              <a:buFont typeface="Wingdings"/>
              <a:buChar char="v"/>
              <a:defRPr/>
            </a:pPr>
            <a:r>
              <a:rPr b="1" dirty="0" err="1">
                <a:latin typeface="Century Gothic" panose="020B0502020202020204" pitchFamily="34" charset="0"/>
              </a:rPr>
              <a:t>Научные</a:t>
            </a:r>
            <a:r>
              <a:rPr b="1" dirty="0">
                <a:latin typeface="Century Gothic" panose="020B0502020202020204" pitchFamily="34" charset="0"/>
              </a:rPr>
              <a:t> </a:t>
            </a:r>
            <a:r>
              <a:rPr b="1" dirty="0" err="1">
                <a:latin typeface="Century Gothic" panose="020B0502020202020204" pitchFamily="34" charset="0"/>
              </a:rPr>
              <a:t>мастерклассы</a:t>
            </a:r>
            <a:r>
              <a:rPr b="1" dirty="0">
                <a:latin typeface="Century Gothic" panose="020B0502020202020204" pitchFamily="34" charset="0"/>
              </a:rPr>
              <a:t> в </a:t>
            </a:r>
            <a:r>
              <a:rPr b="1" dirty="0" err="1" smtClean="0">
                <a:latin typeface="Century Gothic" panose="020B0502020202020204" pitchFamily="34" charset="0"/>
              </a:rPr>
              <a:t>лабораториях</a:t>
            </a:r>
            <a:r>
              <a:rPr lang="ru-RU" b="1" dirty="0" smtClean="0">
                <a:latin typeface="Century Gothic" panose="020B0502020202020204" pitchFamily="34" charset="0"/>
              </a:rPr>
              <a:t>:</a:t>
            </a: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М</a:t>
            </a:r>
            <a:r>
              <a:rPr dirty="0" err="1" smtClean="0">
                <a:latin typeface="Century Gothic" panose="020B0502020202020204" pitchFamily="34" charset="0"/>
              </a:rPr>
              <a:t>ир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под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микроскопом</a:t>
            </a:r>
            <a:r>
              <a:rPr dirty="0">
                <a:latin typeface="Century Gothic" panose="020B0502020202020204" pitchFamily="34" charset="0"/>
              </a:rPr>
              <a:t>,  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К</a:t>
            </a:r>
            <a:r>
              <a:rPr dirty="0" err="1" smtClean="0">
                <a:latin typeface="Century Gothic" panose="020B0502020202020204" pitchFamily="34" charset="0"/>
              </a:rPr>
              <a:t>акую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воду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мы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пьем</a:t>
            </a:r>
            <a:r>
              <a:rPr dirty="0" smtClean="0">
                <a:latin typeface="Century Gothic" panose="020B0502020202020204" pitchFamily="34" charset="0"/>
              </a:rPr>
              <a:t>?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Ж</a:t>
            </a:r>
            <a:r>
              <a:rPr dirty="0" err="1" smtClean="0">
                <a:latin typeface="Century Gothic" panose="020B0502020202020204" pitchFamily="34" charset="0"/>
              </a:rPr>
              <a:t>ивотные,которые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нас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окружают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latin typeface="Century Gothic" panose="020B0502020202020204" pitchFamily="34" charset="0"/>
              </a:rPr>
              <a:t>и др.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710450197" name="Рисунок 71045019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124177" y="324558"/>
            <a:ext cx="1946671" cy="3460749"/>
          </a:xfrm>
          <a:prstGeom prst="roundRect">
            <a:avLst>
              <a:gd name="adj" fmla="val 125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23561265" name="Рисунок 202356126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391275" y="3298399"/>
            <a:ext cx="4772348" cy="2676989"/>
          </a:xfrm>
          <a:prstGeom prst="roundRect">
            <a:avLst>
              <a:gd name="adj" fmla="val 94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9080501" name="Рисунок 79080500"/>
          <p:cNvPicPr>
            <a:picLocks noChangeAspect="1"/>
          </p:cNvPicPr>
          <p:nvPr/>
        </p:nvPicPr>
        <p:blipFill>
          <a:blip r:embed="rId9"/>
          <a:srcRect l="6556"/>
          <a:stretch/>
        </p:blipFill>
        <p:spPr bwMode="auto">
          <a:xfrm>
            <a:off x="7410451" y="1351303"/>
            <a:ext cx="2531292" cy="1805227"/>
          </a:xfrm>
          <a:prstGeom prst="roundRect">
            <a:avLst>
              <a:gd name="adj" fmla="val 125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723043" name="Объект 2"/>
          <p:cNvSpPr>
            <a:spLocks noGrp="1"/>
          </p:cNvSpPr>
          <p:nvPr>
            <p:ph idx="1"/>
          </p:nvPr>
        </p:nvSpPr>
        <p:spPr bwMode="auto">
          <a:xfrm>
            <a:off x="656536" y="1438666"/>
            <a:ext cx="6142746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latin typeface="Century Gothic" panose="020B0502020202020204" pitchFamily="34" charset="0"/>
              </a:rPr>
              <a:t>А</a:t>
            </a:r>
            <a:r>
              <a:rPr sz="2400" dirty="0" err="1" smtClean="0">
                <a:latin typeface="Century Gothic" panose="020B0502020202020204" pitchFamily="34" charset="0"/>
              </a:rPr>
              <a:t>кция</a:t>
            </a:r>
            <a:r>
              <a:rPr sz="2400" dirty="0" smtClean="0">
                <a:latin typeface="Century Gothic" panose="020B0502020202020204" pitchFamily="34" charset="0"/>
              </a:rPr>
              <a:t> </a:t>
            </a:r>
            <a:r>
              <a:rPr sz="2400" b="1" dirty="0">
                <a:latin typeface="Century Gothic" panose="020B0502020202020204" pitchFamily="34" charset="0"/>
              </a:rPr>
              <a:t>«</a:t>
            </a:r>
            <a:r>
              <a:rPr sz="2400" b="1" dirty="0" err="1">
                <a:latin typeface="Century Gothic" panose="020B0502020202020204" pitchFamily="34" charset="0"/>
              </a:rPr>
              <a:t>Голубая</a:t>
            </a:r>
            <a:r>
              <a:rPr sz="2400" b="1" dirty="0">
                <a:latin typeface="Century Gothic" panose="020B0502020202020204" pitchFamily="34" charset="0"/>
              </a:rPr>
              <a:t> </a:t>
            </a:r>
            <a:r>
              <a:rPr sz="2400" b="1" dirty="0" err="1">
                <a:latin typeface="Century Gothic" panose="020B0502020202020204" pitchFamily="34" charset="0"/>
              </a:rPr>
              <a:t>лента</a:t>
            </a:r>
            <a:r>
              <a:rPr sz="2400" b="1" dirty="0">
                <a:latin typeface="Century Gothic" panose="020B0502020202020204" pitchFamily="34" charset="0"/>
              </a:rPr>
              <a:t>»</a:t>
            </a:r>
            <a:r>
              <a:rPr sz="2400" dirty="0">
                <a:latin typeface="Century Gothic" panose="020B0502020202020204" pitchFamily="34" charset="0"/>
              </a:rPr>
              <a:t> в </a:t>
            </a:r>
            <a:r>
              <a:rPr sz="2400" dirty="0" err="1">
                <a:latin typeface="Century Gothic" panose="020B0502020202020204" pitchFamily="34" charset="0"/>
              </a:rPr>
              <a:t>День</a:t>
            </a:r>
            <a:r>
              <a:rPr sz="2400" dirty="0">
                <a:latin typeface="Century Gothic" panose="020B0502020202020204" pitchFamily="34" charset="0"/>
              </a:rPr>
              <a:t> </a:t>
            </a:r>
            <a:r>
              <a:rPr sz="2400" dirty="0" err="1">
                <a:latin typeface="Century Gothic" panose="020B0502020202020204" pitchFamily="34" charset="0"/>
              </a:rPr>
              <a:t>воды</a:t>
            </a:r>
            <a:r>
              <a:rPr sz="2400" dirty="0"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latin typeface="Century Gothic" panose="020B0502020202020204" pitchFamily="34" charset="0"/>
              </a:rPr>
              <a:t>(</a:t>
            </a:r>
            <a:r>
              <a:rPr sz="2400" dirty="0" err="1" smtClean="0">
                <a:latin typeface="Century Gothic" panose="020B0502020202020204" pitchFamily="34" charset="0"/>
              </a:rPr>
              <a:t>март</a:t>
            </a:r>
            <a:r>
              <a:rPr lang="ru-RU" sz="2400" dirty="0" smtClean="0">
                <a:latin typeface="Century Gothic" panose="020B0502020202020204" pitchFamily="34" charset="0"/>
              </a:rPr>
              <a:t>)</a:t>
            </a:r>
            <a:endParaRPr sz="24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>
                <a:latin typeface="Century Gothic" panose="020B0502020202020204" pitchFamily="34" charset="0"/>
              </a:rPr>
              <a:t>Открытый экологический марафон </a:t>
            </a:r>
            <a:r>
              <a:rPr lang="ru-RU" sz="2400" b="1" dirty="0">
                <a:latin typeface="Century Gothic" panose="020B0502020202020204" pitchFamily="34" charset="0"/>
              </a:rPr>
              <a:t>«Клязьме посвящается» март-май</a:t>
            </a:r>
            <a:endParaRPr lang="ru-RU" sz="24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latin typeface="Century Gothic" panose="020B0502020202020204" pitchFamily="34" charset="0"/>
              </a:rPr>
              <a:t>День Лесов</a:t>
            </a:r>
            <a:r>
              <a:rPr lang="ru-RU" sz="2400" dirty="0" smtClean="0">
                <a:latin typeface="Century Gothic" panose="020B0502020202020204" pitchFamily="34" charset="0"/>
              </a:rPr>
              <a:t>(март)</a:t>
            </a:r>
          </a:p>
          <a:p>
            <a:pPr>
              <a:lnSpc>
                <a:spcPct val="212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latin typeface="Century Gothic" panose="020B0502020202020204" pitchFamily="34" charset="0"/>
              </a:rPr>
              <a:t>Праздник </a:t>
            </a:r>
            <a:r>
              <a:rPr lang="ru-RU" sz="2400" b="1" dirty="0" smtClean="0">
                <a:latin typeface="Century Gothic" panose="020B0502020202020204" pitchFamily="34" charset="0"/>
              </a:rPr>
              <a:t>«</a:t>
            </a:r>
            <a:r>
              <a:rPr lang="ru-RU" sz="2400" b="1" dirty="0">
                <a:latin typeface="Century Gothic" panose="020B0502020202020204" pitchFamily="34" charset="0"/>
              </a:rPr>
              <a:t>Ц</a:t>
            </a:r>
            <a:r>
              <a:rPr lang="ru-RU" sz="2400" b="1" dirty="0" smtClean="0">
                <a:latin typeface="Century Gothic" panose="020B0502020202020204" pitchFamily="34" charset="0"/>
              </a:rPr>
              <a:t>веты России»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latin typeface="Century Gothic" panose="020B0502020202020204" pitchFamily="34" charset="0"/>
              </a:rPr>
              <a:t>(июнь)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latin typeface="Century Gothic" panose="020B0502020202020204" pitchFamily="34" charset="0"/>
              </a:rPr>
              <a:t>МЕГАНАУКА </a:t>
            </a:r>
            <a:r>
              <a:rPr lang="ru-RU" sz="2400" b="1" dirty="0">
                <a:latin typeface="Century Gothic" panose="020B0502020202020204" pitchFamily="34" charset="0"/>
              </a:rPr>
              <a:t>12-14 </a:t>
            </a:r>
            <a:r>
              <a:rPr lang="ru-RU" sz="2400" b="1" dirty="0" smtClean="0">
                <a:latin typeface="Century Gothic" panose="020B0502020202020204" pitchFamily="34" charset="0"/>
              </a:rPr>
              <a:t>мая 2026 г.</a:t>
            </a:r>
            <a:endParaRPr sz="2400" b="1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ru-RU" sz="2400" dirty="0">
                <a:latin typeface="Century Gothic" panose="020B0502020202020204" pitchFamily="34" charset="0"/>
              </a:rPr>
              <a:t>Фестиваль мастерства по </a:t>
            </a:r>
            <a:r>
              <a:rPr lang="ru-RU" sz="2400" dirty="0" smtClean="0">
                <a:latin typeface="Century Gothic" panose="020B0502020202020204" pitchFamily="34" charset="0"/>
              </a:rPr>
              <a:t>компетенциям </a:t>
            </a:r>
            <a:r>
              <a:rPr lang="ru-RU" sz="2400" dirty="0">
                <a:latin typeface="Century Gothic" panose="020B0502020202020204" pitchFamily="34" charset="0"/>
              </a:rPr>
              <a:t>«Эко», «Агро», «Ландшафт»</a:t>
            </a:r>
          </a:p>
          <a:p>
            <a:pPr marL="0" indent="0">
              <a:buFont typeface="Arial"/>
              <a:buNone/>
              <a:defRPr/>
            </a:pPr>
            <a:endParaRPr lang="ru-RU" sz="2400" dirty="0"/>
          </a:p>
        </p:txBody>
      </p:sp>
      <p:sp>
        <p:nvSpPr>
          <p:cNvPr id="553516749" name="Прямоугольник 3"/>
          <p:cNvSpPr/>
          <p:nvPr/>
        </p:nvSpPr>
        <p:spPr bwMode="auto">
          <a:xfrm>
            <a:off x="2152727" y="6288432"/>
            <a:ext cx="8320557" cy="396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Тел. 8(4922) 778401           </a:t>
            </a:r>
            <a:r>
              <a:rPr lang="en-US" sz="2000" b="1" u="sng">
                <a:solidFill>
                  <a:schemeClr val="accent5">
                    <a:lumMod val="50000"/>
                  </a:schemeClr>
                </a:solidFill>
                <a:hlinkClick r:id="rId2" tooltip="http://patsad@vladedu.ru"/>
              </a:rPr>
              <a:t>patsad@vladedu.ru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000" b="1" i="0" u="none" strike="noStrike" cap="none" spc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https://vk.com/patsad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/>
          </a:p>
        </p:txBody>
      </p:sp>
      <p:pic>
        <p:nvPicPr>
          <p:cNvPr id="1733004464" name="Рисунок 17330044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434" y="248954"/>
            <a:ext cx="1168403" cy="1189712"/>
          </a:xfrm>
          <a:prstGeom prst="rect">
            <a:avLst/>
          </a:prstGeom>
        </p:spPr>
      </p:pic>
      <p:sp>
        <p:nvSpPr>
          <p:cNvPr id="1736639567" name="Блок-схема: альтернативный процесс 1736639566"/>
          <p:cNvSpPr/>
          <p:nvPr/>
        </p:nvSpPr>
        <p:spPr bwMode="auto">
          <a:xfrm>
            <a:off x="2018505" y="573528"/>
            <a:ext cx="7478244" cy="559948"/>
          </a:xfrm>
          <a:prstGeom prst="flowChartAlternateProcess">
            <a:avLst/>
          </a:prstGeom>
          <a:solidFill>
            <a:srgbClr val="8FE072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rPr>
              <a:t>А</a:t>
            </a:r>
            <a:r>
              <a:rPr lang="ru-RU" sz="2400" b="1" i="0" u="none" strike="noStrike" cap="none" spc="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rPr>
              <a:t>КЦИИ</a:t>
            </a:r>
            <a:r>
              <a:rPr lang="ru-RU" sz="2400" b="1" i="0" u="none" strike="noStrike" cap="none" spc="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rPr>
              <a:t>, ПРАЗДНИКИ, ФЕСТИВАЛИ</a:t>
            </a:r>
            <a:endParaRPr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27830622" name="Рисунок 14278306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43170" y="6145664"/>
            <a:ext cx="575334" cy="575362"/>
          </a:xfrm>
          <a:prstGeom prst="rect">
            <a:avLst/>
          </a:prstGeom>
        </p:spPr>
      </p:pic>
      <p:pic>
        <p:nvPicPr>
          <p:cNvPr id="1864375381" name="Рисунок 186437538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13464" y="6176189"/>
            <a:ext cx="654535" cy="621084"/>
          </a:xfrm>
          <a:prstGeom prst="rect">
            <a:avLst/>
          </a:prstGeom>
        </p:spPr>
      </p:pic>
      <p:pic>
        <p:nvPicPr>
          <p:cNvPr id="1358413286" name="Рисунок 135841328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199571" y="6176189"/>
            <a:ext cx="748392" cy="595312"/>
          </a:xfrm>
          <a:prstGeom prst="rect">
            <a:avLst/>
          </a:prstGeom>
        </p:spPr>
      </p:pic>
      <p:pic>
        <p:nvPicPr>
          <p:cNvPr id="1787983879" name="Рисунок 178798387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194999" y="419706"/>
            <a:ext cx="3087587" cy="2057587"/>
          </a:xfrm>
          <a:prstGeom prst="roundRect">
            <a:avLst>
              <a:gd name="adj" fmla="val 125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94421819" name="Рисунок 12944218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8929490" y="2589536"/>
            <a:ext cx="3087587" cy="2057587"/>
          </a:xfrm>
          <a:prstGeom prst="roundRect">
            <a:avLst>
              <a:gd name="adj" fmla="val 107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05044433" name="Рисунок 120504443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646668" y="3918787"/>
            <a:ext cx="3092124" cy="2060611"/>
          </a:xfrm>
          <a:prstGeom prst="roundRect">
            <a:avLst>
              <a:gd name="adj" fmla="val 107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723043" name="Объект 2"/>
          <p:cNvSpPr>
            <a:spLocks noGrp="1"/>
          </p:cNvSpPr>
          <p:nvPr>
            <p:ph idx="1"/>
          </p:nvPr>
        </p:nvSpPr>
        <p:spPr bwMode="auto">
          <a:xfrm>
            <a:off x="656536" y="1438666"/>
            <a:ext cx="6142746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Добровольческие акции по уборке и сохранению леса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Волонтерская деятельность </a:t>
            </a:r>
            <a:r>
              <a:rPr lang="ru-RU" sz="2400" dirty="0" err="1" smtClean="0"/>
              <a:t>православно</a:t>
            </a:r>
            <a:r>
              <a:rPr lang="ru-RU" sz="2400" dirty="0" smtClean="0"/>
              <a:t>-патриотического направления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Помощь СВО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Экологические акции по </a:t>
            </a:r>
            <a:r>
              <a:rPr lang="ru-RU" sz="2400" dirty="0" smtClean="0"/>
              <a:t>очистке</a:t>
            </a:r>
            <a:r>
              <a:rPr lang="ru-RU" sz="2400" dirty="0" smtClean="0"/>
              <a:t> </a:t>
            </a:r>
            <a:r>
              <a:rPr lang="ru-RU" sz="2400" dirty="0" smtClean="0"/>
              <a:t>водных объектов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Благотворительные акции </a:t>
            </a:r>
            <a:r>
              <a:rPr lang="ru-RU" sz="2400" dirty="0" smtClean="0"/>
              <a:t>благоустройства</a:t>
            </a:r>
            <a:r>
              <a:rPr lang="ru-RU" sz="2400" dirty="0" smtClean="0"/>
              <a:t> </a:t>
            </a:r>
            <a:r>
              <a:rPr lang="ru-RU" sz="2400" dirty="0" smtClean="0"/>
              <a:t>территории города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Эколого-благотворительные проекты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Помощь приютам для животных</a:t>
            </a:r>
            <a:endParaRPr lang="ru-RU" sz="2400" dirty="0"/>
          </a:p>
        </p:txBody>
      </p:sp>
      <p:sp>
        <p:nvSpPr>
          <p:cNvPr id="553516749" name="Прямоугольник 3"/>
          <p:cNvSpPr/>
          <p:nvPr/>
        </p:nvSpPr>
        <p:spPr bwMode="auto">
          <a:xfrm>
            <a:off x="2152727" y="6288432"/>
            <a:ext cx="8320557" cy="396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Тел. 8(4922) 778401           </a:t>
            </a:r>
            <a:r>
              <a:rPr lang="en-US" sz="2000" b="1" u="sng">
                <a:solidFill>
                  <a:schemeClr val="accent5">
                    <a:lumMod val="50000"/>
                  </a:schemeClr>
                </a:solidFill>
                <a:hlinkClick r:id="rId2" tooltip="http://patsad@vladedu.ru"/>
              </a:rPr>
              <a:t>patsad@vladedu.ru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000" b="1" i="0" u="none" strike="noStrike" cap="none" spc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https://vk.com/patsad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/>
          </a:p>
        </p:txBody>
      </p:sp>
      <p:sp>
        <p:nvSpPr>
          <p:cNvPr id="1736639567" name="Блок-схема: альтернативный процесс 1736639566"/>
          <p:cNvSpPr/>
          <p:nvPr/>
        </p:nvSpPr>
        <p:spPr bwMode="auto">
          <a:xfrm>
            <a:off x="2018505" y="573528"/>
            <a:ext cx="7478244" cy="559948"/>
          </a:xfrm>
          <a:prstGeom prst="flowChartAlternateProcess">
            <a:avLst/>
          </a:prstGeom>
          <a:solidFill>
            <a:srgbClr val="8FE072"/>
          </a:solidFill>
          <a:ln w="3809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ВОЛОНТЁРСКАЯ АКТИВНОСТЬ</a:t>
            </a:r>
            <a:endParaRPr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27830622" name="Рисунок 14278306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3170" y="6145664"/>
            <a:ext cx="575334" cy="575362"/>
          </a:xfrm>
          <a:prstGeom prst="rect">
            <a:avLst/>
          </a:prstGeom>
        </p:spPr>
      </p:pic>
      <p:pic>
        <p:nvPicPr>
          <p:cNvPr id="1864375381" name="Рисунок 186437538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13464" y="6176189"/>
            <a:ext cx="654535" cy="621084"/>
          </a:xfrm>
          <a:prstGeom prst="rect">
            <a:avLst/>
          </a:prstGeom>
        </p:spPr>
      </p:pic>
      <p:pic>
        <p:nvPicPr>
          <p:cNvPr id="1358413286" name="Рисунок 135841328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99571" y="6176189"/>
            <a:ext cx="748392" cy="595312"/>
          </a:xfrm>
          <a:prstGeom prst="rect">
            <a:avLst/>
          </a:prstGeom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6" y="259946"/>
            <a:ext cx="1178720" cy="117872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28" y="3795739"/>
            <a:ext cx="3685170" cy="2457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98" y="911835"/>
            <a:ext cx="2382062" cy="2883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01" y="1407914"/>
            <a:ext cx="3136523" cy="235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3197865" name="Рисунок 21319786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63438" y="6176189"/>
            <a:ext cx="654535" cy="621084"/>
          </a:xfrm>
          <a:prstGeom prst="rect">
            <a:avLst/>
          </a:prstGeom>
        </p:spPr>
      </p:pic>
      <p:sp>
        <p:nvSpPr>
          <p:cNvPr id="1874254487" name="Заголовок 1"/>
          <p:cNvSpPr>
            <a:spLocks noGrp="1"/>
          </p:cNvSpPr>
          <p:nvPr>
            <p:ph type="title"/>
          </p:nvPr>
        </p:nvSpPr>
        <p:spPr bwMode="auto">
          <a:xfrm>
            <a:off x="330198" y="2450592"/>
            <a:ext cx="11355833" cy="3438144"/>
          </a:xfrm>
        </p:spPr>
        <p:txBody>
          <a:bodyPr>
            <a:norm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None/>
              <a:defRPr lang="ru-RU" sz="2000" b="0" i="0" u="none" strike="noStrike" cap="none" spc="0">
                <a:solidFill>
                  <a:srgbClr val="000000"/>
                </a:solidFill>
                <a:latin typeface="Calibri"/>
                <a:ea typeface="Arial"/>
                <a:cs typeface="Arial"/>
              </a:defRPr>
            </a:pPr>
            <a:r>
              <a:rPr lang="ru-RU" sz="3600" b="1" i="0" u="none" strike="noStrike" cap="none" spc="-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</a:rPr>
              <a:t>БУДЕМ РАДЫ СОТРУДНИЧЕСТВУ С ВАМИ!</a:t>
            </a:r>
            <a:r>
              <a:rPr lang="ru-RU" sz="3600" b="1" spc="-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ru-RU" sz="3600" b="1" spc="-1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ru-RU" sz="3600" b="1" dirty="0">
              <a:latin typeface="Century Gothic" panose="020B0502020202020204" pitchFamily="34" charset="0"/>
            </a:endParaRPr>
          </a:p>
        </p:txBody>
      </p:sp>
      <p:sp>
        <p:nvSpPr>
          <p:cNvPr id="1339116575" name="Прямоугольник 3"/>
          <p:cNvSpPr/>
          <p:nvPr/>
        </p:nvSpPr>
        <p:spPr bwMode="auto">
          <a:xfrm>
            <a:off x="2152727" y="6288432"/>
            <a:ext cx="8320557" cy="396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Тел. 8(4922) 778401           </a:t>
            </a:r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hlinkClick r:id="rId3" tooltip="http://patsad@vladedu.ru"/>
              </a:rPr>
              <a:t>patsad@vladedu.ru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000" b="1" i="0" u="none" strike="noStrike" cap="none" spc="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https://vk.com/patsad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dirty="0"/>
          </a:p>
        </p:txBody>
      </p:sp>
      <p:pic>
        <p:nvPicPr>
          <p:cNvPr id="1738039138" name="Рисунок 173803913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43170" y="6145664"/>
            <a:ext cx="575334" cy="575362"/>
          </a:xfrm>
          <a:prstGeom prst="rect">
            <a:avLst/>
          </a:prstGeom>
        </p:spPr>
      </p:pic>
      <p:pic>
        <p:nvPicPr>
          <p:cNvPr id="999554233" name="Рисунок 99955423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99571" y="6176189"/>
            <a:ext cx="748392" cy="595312"/>
          </a:xfrm>
          <a:prstGeom prst="rect">
            <a:avLst/>
          </a:prstGeom>
        </p:spPr>
      </p:pic>
      <p:pic>
        <p:nvPicPr>
          <p:cNvPr id="1870391002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4023360" y="807748"/>
            <a:ext cx="3822192" cy="2548100"/>
          </a:xfrm>
          <a:prstGeom prst="roundRect">
            <a:avLst>
              <a:gd name="adj" fmla="val 176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31860826" name="TextBox 1831860825"/>
          <p:cNvSpPr txBox="1"/>
          <p:nvPr/>
        </p:nvSpPr>
        <p:spPr bwMode="auto">
          <a:xfrm>
            <a:off x="8168039" y="1396116"/>
            <a:ext cx="3316408" cy="160172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endParaRPr lang="ru-RU" sz="2400" dirty="0" smtClean="0">
              <a:latin typeface="Century Gothic" panose="020B0502020202020204" pitchFamily="34" charset="0"/>
            </a:endParaRPr>
          </a:p>
          <a:p>
            <a:pPr marL="283879" indent="-283879">
              <a:buAutoNum type="arabicPeriod"/>
              <a:defRPr/>
            </a:pPr>
            <a:endParaRPr sz="2400" dirty="0">
              <a:latin typeface="Century Gothic" panose="020B0502020202020204" pitchFamily="34" charset="0"/>
            </a:endParaRPr>
          </a:p>
          <a:p>
            <a:pPr>
              <a:defRPr/>
            </a:pPr>
            <a:endParaRPr sz="2400" dirty="0">
              <a:latin typeface="Century Gothic" panose="020B0502020202020204" pitchFamily="34" charset="0"/>
            </a:endParaRPr>
          </a:p>
          <a:p>
            <a:pPr>
              <a:defRPr/>
            </a:pPr>
            <a:endParaRPr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/>
          <p:nvPr/>
        </p:nvSpPr>
        <p:spPr bwMode="auto">
          <a:xfrm>
            <a:off x="2993817" y="4200525"/>
            <a:ext cx="9645858" cy="2550974"/>
          </a:xfrm>
          <a:prstGeom prst="roundRect">
            <a:avLst>
              <a:gd name="adj" fmla="val 21403"/>
            </a:avLst>
          </a:prstGeom>
          <a:noFill/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Font typeface="Courier New"/>
              <a:buChar char="o"/>
              <a:defRPr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2800" b="1" dirty="0">
                <a:latin typeface="Century Gothic" panose="020B0502020202020204" pitchFamily="34" charset="0"/>
              </a:rPr>
              <a:t>г. Владимир, </a:t>
            </a:r>
          </a:p>
          <a:p>
            <a:pPr marL="0" indent="0" algn="ctr">
              <a:buNone/>
              <a:defRPr/>
            </a:pPr>
            <a:r>
              <a:rPr lang="ru-RU" sz="2800" b="1" dirty="0">
                <a:latin typeface="Century Gothic" panose="020B0502020202020204" pitchFamily="34" charset="0"/>
              </a:rPr>
              <a:t>ул. Козлов Вал, д. 4а,5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  <a:defRPr/>
            </a:pPr>
            <a:r>
              <a:rPr lang="ru-RU" sz="2800" b="1" dirty="0">
                <a:latin typeface="Century Gothic" panose="020B0502020202020204" pitchFamily="34" charset="0"/>
              </a:rPr>
              <a:t> 8 (4922) </a:t>
            </a:r>
            <a:r>
              <a:rPr lang="ru-RU" sz="2800" b="1" dirty="0" smtClean="0">
                <a:latin typeface="Century Gothic" panose="020B0502020202020204" pitchFamily="34" charset="0"/>
              </a:rPr>
              <a:t>77-84-01,77-80-61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pat</a:t>
            </a:r>
            <a:r>
              <a:rPr lang="ru-RU" sz="2800" b="1" dirty="0"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latin typeface="Century Gothic" panose="020B0502020202020204" pitchFamily="34" charset="0"/>
              </a:rPr>
              <a:t>ad</a:t>
            </a:r>
            <a:r>
              <a:rPr lang="ru-RU" sz="2800" b="1" dirty="0">
                <a:latin typeface="Century Gothic" panose="020B0502020202020204" pitchFamily="34" charset="0"/>
              </a:rPr>
              <a:t>@vladedu.ru</a:t>
            </a:r>
            <a:endParaRPr sz="28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latin typeface="Century Gothic" panose="020B0502020202020204" pitchFamily="34" charset="0"/>
              </a:rPr>
              <a:t>vk.com</a:t>
            </a:r>
            <a:r>
              <a:rPr lang="ru-RU" sz="2800" b="1" dirty="0">
                <a:latin typeface="Century Gothic" panose="020B0502020202020204" pitchFamily="34" charset="0"/>
              </a:rPr>
              <a:t>/</a:t>
            </a:r>
            <a:r>
              <a:rPr lang="en-US" sz="2800" b="1" dirty="0" err="1">
                <a:latin typeface="Century Gothic" panose="020B0502020202020204" pitchFamily="34" charset="0"/>
              </a:rPr>
              <a:t>patsad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7088" t="6805" r="6870" b="6352"/>
          <a:stretch/>
        </p:blipFill>
        <p:spPr bwMode="auto">
          <a:xfrm>
            <a:off x="741701" y="629743"/>
            <a:ext cx="3747541" cy="53514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48" y="365031"/>
            <a:ext cx="5866395" cy="3911694"/>
          </a:xfrm>
          <a:prstGeom prst="roundRect">
            <a:avLst>
              <a:gd name="adj" fmla="val 115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491</Words>
  <Application>Microsoft Office PowerPoint</Application>
  <DocSecurity>0</DocSecurity>
  <PresentationFormat>Широкоэкранный</PresentationFormat>
  <Paragraphs>74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1" baseType="lpstr">
      <vt:lpstr>Arial</vt:lpstr>
      <vt:lpstr>Caladea</vt:lpstr>
      <vt:lpstr>Calibri</vt:lpstr>
      <vt:lpstr>Calibri Light</vt:lpstr>
      <vt:lpstr>Century Gothic</vt:lpstr>
      <vt:lpstr>Courier New</vt:lpstr>
      <vt:lpstr>Liberation Sans</vt:lpstr>
      <vt:lpstr>Montserrat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ДОПОЛНИТЕЛЬНОЕ ОБРАЗОВАНИЕ В ФОРМИРОВАНИИ ОСНОВ ЕСТЕСТВЕННО-НАУЧНЫХ ПРЕДСТАВЛЕНИЙ, РАЗВИТИЯ  ЧУВСТВА СОЦИАЛЬНОЙ ОТВЕТСТВЕННОСТИ    ДОШКОЛЬНИКОВ И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БУДЕМ РАДЫ СОТРУДНИЧЕСТВУ С ВАМИ! 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Биотехнологический кластер</dc:title>
  <dc:subject/>
  <dc:creator>WIN10</dc:creator>
  <cp:keywords/>
  <dc:description/>
  <cp:lastModifiedBy>Корпус</cp:lastModifiedBy>
  <cp:revision>116</cp:revision>
  <dcterms:created xsi:type="dcterms:W3CDTF">2025-03-07T07:58:21Z</dcterms:created>
  <dcterms:modified xsi:type="dcterms:W3CDTF">2025-11-07T11:39:46Z</dcterms:modified>
  <cp:category/>
  <dc:identifier/>
  <cp:contentStatus/>
  <dc:language/>
  <cp:version/>
</cp:coreProperties>
</file>