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78" r:id="rId3"/>
    <p:sldId id="257" r:id="rId4"/>
    <p:sldId id="258" r:id="rId5"/>
    <p:sldId id="259" r:id="rId6"/>
    <p:sldId id="279" r:id="rId7"/>
    <p:sldId id="277" r:id="rId8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BBD376-C60E-4AC9-9272-C2FC882FCE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FF3115-EFAB-43C6-BEB8-078D9EC84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F6822-638B-43C4-93C7-492589907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ECEC-C1D4-41A8-9204-463471F915EB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F98870-0B3C-41B7-A94D-EDA0EFC24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27FD47-D52D-427F-B471-CAFC86BF4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113A-03C4-4378-8665-4400633A3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845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721DFB-2FBA-4E90-9C26-8D9F78B10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CE8880-0CBE-440D-B6A4-BC43990B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16C46F-6F0F-49EE-A860-7CACDAAE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ECEC-C1D4-41A8-9204-463471F915EB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94FFF2-00E0-451B-A119-5B6F1385F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4A3F7E-A1F8-434C-B0BD-C9643A5F5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113A-03C4-4378-8665-4400633A3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72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6C1E9A-4146-4EBA-9D5C-854CC8003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1C2498-7E6D-45F8-9F8A-FC9B86C1B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A478A6-C2A2-407D-A850-28AADA144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ECEC-C1D4-41A8-9204-463471F915EB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495C02-E5D5-4093-9707-02C1DF29B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496F7A-75E2-4E98-A953-5F7179C6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113A-03C4-4378-8665-4400633A3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677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002FB-7FF3-46D8-AEC4-934B9FB16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0313A-217C-47A4-91C1-848D416A3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E07962-248B-4734-BE3B-0FAD72070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ECEC-C1D4-41A8-9204-463471F915EB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705B6B-EACF-4B48-B85A-D46ECCE56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E6D82A-082C-46B5-BCDC-B927F8B6A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113A-03C4-4378-8665-4400633A3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30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B1678-ABA3-4436-A868-DDF49537B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AF046B-B1CD-47E8-AABE-250CFD632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7B0514-E872-4295-A9ED-6D7858BA1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ECEC-C1D4-41A8-9204-463471F915EB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50199-822C-4912-9B1E-E1B75AE7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41B598-6866-41BE-9FE2-D723207DB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113A-03C4-4378-8665-4400633A3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035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E6D7D3-9611-4989-AE4C-BAB57929C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5B3174-09A7-488A-BF2C-9FC921C62C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18215E-1BEF-42E8-82D4-6D26B62E8C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82DAD8-1B3E-4AB1-84EF-FEBFE8A70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ECEC-C1D4-41A8-9204-463471F915EB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AAC7E7-1DC3-4923-9F31-FC99ADFFD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35514F-3854-44A8-9EC7-AF49C3716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113A-03C4-4378-8665-4400633A3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918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135553-FC11-42D3-AB49-3E0A37865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0ED4CD-0ABB-422A-888D-D43390A8E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ECBA1D-4F97-417E-ABFE-3A6B97156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615A945-A39E-4A35-BDA6-677CE13975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7863E31-66FD-45F3-882B-F25FC601FF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6DF69A7-FB8F-428F-8D22-604E1264A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ECEC-C1D4-41A8-9204-463471F915EB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8FECA49-9A20-4675-8360-C96346CC0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F293F6C-FBBB-4DF8-909E-F8FDADF38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113A-03C4-4378-8665-4400633A3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38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4E4F94-1AE7-4686-A2DF-87F334BF0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1C48C34-6F1A-4A8E-BD55-6DED0CDC1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ECEC-C1D4-41A8-9204-463471F915EB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BD4E90C-E67D-445D-8B55-D7A9E59B5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3802D19-FA91-49E9-8E7F-EBB9C32D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113A-03C4-4378-8665-4400633A3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050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C8BCAE2-CE10-4B91-9503-8253EE352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ECEC-C1D4-41A8-9204-463471F915EB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60700F0-9972-4B73-99D5-A5396524E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862A8C-FCA5-4BCC-8153-5A6EA0DCD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113A-03C4-4378-8665-4400633A3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011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9FD06E-0478-4E47-818C-3816B96F2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147972-5CF9-4629-A5F6-B3EFFF758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3C102E-EAA5-41D4-9B89-267E721B26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DBA6F9-FE03-4148-8E8E-BE2BF6976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ECEC-C1D4-41A8-9204-463471F915EB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342118-0C13-4A3F-9B21-2B51D05C5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DC596C-FF3F-400D-9ADB-2C96EE254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113A-03C4-4378-8665-4400633A3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997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C6F87-C193-40F4-99BB-EE348B4E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780E2D-BE9A-47D4-AA68-50A300B4F0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D7F7E7-B97E-4842-B9B4-E3A284946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1E1AF0-A2BD-4B8E-8B82-316BE2131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ECEC-C1D4-41A8-9204-463471F915EB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177EC4-498E-44DA-904E-BBC1FAAE5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7CD52F-E78B-455C-85BA-5BD64EF04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E113A-03C4-4378-8665-4400633A3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985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D5160-9CDC-40C0-BFEB-BDA63D10B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324012-B362-483E-82FE-EC6099258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CFEDC5-7899-4781-9F91-0C8A92774B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9ECEC-C1D4-41A8-9204-463471F915EB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7F2588-BACF-4B6A-9709-F2256B3E17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77239-CFF3-443F-9884-DCBFFFE96F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E113A-03C4-4378-8665-4400633A3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29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&#1092;&#1086;&#1088;&#1087;&#1086;&#1089;&#1090;.&#1077;&#1082;&#1072;&#1090;&#1077;&#1088;&#1080;&#1085;&#1073;&#1091;&#1088;&#1075;.&#1088;&#1092;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3971FF-2A40-4015-8BCB-C5BA8A80E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872" y="839905"/>
            <a:ext cx="11192256" cy="3521783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«ЦЕНТР СОЦИАЛЬНО-ПСИХОЛОГИЧЕСКОЙ ПОМОЩИ ДЕТЯМ И МОЛОДЕЖИ «ФОРПОСТ»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000512-54A5-49B3-BD4D-E02844596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808" y="463620"/>
            <a:ext cx="5452872" cy="171987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AF6ED3-CA6C-45FF-35B6-6568F713B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463620"/>
            <a:ext cx="3483864" cy="175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89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45EE7910-D0E9-B87E-E8C5-A1D0CA51D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913" y="420624"/>
            <a:ext cx="8046719" cy="5800344"/>
          </a:xfrm>
        </p:spPr>
        <p:txBody>
          <a:bodyPr>
            <a:normAutofit fontScale="92500" lnSpcReduction="20000"/>
          </a:bodyPr>
          <a:lstStyle/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sng" strike="noStrike" kern="1200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Полное наименование</a:t>
            </a:r>
            <a:r>
              <a:rPr lang="ru-RU" sz="1800" b="1" i="0" u="none" strike="noStrike" kern="1200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: </a:t>
            </a:r>
            <a:r>
              <a:rPr lang="ru-RU" sz="1800" b="0" i="0" u="none" strike="noStrike" kern="1200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Муниципальное бюджетное учреждение «Центр социально-психологической помощи детям и молодежи «Форпост»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1800" b="1" i="0" u="sng" strike="noStrike" dirty="0">
              <a:solidFill>
                <a:schemeClr val="tx1">
                  <a:lumMod val="95000"/>
                </a:schemeClr>
              </a:solidFill>
              <a:effectLst/>
              <a:latin typeface="+mn-lt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sng" strike="noStrike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Сокращенное наименование</a:t>
            </a:r>
            <a:r>
              <a:rPr lang="ru-RU" sz="1800" b="0" i="0" u="none" strike="noStrike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: МБУ «Форпост»</a:t>
            </a:r>
            <a:endParaRPr lang="en-US" sz="1800" b="0" i="0" u="none" strike="noStrike" dirty="0">
              <a:solidFill>
                <a:schemeClr val="tx1">
                  <a:lumMod val="95000"/>
                </a:schemeClr>
              </a:solidFill>
              <a:effectLst/>
              <a:latin typeface="+mn-lt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1800" b="1" i="0" u="sng" strike="noStrike" dirty="0">
              <a:solidFill>
                <a:schemeClr val="tx1">
                  <a:lumMod val="95000"/>
                </a:schemeClr>
              </a:solidFill>
              <a:effectLst/>
              <a:latin typeface="+mn-lt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sng" strike="noStrike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Дата создания учреждения</a:t>
            </a:r>
            <a:r>
              <a:rPr lang="ru-RU" sz="1800" b="0" i="0" u="none" strike="noStrike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: 29.04.1992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1800" b="1" i="0" u="none" strike="noStrike" kern="1200" dirty="0">
              <a:solidFill>
                <a:schemeClr val="tx1">
                  <a:lumMod val="95000"/>
                </a:schemeClr>
              </a:solidFill>
              <a:effectLst/>
              <a:latin typeface="+mn-lt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sng" strike="noStrike" kern="1200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Юридический адрес</a:t>
            </a:r>
            <a:r>
              <a:rPr lang="ru-RU" sz="1800" b="1" i="0" u="none" strike="noStrike" kern="1200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: </a:t>
            </a:r>
            <a:r>
              <a:rPr lang="ru-RU" sz="1800" b="0" i="0" u="none" strike="noStrike" kern="1200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620012, Свердловская обл., г. Екатеринбург, ул. Красных 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kern="1200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борцов, 19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1800" b="1" i="0" u="none" strike="noStrike" dirty="0">
              <a:solidFill>
                <a:schemeClr val="tx1">
                  <a:lumMod val="95000"/>
                </a:schemeClr>
              </a:solidFill>
              <a:effectLst/>
              <a:latin typeface="+mn-lt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sng" strike="noStrike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Фактический адрес</a:t>
            </a:r>
            <a:r>
              <a:rPr lang="ru-RU" sz="1800" b="1" i="0" u="none" strike="noStrike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: </a:t>
            </a:r>
            <a:r>
              <a:rPr lang="ru-RU" sz="1800" i="0" u="none" strike="noStrike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620072, </a:t>
            </a:r>
            <a:r>
              <a:rPr lang="ru-RU" sz="1800" b="0" i="0" u="none" strike="noStrike" kern="1200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Свердловская обл., г. Екатеринбург, пер. Трамвайный, 5</a:t>
            </a:r>
            <a:endParaRPr lang="ru-RU" sz="1800" b="1" i="0" u="none" strike="noStrike" dirty="0">
              <a:solidFill>
                <a:schemeClr val="tx1">
                  <a:lumMod val="95000"/>
                </a:schemeClr>
              </a:solidFill>
              <a:effectLst/>
              <a:latin typeface="+mn-lt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1800" b="1" i="0" u="none" strike="noStrike" kern="1200" dirty="0">
              <a:solidFill>
                <a:schemeClr val="tx1">
                  <a:lumMod val="95000"/>
                </a:schemeClr>
              </a:solidFill>
              <a:effectLst/>
              <a:latin typeface="+mn-lt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sng" strike="noStrike" kern="1200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Телефон</a:t>
            </a:r>
            <a:r>
              <a:rPr lang="ru-RU" sz="1800" b="1" i="0" u="none" strike="noStrike" kern="1200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: </a:t>
            </a:r>
            <a:r>
              <a:rPr lang="ru-RU" sz="1800" b="0" i="0" u="none" strike="noStrike" kern="1200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+7 (343) 385-82-20</a:t>
            </a:r>
            <a:endParaRPr lang="ru-RU" sz="1800" b="0" i="0" u="none" strike="noStrike" dirty="0">
              <a:solidFill>
                <a:schemeClr val="tx1">
                  <a:lumMod val="95000"/>
                </a:schemeClr>
              </a:solidFill>
              <a:effectLst/>
              <a:latin typeface="+mn-lt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1800" b="1" i="0" u="none" strike="noStrike" kern="1200" dirty="0">
              <a:solidFill>
                <a:schemeClr val="tx1">
                  <a:lumMod val="95000"/>
                </a:schemeClr>
              </a:solidFill>
              <a:effectLst/>
              <a:latin typeface="+mn-lt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sng" strike="noStrike" kern="1200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Адрес электронной почты</a:t>
            </a:r>
            <a:r>
              <a:rPr lang="ru-RU" sz="1800" b="1" i="0" u="none" strike="noStrike" kern="1200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: </a:t>
            </a:r>
            <a:r>
              <a:rPr lang="en-US" sz="1800" b="0" i="0" u="none" strike="noStrike" kern="1200" dirty="0" err="1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forpost@molekb</a:t>
            </a:r>
            <a:r>
              <a:rPr lang="ru-RU" sz="1800" b="0" i="0" u="none" strike="noStrike" kern="1200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.ru</a:t>
            </a:r>
            <a:endParaRPr lang="ru-RU" sz="1800" b="0" i="0" u="none" strike="noStrike" dirty="0">
              <a:solidFill>
                <a:schemeClr val="tx1">
                  <a:lumMod val="95000"/>
                </a:schemeClr>
              </a:solidFill>
              <a:effectLst/>
              <a:latin typeface="+mn-lt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1800" b="1" i="0" u="none" strike="noStrike" kern="1200" dirty="0">
              <a:solidFill>
                <a:schemeClr val="tx1">
                  <a:lumMod val="95000"/>
                </a:schemeClr>
              </a:solidFill>
              <a:effectLst/>
              <a:latin typeface="+mn-lt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sng" strike="noStrike" kern="1200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Официальная страница в сети Интернет</a:t>
            </a:r>
            <a:r>
              <a:rPr lang="ru-RU" sz="1800" b="1" i="0" u="none" strike="noStrike" kern="1200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: </a:t>
            </a:r>
            <a:r>
              <a:rPr lang="en-US" sz="1800" b="1" i="0" u="none" strike="noStrike" kern="1200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  <a:hlinkClick r:id="rId2"/>
              </a:rPr>
              <a:t>http://</a:t>
            </a:r>
            <a:r>
              <a:rPr lang="ru-RU" sz="1800" b="1" i="0" u="none" strike="noStrike" kern="1200" dirty="0" err="1">
                <a:solidFill>
                  <a:schemeClr val="tx1">
                    <a:lumMod val="95000"/>
                  </a:schemeClr>
                </a:solidFill>
                <a:effectLst/>
                <a:latin typeface="+mn-lt"/>
                <a:hlinkClick r:id="rId2"/>
              </a:rPr>
              <a:t>форпост.екатеринбург.рф</a:t>
            </a:r>
            <a:r>
              <a:rPr lang="ru-RU" sz="1800" b="1" i="0" u="none" strike="noStrike" kern="1200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  <a:hlinkClick r:id="rId2"/>
              </a:rPr>
              <a:t>/</a:t>
            </a:r>
            <a:endParaRPr lang="ru-RU" sz="1800" b="1" i="0" u="none" strike="noStrike" kern="1200" dirty="0">
              <a:solidFill>
                <a:schemeClr val="tx1">
                  <a:lumMod val="95000"/>
                </a:schemeClr>
              </a:solidFill>
              <a:effectLst/>
              <a:latin typeface="+mn-lt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ru-RU" sz="1800" b="1" i="0" u="none" strike="noStrike" kern="1200" dirty="0">
              <a:solidFill>
                <a:schemeClr val="tx1">
                  <a:lumMod val="95000"/>
                </a:schemeClr>
              </a:solidFill>
              <a:effectLst/>
              <a:latin typeface="+mn-lt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sng" strike="noStrike" kern="1200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Учредитель</a:t>
            </a:r>
            <a:r>
              <a:rPr lang="ru-RU" sz="1800" b="1" i="0" u="none" strike="noStrike" kern="1200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: </a:t>
            </a:r>
            <a:r>
              <a:rPr lang="ru-RU" sz="1800" i="0" u="none" strike="noStrike" kern="1200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Муниципальное образование "город Екатеринбург" в лице Администрации города Екатеринбурга.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ru-RU" sz="1800" b="1" i="0" u="none" strike="noStrike" kern="1200" dirty="0">
              <a:solidFill>
                <a:schemeClr val="tx1">
                  <a:lumMod val="95000"/>
                </a:schemeClr>
              </a:solidFill>
              <a:effectLst/>
              <a:latin typeface="+mn-lt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strike="noStrike" kern="1200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Функции и полномочия учредителя от имени Администрации города Екатеринбурга осуществляет </a:t>
            </a:r>
            <a:r>
              <a:rPr lang="ru-RU" sz="1800" i="0" u="none" strike="noStrike" kern="1200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Департамент организационного и документационного обеспечения Администрации города Екатеринбурга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ru-RU" sz="1800" b="1" i="0" u="none" strike="noStrike" kern="1200" dirty="0">
              <a:solidFill>
                <a:schemeClr val="tx1">
                  <a:lumMod val="95000"/>
                </a:schemeClr>
              </a:solidFill>
              <a:effectLst/>
              <a:latin typeface="+mn-lt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sng" strike="noStrike" kern="1200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Адрес учредителя</a:t>
            </a:r>
            <a:r>
              <a:rPr lang="ru-RU" sz="1800" b="1" i="0" u="none" strike="noStrike" kern="1200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: </a:t>
            </a:r>
            <a:r>
              <a:rPr lang="ru-RU" sz="1800" i="0" u="none" strike="noStrike" kern="1200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620014, Екатеринбург, проспект Ленина, 24а, кабинет 299е</a:t>
            </a: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1800" b="1" i="0" u="none" strike="noStrike" kern="1200" dirty="0">
              <a:solidFill>
                <a:schemeClr val="tx1">
                  <a:lumMod val="95000"/>
                </a:schemeClr>
              </a:solidFill>
              <a:effectLst/>
              <a:latin typeface="+mn-lt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sng" strike="noStrike" kern="1200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Телефон</a:t>
            </a:r>
            <a:r>
              <a:rPr lang="en-US" sz="1800" b="1" i="0" u="sng" strike="noStrike" kern="1200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 </a:t>
            </a:r>
            <a:r>
              <a:rPr lang="ru-RU" sz="1800" b="1" i="0" u="sng" strike="noStrike" kern="1200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учредителя</a:t>
            </a:r>
            <a:r>
              <a:rPr lang="ru-RU" sz="1800" b="1" i="0" u="none" strike="noStrike" kern="1200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: </a:t>
            </a:r>
            <a:r>
              <a:rPr lang="ru-RU" sz="1800" i="0" u="none" strike="noStrike" kern="1200" dirty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+7 (343) 304-30-92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AA05DD-7824-1572-9563-C7EA8485E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927" y="351687"/>
            <a:ext cx="3633160" cy="242210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77946F-CDF2-44E2-38F4-E2475D704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8492" y="3197174"/>
            <a:ext cx="4006519" cy="22284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ED3D92-8274-80D7-F3DE-D235EE6F8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815" y="5425629"/>
            <a:ext cx="1134225" cy="127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96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7E16AD4-4D9F-4A76-A05C-1207BCA7A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«Центр социально-психологической помощи детям и молодежи «Форпост» в рамках своей деятельности обеспечивает решение следующих муниципальных задач: </a:t>
            </a:r>
          </a:p>
          <a:p>
            <a:pPr marL="0" indent="0" algn="ctr">
              <a:buNone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мероприятий в сфере молодежной политики, направленных на вовлечение молодежи в инновационную, предпринимательскую, добровольческую деятельность; </a:t>
            </a:r>
          </a:p>
          <a:p>
            <a:pPr marL="457200" indent="-457200" algn="just">
              <a:buAutoNum type="arabicPeriod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Развитие и формирование активной гражданской активности и здорового образа жизни молодежи;</a:t>
            </a:r>
          </a:p>
          <a:p>
            <a:pPr marL="457200" indent="-457200" algn="just">
              <a:buAutoNum type="arabicPeriod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Оказание социально-психологической помощи детям и молодежи.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A94F64-0BBA-4847-B936-F31780984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455" y="4711589"/>
            <a:ext cx="1758371" cy="198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56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7E16AD4-4D9F-4A76-A05C-1207BCA7A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904" y="777241"/>
            <a:ext cx="10515600" cy="632764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Основная цель деятельности МБУ «Форпост</a:t>
            </a:r>
            <a:endParaRPr lang="ru-RU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реализация молодежной политики в сфере социально-психологической поддержки и реабилитации детей и молодежи, сопровождение проблем взросления, гражданского и патриотического воспитания молодежи, развития и поддержки добровольчества (волонтерства) среди молодежи, а равно формирование у молодежи правовых, культурных, семейных традиционных и нравственных ценностей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33BBEA1-1463-0E05-7A59-98085E7AF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227" y="5083958"/>
            <a:ext cx="1509129" cy="170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38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EBA40D-5B06-4D9D-8673-9D9A59D7A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500063"/>
            <a:ext cx="11322626" cy="469202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Структура МБУ «Форпост»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A94F64-0BBA-4847-B936-F31780984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077" y="4703664"/>
            <a:ext cx="1758371" cy="1981921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1483100D-736A-9527-7EDE-E7504FD145DD}"/>
              </a:ext>
            </a:extLst>
          </p:cNvPr>
          <p:cNvGrpSpPr/>
          <p:nvPr/>
        </p:nvGrpSpPr>
        <p:grpSpPr>
          <a:xfrm>
            <a:off x="536638" y="1388845"/>
            <a:ext cx="10277475" cy="4219575"/>
            <a:chOff x="0" y="0"/>
            <a:chExt cx="10277475" cy="4219575"/>
          </a:xfrm>
        </p:grpSpPr>
        <p:sp>
          <p:nvSpPr>
            <p:cNvPr id="8" name="Надпись 1">
              <a:extLst>
                <a:ext uri="{FF2B5EF4-FFF2-40B4-BE49-F238E27FC236}">
                  <a16:creationId xmlns:a16="http://schemas.microsoft.com/office/drawing/2014/main" id="{4B3F6602-BA16-2CB2-048C-A5C51D77F14F}"/>
                </a:ext>
              </a:extLst>
            </p:cNvPr>
            <p:cNvSpPr txBox="1"/>
            <p:nvPr/>
          </p:nvSpPr>
          <p:spPr>
            <a:xfrm flipH="1">
              <a:off x="3552825" y="0"/>
              <a:ext cx="3076575" cy="3810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200" b="1">
                  <a:effectLst/>
                  <a:latin typeface="Liberation Serif"/>
                  <a:ea typeface="Times New Roman" panose="02020603050405020304" pitchFamily="18" charset="0"/>
                  <a:cs typeface="Times New Roman" panose="02020603050405020304" pitchFamily="18" charset="0"/>
                </a:rPr>
                <a:t>Директор МБУ «Форпост»</a:t>
              </a:r>
              <a:endParaRPr lang="ru-RU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Надпись 1">
              <a:extLst>
                <a:ext uri="{FF2B5EF4-FFF2-40B4-BE49-F238E27FC236}">
                  <a16:creationId xmlns:a16="http://schemas.microsoft.com/office/drawing/2014/main" id="{68DEE81E-0F0C-6413-2B0F-C28F34FDAED5}"/>
                </a:ext>
              </a:extLst>
            </p:cNvPr>
            <p:cNvSpPr txBox="1"/>
            <p:nvPr/>
          </p:nvSpPr>
          <p:spPr>
            <a:xfrm flipH="1">
              <a:off x="333375" y="600075"/>
              <a:ext cx="3076575" cy="48577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200" b="1">
                  <a:effectLst/>
                  <a:latin typeface="Liberation Serif"/>
                  <a:ea typeface="Times New Roman" panose="02020603050405020304" pitchFamily="18" charset="0"/>
                  <a:cs typeface="Times New Roman" panose="02020603050405020304" pitchFamily="18" charset="0"/>
                </a:rPr>
                <a:t>Заместитель директора </a:t>
              </a:r>
              <a:endParaRPr lang="ru-RU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ru-RU" sz="1200" b="1">
                  <a:effectLst/>
                  <a:latin typeface="Liberation Serif"/>
                  <a:ea typeface="Times New Roman" panose="02020603050405020304" pitchFamily="18" charset="0"/>
                  <a:cs typeface="Times New Roman" panose="02020603050405020304" pitchFamily="18" charset="0"/>
                </a:rPr>
                <a:t>по методической работе</a:t>
              </a:r>
              <a:endParaRPr lang="ru-RU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Надпись 1">
              <a:extLst>
                <a:ext uri="{FF2B5EF4-FFF2-40B4-BE49-F238E27FC236}">
                  <a16:creationId xmlns:a16="http://schemas.microsoft.com/office/drawing/2014/main" id="{C1C79585-5097-2AC9-D2F1-A015A78ACCED}"/>
                </a:ext>
              </a:extLst>
            </p:cNvPr>
            <p:cNvSpPr txBox="1"/>
            <p:nvPr/>
          </p:nvSpPr>
          <p:spPr>
            <a:xfrm flipH="1">
              <a:off x="6791325" y="561975"/>
              <a:ext cx="3076575" cy="6477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200" b="1">
                  <a:effectLst/>
                  <a:latin typeface="Liberation Serif"/>
                  <a:ea typeface="Times New Roman" panose="02020603050405020304" pitchFamily="18" charset="0"/>
                  <a:cs typeface="Times New Roman" panose="02020603050405020304" pitchFamily="18" charset="0"/>
                </a:rPr>
                <a:t>Заместитель директора </a:t>
              </a:r>
              <a:endParaRPr lang="ru-RU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r>
                <a:rPr lang="ru-RU" sz="1200" b="1">
                  <a:effectLst/>
                  <a:latin typeface="Liberation Serif"/>
                  <a:ea typeface="Times New Roman" panose="02020603050405020304" pitchFamily="18" charset="0"/>
                  <a:cs typeface="Times New Roman" panose="02020603050405020304" pitchFamily="18" charset="0"/>
                </a:rPr>
                <a:t>по административно-хозяйственной части</a:t>
              </a:r>
              <a:endParaRPr lang="ru-RU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Надпись 1">
              <a:extLst>
                <a:ext uri="{FF2B5EF4-FFF2-40B4-BE49-F238E27FC236}">
                  <a16:creationId xmlns:a16="http://schemas.microsoft.com/office/drawing/2014/main" id="{B1066BBB-3556-B90A-FB13-BD2152E4A984}"/>
                </a:ext>
              </a:extLst>
            </p:cNvPr>
            <p:cNvSpPr txBox="1"/>
            <p:nvPr/>
          </p:nvSpPr>
          <p:spPr>
            <a:xfrm flipH="1">
              <a:off x="304800" y="1752600"/>
              <a:ext cx="9563100" cy="3810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200" b="1">
                  <a:effectLst/>
                  <a:latin typeface="Liberation Serif"/>
                  <a:ea typeface="Times New Roman" panose="02020603050405020304" pitchFamily="18" charset="0"/>
                  <a:cs typeface="Times New Roman" panose="02020603050405020304" pitchFamily="18" charset="0"/>
                </a:rPr>
                <a:t>С Т Р У К Т У Р Н Ы Е    П О Д Р А З Д Е Л Е Н И Я</a:t>
              </a:r>
              <a:endParaRPr lang="ru-RU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Надпись 1">
              <a:extLst>
                <a:ext uri="{FF2B5EF4-FFF2-40B4-BE49-F238E27FC236}">
                  <a16:creationId xmlns:a16="http://schemas.microsoft.com/office/drawing/2014/main" id="{EE3D5C7E-0A09-B696-5DDD-2336D40CEACD}"/>
                </a:ext>
              </a:extLst>
            </p:cNvPr>
            <p:cNvSpPr txBox="1"/>
            <p:nvPr/>
          </p:nvSpPr>
          <p:spPr>
            <a:xfrm flipH="1">
              <a:off x="0" y="2581275"/>
              <a:ext cx="3076575" cy="63817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200" b="1">
                  <a:effectLst/>
                  <a:latin typeface="Liberation Serif"/>
                  <a:ea typeface="Times New Roman" panose="02020603050405020304" pitchFamily="18" charset="0"/>
                  <a:cs typeface="Times New Roman" panose="02020603050405020304" pitchFamily="18" charset="0"/>
                </a:rPr>
                <a:t>Отдел экстренной психологической помощи детям и молодежи по телефону «Телефон доверия»</a:t>
              </a:r>
              <a:endParaRPr lang="ru-RU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Надпись 1">
              <a:extLst>
                <a:ext uri="{FF2B5EF4-FFF2-40B4-BE49-F238E27FC236}">
                  <a16:creationId xmlns:a16="http://schemas.microsoft.com/office/drawing/2014/main" id="{B2007D27-E445-973D-8B49-AA191ED7E847}"/>
                </a:ext>
              </a:extLst>
            </p:cNvPr>
            <p:cNvSpPr txBox="1"/>
            <p:nvPr/>
          </p:nvSpPr>
          <p:spPr>
            <a:xfrm flipH="1">
              <a:off x="4000500" y="2581275"/>
              <a:ext cx="2581275" cy="63817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200" b="1">
                  <a:effectLst/>
                  <a:latin typeface="Liberation Serif"/>
                  <a:ea typeface="Times New Roman" panose="02020603050405020304" pitchFamily="18" charset="0"/>
                  <a:cs typeface="Times New Roman" panose="02020603050405020304" pitchFamily="18" charset="0"/>
                </a:rPr>
                <a:t>Отдел психологического и социального сопровождения молодежи и их семей</a:t>
              </a:r>
              <a:endParaRPr lang="ru-RU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Надпись 1">
              <a:extLst>
                <a:ext uri="{FF2B5EF4-FFF2-40B4-BE49-F238E27FC236}">
                  <a16:creationId xmlns:a16="http://schemas.microsoft.com/office/drawing/2014/main" id="{0AB62BDF-4B73-0BBD-13B9-BFF41B98627A}"/>
                </a:ext>
              </a:extLst>
            </p:cNvPr>
            <p:cNvSpPr txBox="1"/>
            <p:nvPr/>
          </p:nvSpPr>
          <p:spPr>
            <a:xfrm flipH="1">
              <a:off x="7200900" y="2571750"/>
              <a:ext cx="3076575" cy="63817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200" b="1">
                  <a:effectLst/>
                  <a:latin typeface="Liberation Serif"/>
                  <a:ea typeface="Times New Roman" panose="02020603050405020304" pitchFamily="18" charset="0"/>
                  <a:cs typeface="Times New Roman" panose="02020603050405020304" pitchFamily="18" charset="0"/>
                </a:rPr>
                <a:t>Отдел материально-технического</a:t>
              </a:r>
              <a:br>
                <a:rPr lang="ru-RU" sz="1200" b="1">
                  <a:effectLst/>
                  <a:latin typeface="Liberation Serif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200" b="1">
                  <a:effectLst/>
                  <a:latin typeface="Liberation Serif"/>
                  <a:ea typeface="Times New Roman" panose="02020603050405020304" pitchFamily="18" charset="0"/>
                  <a:cs typeface="Times New Roman" panose="02020603050405020304" pitchFamily="18" charset="0"/>
                </a:rPr>
                <a:t>и информационного обеспечения деятельности учреждения</a:t>
              </a:r>
              <a:endParaRPr lang="ru-RU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Надпись 1">
              <a:extLst>
                <a:ext uri="{FF2B5EF4-FFF2-40B4-BE49-F238E27FC236}">
                  <a16:creationId xmlns:a16="http://schemas.microsoft.com/office/drawing/2014/main" id="{2236CD10-CFC3-3621-7AEF-7A309E4F31C8}"/>
                </a:ext>
              </a:extLst>
            </p:cNvPr>
            <p:cNvSpPr txBox="1"/>
            <p:nvPr/>
          </p:nvSpPr>
          <p:spPr>
            <a:xfrm flipH="1">
              <a:off x="333375" y="3533775"/>
              <a:ext cx="3076575" cy="6858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200" b="1">
                  <a:effectLst/>
                  <a:latin typeface="Liberation Serif"/>
                  <a:ea typeface="Times New Roman" panose="02020603050405020304" pitchFamily="18" charset="0"/>
                  <a:cs typeface="Times New Roman" panose="02020603050405020304" pitchFamily="18" charset="0"/>
                </a:rPr>
                <a:t>Отдел профилактики</a:t>
              </a:r>
              <a:br>
                <a:rPr lang="ru-RU" sz="1200" b="1">
                  <a:effectLst/>
                  <a:latin typeface="Liberation Serif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200" b="1">
                  <a:effectLst/>
                  <a:latin typeface="Liberation Serif"/>
                  <a:ea typeface="Times New Roman" panose="02020603050405020304" pitchFamily="18" charset="0"/>
                  <a:cs typeface="Times New Roman" panose="02020603050405020304" pitchFamily="18" charset="0"/>
                </a:rPr>
                <a:t>и методического сопровождения деятельности учреждения</a:t>
              </a:r>
              <a:endParaRPr lang="ru-RU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Надпись 1">
              <a:extLst>
                <a:ext uri="{FF2B5EF4-FFF2-40B4-BE49-F238E27FC236}">
                  <a16:creationId xmlns:a16="http://schemas.microsoft.com/office/drawing/2014/main" id="{3EA339D6-03DA-B496-6447-01B4DC0F82AB}"/>
                </a:ext>
              </a:extLst>
            </p:cNvPr>
            <p:cNvSpPr txBox="1"/>
            <p:nvPr/>
          </p:nvSpPr>
          <p:spPr>
            <a:xfrm flipH="1">
              <a:off x="3714750" y="3533775"/>
              <a:ext cx="3076575" cy="6858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200" b="1">
                  <a:effectLst/>
                  <a:latin typeface="Liberation Serif"/>
                  <a:ea typeface="Times New Roman" panose="02020603050405020304" pitchFamily="18" charset="0"/>
                  <a:cs typeface="Times New Roman" panose="02020603050405020304" pitchFamily="18" charset="0"/>
                </a:rPr>
                <a:t>Молодежный коворкинг-центр «ДляКаждого»</a:t>
              </a:r>
              <a:endParaRPr lang="ru-RU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Надпись 1">
              <a:extLst>
                <a:ext uri="{FF2B5EF4-FFF2-40B4-BE49-F238E27FC236}">
                  <a16:creationId xmlns:a16="http://schemas.microsoft.com/office/drawing/2014/main" id="{E6D94D2C-21DF-5445-F460-ECE8ADC99F7F}"/>
                </a:ext>
              </a:extLst>
            </p:cNvPr>
            <p:cNvSpPr txBox="1"/>
            <p:nvPr/>
          </p:nvSpPr>
          <p:spPr>
            <a:xfrm flipH="1">
              <a:off x="6924675" y="3524250"/>
              <a:ext cx="3076575" cy="6858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200" b="1">
                  <a:effectLst/>
                  <a:latin typeface="Liberation Serif"/>
                  <a:ea typeface="Times New Roman" panose="02020603050405020304" pitchFamily="18" charset="0"/>
                  <a:cs typeface="Times New Roman" panose="02020603050405020304" pitchFamily="18" charset="0"/>
                </a:rPr>
                <a:t>Ресурсный добровольческий (волонтерский) центр</a:t>
              </a:r>
              <a:endParaRPr lang="ru-RU" sz="1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B175D5C8-AB39-67C0-FC53-BBDC148C5480}"/>
                </a:ext>
              </a:extLst>
            </p:cNvPr>
            <p:cNvCxnSpPr/>
            <p:nvPr/>
          </p:nvCxnSpPr>
          <p:spPr>
            <a:xfrm>
              <a:off x="1962150" y="219075"/>
              <a:ext cx="15906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1491B85B-511E-5318-BB67-D0DF9EDCBC37}"/>
                </a:ext>
              </a:extLst>
            </p:cNvPr>
            <p:cNvCxnSpPr/>
            <p:nvPr/>
          </p:nvCxnSpPr>
          <p:spPr>
            <a:xfrm>
              <a:off x="6629400" y="171450"/>
              <a:ext cx="15906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>
              <a:extLst>
                <a:ext uri="{FF2B5EF4-FFF2-40B4-BE49-F238E27FC236}">
                  <a16:creationId xmlns:a16="http://schemas.microsoft.com/office/drawing/2014/main" id="{AB339C65-C17B-4007-51E3-70EF86B29D9B}"/>
                </a:ext>
              </a:extLst>
            </p:cNvPr>
            <p:cNvCxnSpPr/>
            <p:nvPr/>
          </p:nvCxnSpPr>
          <p:spPr>
            <a:xfrm>
              <a:off x="1962150" y="219075"/>
              <a:ext cx="0" cy="3810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>
              <a:extLst>
                <a:ext uri="{FF2B5EF4-FFF2-40B4-BE49-F238E27FC236}">
                  <a16:creationId xmlns:a16="http://schemas.microsoft.com/office/drawing/2014/main" id="{24179FC1-E786-3631-E87A-2EA897C9CDBB}"/>
                </a:ext>
              </a:extLst>
            </p:cNvPr>
            <p:cNvCxnSpPr/>
            <p:nvPr/>
          </p:nvCxnSpPr>
          <p:spPr>
            <a:xfrm>
              <a:off x="8220075" y="180975"/>
              <a:ext cx="0" cy="3810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>
              <a:extLst>
                <a:ext uri="{FF2B5EF4-FFF2-40B4-BE49-F238E27FC236}">
                  <a16:creationId xmlns:a16="http://schemas.microsoft.com/office/drawing/2014/main" id="{B682EF1D-0691-BE1D-1075-169A1F568F81}"/>
                </a:ext>
              </a:extLst>
            </p:cNvPr>
            <p:cNvCxnSpPr/>
            <p:nvPr/>
          </p:nvCxnSpPr>
          <p:spPr>
            <a:xfrm>
              <a:off x="5019675" y="381000"/>
              <a:ext cx="0" cy="13716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8C2DA32B-2F70-2E77-39DD-12EC14F1CF16}"/>
                </a:ext>
              </a:extLst>
            </p:cNvPr>
            <p:cNvCxnSpPr/>
            <p:nvPr/>
          </p:nvCxnSpPr>
          <p:spPr>
            <a:xfrm>
              <a:off x="1428750" y="1085850"/>
              <a:ext cx="0" cy="6667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>
              <a:extLst>
                <a:ext uri="{FF2B5EF4-FFF2-40B4-BE49-F238E27FC236}">
                  <a16:creationId xmlns:a16="http://schemas.microsoft.com/office/drawing/2014/main" id="{793F27B8-B9A7-CB84-D235-A9EB7C29C511}"/>
                </a:ext>
              </a:extLst>
            </p:cNvPr>
            <p:cNvCxnSpPr/>
            <p:nvPr/>
          </p:nvCxnSpPr>
          <p:spPr>
            <a:xfrm>
              <a:off x="8534400" y="1209675"/>
              <a:ext cx="0" cy="5429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>
              <a:extLst>
                <a:ext uri="{FF2B5EF4-FFF2-40B4-BE49-F238E27FC236}">
                  <a16:creationId xmlns:a16="http://schemas.microsoft.com/office/drawing/2014/main" id="{27E7E101-1F2A-1038-5EB5-2FC1D83C8C3A}"/>
                </a:ext>
              </a:extLst>
            </p:cNvPr>
            <p:cNvCxnSpPr/>
            <p:nvPr/>
          </p:nvCxnSpPr>
          <p:spPr>
            <a:xfrm>
              <a:off x="1895475" y="2133600"/>
              <a:ext cx="0" cy="4381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>
              <a:extLst>
                <a:ext uri="{FF2B5EF4-FFF2-40B4-BE49-F238E27FC236}">
                  <a16:creationId xmlns:a16="http://schemas.microsoft.com/office/drawing/2014/main" id="{F0E856D0-C3A1-68E9-3A37-03FCF2BE5654}"/>
                </a:ext>
              </a:extLst>
            </p:cNvPr>
            <p:cNvCxnSpPr/>
            <p:nvPr/>
          </p:nvCxnSpPr>
          <p:spPr>
            <a:xfrm>
              <a:off x="5200650" y="2143125"/>
              <a:ext cx="0" cy="4381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B64EB264-263F-655B-8996-5D1A5C145142}"/>
                </a:ext>
              </a:extLst>
            </p:cNvPr>
            <p:cNvCxnSpPr/>
            <p:nvPr/>
          </p:nvCxnSpPr>
          <p:spPr>
            <a:xfrm>
              <a:off x="8543925" y="2143125"/>
              <a:ext cx="0" cy="4381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>
              <a:extLst>
                <a:ext uri="{FF2B5EF4-FFF2-40B4-BE49-F238E27FC236}">
                  <a16:creationId xmlns:a16="http://schemas.microsoft.com/office/drawing/2014/main" id="{2076B463-B617-CF08-5547-444D5E42B081}"/>
                </a:ext>
              </a:extLst>
            </p:cNvPr>
            <p:cNvCxnSpPr/>
            <p:nvPr/>
          </p:nvCxnSpPr>
          <p:spPr>
            <a:xfrm>
              <a:off x="3305175" y="2143125"/>
              <a:ext cx="0" cy="13811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>
              <a:extLst>
                <a:ext uri="{FF2B5EF4-FFF2-40B4-BE49-F238E27FC236}">
                  <a16:creationId xmlns:a16="http://schemas.microsoft.com/office/drawing/2014/main" id="{8D48AA2C-A072-F3D1-BDD7-9442777A24AF}"/>
                </a:ext>
              </a:extLst>
            </p:cNvPr>
            <p:cNvCxnSpPr/>
            <p:nvPr/>
          </p:nvCxnSpPr>
          <p:spPr>
            <a:xfrm>
              <a:off x="3848100" y="2133600"/>
              <a:ext cx="0" cy="13811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>
              <a:extLst>
                <a:ext uri="{FF2B5EF4-FFF2-40B4-BE49-F238E27FC236}">
                  <a16:creationId xmlns:a16="http://schemas.microsoft.com/office/drawing/2014/main" id="{B7AD8008-4498-2551-1762-B44C641BA971}"/>
                </a:ext>
              </a:extLst>
            </p:cNvPr>
            <p:cNvCxnSpPr/>
            <p:nvPr/>
          </p:nvCxnSpPr>
          <p:spPr>
            <a:xfrm>
              <a:off x="7115175" y="2152650"/>
              <a:ext cx="0" cy="138112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4612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D8EE1-9BA4-EB14-76B9-6991AA0EC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65125"/>
            <a:ext cx="10850880" cy="1325563"/>
          </a:xfrm>
        </p:spPr>
        <p:txBody>
          <a:bodyPr/>
          <a:lstStyle/>
          <a:p>
            <a:pPr algn="ctr"/>
            <a:r>
              <a:rPr lang="ru-RU" b="1" dirty="0"/>
              <a:t>В течение календарного года МБУ «Форпост»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7B0196-7FD7-E059-702E-91181BB7B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Организует проведение 1020 мероприятий в рамках выполнения муниципального задания и охват 25050 человек</a:t>
            </a:r>
          </a:p>
          <a:p>
            <a:pPr algn="just"/>
            <a:r>
              <a:rPr lang="ru-RU" dirty="0"/>
              <a:t>Реализует целевые программы в рамках Муниципальной программы «Реализация молодежной политики и патриотическое воспитание граждан в МО «город Екатеринбург» на 2021-2025 гг.» и Муниципальной программы «Комплексная профилактика зависимостей в муниципальном образовании «город Екатеринбург» на 2021 – 2025 годы</a:t>
            </a:r>
          </a:p>
          <a:p>
            <a:pPr algn="just"/>
            <a:r>
              <a:rPr lang="ru-RU" dirty="0"/>
              <a:t>Организует и проводит иные мероприятия по заданию и поручению учредителя</a:t>
            </a:r>
          </a:p>
        </p:txBody>
      </p:sp>
    </p:spTree>
    <p:extLst>
      <p:ext uri="{BB962C8B-B14F-4D97-AF65-F5344CB8AC3E}">
        <p14:creationId xmlns:p14="http://schemas.microsoft.com/office/powerpoint/2010/main" val="1021077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2CFDB74-0900-0CC8-D357-0CBB3BEE4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651" y="1565088"/>
            <a:ext cx="1970904" cy="283406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431197A-65B7-77CE-1B69-D3C2FE0C5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1" y="1565088"/>
            <a:ext cx="2043083" cy="293440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C24EF4-87AF-E93F-C940-022B11DD8B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344" y="3602736"/>
            <a:ext cx="2284788" cy="325526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5FDC48E-E0EE-763E-4F07-24B74E7993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472" y="1565088"/>
            <a:ext cx="2141830" cy="310691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E6B8016-7B62-2444-7C53-4EA24024E5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870" y="3620444"/>
            <a:ext cx="2264801" cy="317111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8614B95-EC65-7729-D1EA-FB1315BBF9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264" y="3566353"/>
            <a:ext cx="2114644" cy="310691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B442945-4E9D-82EA-9D57-021BD98AE8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654" y="517096"/>
            <a:ext cx="1336285" cy="1506173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3A15805-A57E-91E1-D775-3009A3ABC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" y="184731"/>
            <a:ext cx="10460736" cy="150617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Помимо организации групповой и индивидуальной социально-психологической работы с детьми подростками и молодежью центром в рамках исполнения муниципального задания и реализации целевых программ МБУ «Форпост»  разрабатывает методические пособия для специалистов и родительской общественности</a:t>
            </a:r>
            <a:endParaRPr lang="ru-RU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2586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480</Words>
  <Application>Microsoft Office PowerPoint</Application>
  <PresentationFormat>Широкоэкранный</PresentationFormat>
  <Paragraphs>52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Liberation Serif</vt:lpstr>
      <vt:lpstr>Times New Roman</vt:lpstr>
      <vt:lpstr>Тема Office</vt:lpstr>
      <vt:lpstr>МУНИЦИПАЛЬНОЕ БЮДЖЕТНОЕ УЧРЕЖДЕНИЕ «ЦЕНТР СОЦИАЛЬНО-ПСИХОЛОГИЧЕСКОЙ ПОМОЩИ ДЕТЯМ И МОЛОДЕЖИ «ФОРПОСТ»</vt:lpstr>
      <vt:lpstr>Презентация PowerPoint</vt:lpstr>
      <vt:lpstr>Презентация PowerPoint</vt:lpstr>
      <vt:lpstr>Презентация PowerPoint</vt:lpstr>
      <vt:lpstr>  Структура МБУ «Форпост»</vt:lpstr>
      <vt:lpstr>В течение календарного года МБУ «Форпост»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МБУ «Форпост»  по профилактике правонарушений  в детско-подростковой среде</dc:title>
  <dc:creator>Леготин Максим Павлович</dc:creator>
  <cp:lastModifiedBy>Леготин Максим Павлович</cp:lastModifiedBy>
  <cp:revision>15</cp:revision>
  <cp:lastPrinted>2023-11-09T07:32:09Z</cp:lastPrinted>
  <dcterms:created xsi:type="dcterms:W3CDTF">2023-11-08T10:38:01Z</dcterms:created>
  <dcterms:modified xsi:type="dcterms:W3CDTF">2024-05-15T07:27:58Z</dcterms:modified>
</cp:coreProperties>
</file>