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98" r:id="rId5"/>
    <p:sldId id="297" r:id="rId6"/>
    <p:sldId id="302" r:id="rId7"/>
    <p:sldId id="304" r:id="rId8"/>
    <p:sldId id="291" r:id="rId9"/>
    <p:sldId id="299" r:id="rId10"/>
    <p:sldId id="30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5D3"/>
    <a:srgbClr val="C80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7" autoAdjust="0"/>
  </p:normalViewPr>
  <p:slideViewPr>
    <p:cSldViewPr snapToGrid="0">
      <p:cViewPr varScale="1">
        <p:scale>
          <a:sx n="59" d="100"/>
          <a:sy n="59" d="100"/>
        </p:scale>
        <p:origin x="212" y="56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8FB-4161-4F21-9A5C-FD937E8114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A0BF-9918-4A67-B36D-8221C93CD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8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8FB-4161-4F21-9A5C-FD937E8114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A0BF-9918-4A67-B36D-8221C93CD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1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8FB-4161-4F21-9A5C-FD937E8114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A0BF-9918-4A67-B36D-8221C93CD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3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1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701">
              <a:spcBef>
                <a:spcPts val="55"/>
              </a:spcBef>
            </a:pPr>
            <a:r>
              <a:rPr lang="ru-RU" spc="6" smtClean="0"/>
              <a:t>0</a:t>
            </a:r>
            <a:fld id="{81D60167-4931-47E6-BA6A-407CBD079E47}" type="slidenum">
              <a:rPr spc="6" smtClean="0"/>
              <a:pPr marL="7701">
                <a:spcBef>
                  <a:spcPts val="55"/>
                </a:spcBef>
              </a:pPr>
              <a:t>‹#›</a:t>
            </a:fld>
            <a:r>
              <a:rPr spc="6" smtClean="0"/>
              <a:t>/22</a:t>
            </a:r>
            <a:endParaRPr spc="6" dirty="0"/>
          </a:p>
        </p:txBody>
      </p:sp>
    </p:spTree>
    <p:extLst>
      <p:ext uri="{BB962C8B-B14F-4D97-AF65-F5344CB8AC3E}">
        <p14:creationId xmlns:p14="http://schemas.microsoft.com/office/powerpoint/2010/main" val="15116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8FB-4161-4F21-9A5C-FD937E8114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A0BF-9918-4A67-B36D-8221C93CD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8FB-4161-4F21-9A5C-FD937E8114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A0BF-9918-4A67-B36D-8221C93CD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6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8FB-4161-4F21-9A5C-FD937E8114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A0BF-9918-4A67-B36D-8221C93CD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7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8FB-4161-4F21-9A5C-FD937E8114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A0BF-9918-4A67-B36D-8221C93CD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1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8FB-4161-4F21-9A5C-FD937E8114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A0BF-9918-4A67-B36D-8221C93CD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5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8FB-4161-4F21-9A5C-FD937E8114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A0BF-9918-4A67-B36D-8221C93CD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8FB-4161-4F21-9A5C-FD937E8114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A0BF-9918-4A67-B36D-8221C93CD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5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8FB-4161-4F21-9A5C-FD937E8114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A0BF-9918-4A67-B36D-8221C93CD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6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B8FB-4161-4F21-9A5C-FD937E8114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9A0BF-9918-4A67-B36D-8221C93CD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png"/><Relationship Id="rId7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100" y="0"/>
                </a:lnTo>
                <a:lnTo>
                  <a:pt x="20104100" y="11308556"/>
                </a:lnTo>
                <a:close/>
              </a:path>
            </a:pathLst>
          </a:custGeom>
          <a:solidFill>
            <a:srgbClr val="7B81B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699" y="272392"/>
            <a:ext cx="5710713" cy="58799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9388" y="6284911"/>
            <a:ext cx="133566" cy="13356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96000" y="1491929"/>
            <a:ext cx="6204630" cy="3440902"/>
          </a:xfrm>
          <a:prstGeom prst="rect">
            <a:avLst/>
          </a:prstGeom>
        </p:spPr>
        <p:txBody>
          <a:bodyPr vert="horz" wrap="square" lIns="0" tIns="80478" rIns="0" bIns="0" rtlCol="0">
            <a:spAutoFit/>
          </a:bodyPr>
          <a:lstStyle/>
          <a:p>
            <a:pPr marL="7701">
              <a:spcBef>
                <a:spcPts val="634"/>
              </a:spcBef>
            </a:pPr>
            <a:r>
              <a:rPr lang="ru-RU" sz="5458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РЕГИОНАЛЬНАЯ ПРОГРАММА «ТУБЕРКУЛЁЗ ВСЕРЬЁЗ»</a:t>
            </a:r>
            <a:endParaRPr sz="5458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Lungs Free Download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95" y="1840588"/>
            <a:ext cx="2887984" cy="274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81" y="5955176"/>
            <a:ext cx="2046151" cy="793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0466" y="5263736"/>
            <a:ext cx="3269178" cy="21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100" y="0"/>
                </a:lnTo>
                <a:lnTo>
                  <a:pt x="20104100" y="11308556"/>
                </a:lnTo>
                <a:close/>
              </a:path>
            </a:pathLst>
          </a:custGeom>
          <a:solidFill>
            <a:srgbClr val="7B81B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538501"/>
            <a:ext cx="5710713" cy="58799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9388" y="6284911"/>
            <a:ext cx="133566" cy="133566"/>
          </a:xfrm>
          <a:prstGeom prst="rect">
            <a:avLst/>
          </a:prstGeom>
        </p:spPr>
      </p:pic>
      <p:pic>
        <p:nvPicPr>
          <p:cNvPr id="12" name="Picture 4" descr="Lungs Free Download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64" y="2057014"/>
            <a:ext cx="2887984" cy="274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9"/>
          <p:cNvSpPr txBox="1"/>
          <p:nvPr/>
        </p:nvSpPr>
        <p:spPr>
          <a:xfrm>
            <a:off x="336655" y="1411906"/>
            <a:ext cx="6465027" cy="4513246"/>
          </a:xfrm>
          <a:prstGeom prst="rect">
            <a:avLst/>
          </a:prstGeom>
        </p:spPr>
        <p:txBody>
          <a:bodyPr vert="horz" wrap="square" lIns="0" tIns="80478" rIns="0" bIns="0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 ИЗЛЕЧИМ, НО ДЛЯ ЭТОГО ТРЕБУЕТСЯ СВОЕВРЕМЕННАЯ ДИАГНОСТИКА И ЛЕЧЕНИЕ! </a:t>
            </a:r>
          </a:p>
        </p:txBody>
      </p:sp>
    </p:spTree>
    <p:extLst>
      <p:ext uri="{BB962C8B-B14F-4D97-AF65-F5344CB8AC3E}">
        <p14:creationId xmlns:p14="http://schemas.microsoft.com/office/powerpoint/2010/main" val="12958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963" y="385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100" y="0"/>
                </a:lnTo>
                <a:lnTo>
                  <a:pt x="20104100" y="11308556"/>
                </a:lnTo>
                <a:close/>
              </a:path>
            </a:pathLst>
          </a:custGeom>
          <a:solidFill>
            <a:srgbClr val="A1B9FD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70834" y="968671"/>
            <a:ext cx="7101946" cy="4505435"/>
          </a:xfrm>
          <a:prstGeom prst="rect">
            <a:avLst/>
          </a:prstGeom>
        </p:spPr>
        <p:txBody>
          <a:bodyPr vert="horz" wrap="square" lIns="0" tIns="9242" rIns="0" bIns="0" rtlCol="0" anchor="ctr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73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 – ИНФЕКЦИОННОЕ ЗАБОЛЕВАНИЕ, ВЫЗЫВАЕМОЕ БАКТЕРИЯМИ У ЛЮДЕЙ И ЖИВОТНЫХ. </a:t>
            </a:r>
          </a:p>
          <a:p>
            <a:pPr marL="0" indent="0" algn="just">
              <a:lnSpc>
                <a:spcPct val="100000"/>
              </a:lnSpc>
              <a:spcBef>
                <a:spcPts val="73"/>
              </a:spcBef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73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73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МИКОБАКТЕРИИ УСТОЙЧИВЫ К ВОЗДЕЙСТВИЮ ВНЕШНИХ ФАКТОРОВ И ДЛИТЕЛЬНОЕ ВРЕМЯ СОХРАНЯЮТСЯ ВО ВНЕШНЕЙ СРЕДЕ.</a:t>
            </a:r>
          </a:p>
          <a:p>
            <a:pPr marL="0" indent="0" algn="just">
              <a:lnSpc>
                <a:spcPct val="100000"/>
              </a:lnSpc>
              <a:spcBef>
                <a:spcPts val="73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73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МИКОБАКТЕРИИ ПОРАЖАЮТ ВСЕ ОРГАНЫ И СИСТЕМЫ, КРОМЕ ЗУБОВ, ВОЛОС И НОГТЕЙ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39388" y="6284910"/>
            <a:ext cx="133566" cy="1335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r="11802"/>
          <a:stretch/>
        </p:blipFill>
        <p:spPr>
          <a:xfrm>
            <a:off x="7465865" y="4095750"/>
            <a:ext cx="4883154" cy="2762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82" y="2354538"/>
            <a:ext cx="2602634" cy="17337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632" y="1711621"/>
            <a:ext cx="2397991" cy="23979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864" y="-14247"/>
            <a:ext cx="2795736" cy="23759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7728" y="-222651"/>
            <a:ext cx="1934272" cy="19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827" y="799661"/>
            <a:ext cx="5283618" cy="60579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9388" y="6284911"/>
            <a:ext cx="133566" cy="13356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33167" y="280953"/>
            <a:ext cx="6069883" cy="431307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algn="just">
              <a:spcBef>
                <a:spcPts val="73"/>
              </a:spcBef>
            </a:pPr>
            <a:r>
              <a:rPr lang="ru-RU" sz="4400" b="1" spc="12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ЗНАТЬ О ТУБЕРКУЛЁЗЕ?</a:t>
            </a:r>
            <a:endParaRPr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01" marR="484796" indent="74702">
              <a:lnSpc>
                <a:spcPct val="116300"/>
              </a:lnSpc>
            </a:pPr>
            <a:endParaRPr lang="ru-RU" sz="2122" dirty="0" smtClean="0">
              <a:latin typeface="Trebuchet MS"/>
              <a:cs typeface="Trebuchet MS"/>
            </a:endParaRPr>
          </a:p>
          <a:p>
            <a:pPr marL="7701" marR="484796" algn="just">
              <a:lnSpc>
                <a:spcPct val="1163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 ЯВЛЯЕТСЯ ОДНОЙ ИЗ 10 ВЕДУЩИХ ПРИЧИН СМЕРТИ В МИРЕ!</a:t>
            </a:r>
          </a:p>
          <a:p>
            <a:pPr marL="7701" marR="484796" algn="just">
              <a:lnSpc>
                <a:spcPct val="1163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БОЛЬНОЙ ОТКРЫТОЙ ФОРМОЙ ЗА 1 ГОД МОЖЕТ ЗАРАЗИТЬ 10-15 ЧЕЛОВЕК!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-voi.ru/wp-content/uploads/2021/08/uk1krg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4594028"/>
            <a:ext cx="3394075" cy="226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ownloads\Презентации\взрослые\10\10 слай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1107896"/>
            <a:ext cx="12817133" cy="57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ндрей\Downloads\Презентации\взрослые\9\10 слайд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59" y="441159"/>
            <a:ext cx="4166266" cy="29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ownloads\Презентации\взрослые\9\10 слайд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65" y="422848"/>
            <a:ext cx="4831727" cy="300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ownloads\Презентации\взрослые\9\10 слайд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348" y="3784600"/>
            <a:ext cx="4523586" cy="286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ownloads\Презентации\взрослые\9\10 слайд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" y="3886200"/>
            <a:ext cx="3982163" cy="268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/>
          <p:cNvSpPr txBox="1"/>
          <p:nvPr/>
        </p:nvSpPr>
        <p:spPr>
          <a:xfrm>
            <a:off x="8521545" y="588617"/>
            <a:ext cx="287992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вдыхании</a:t>
            </a:r>
          </a:p>
          <a:p>
            <a:pPr>
              <a:lnSpc>
                <a:spcPts val="2427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высохших частиц пыли,</a:t>
            </a:r>
          </a:p>
          <a:p>
            <a:pPr>
              <a:lnSpc>
                <a:spcPts val="2427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 </a:t>
            </a:r>
          </a:p>
          <a:p>
            <a:pPr>
              <a:lnSpc>
                <a:spcPts val="2427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</a:t>
            </a:r>
          </a:p>
          <a:p>
            <a:pPr>
              <a:lnSpc>
                <a:spcPts val="2427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471852" y="4166374"/>
            <a:ext cx="287992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возбудителя в организм человека через кожу и слизистые при их повреждении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016000" y="971202"/>
            <a:ext cx="252432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больных </a:t>
            </a:r>
          </a:p>
          <a:p>
            <a:pPr algn="r">
              <a:lnSpc>
                <a:spcPts val="2427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  при кашле, чихании и разговоре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016000" y="4420667"/>
            <a:ext cx="252432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продукты питания: мясо и молоко больных животных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3200400" y="-27032"/>
            <a:ext cx="5664762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667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</a:t>
            </a:r>
            <a:endParaRPr lang="ru-RU" sz="26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ЗАРАЗИТЬСЯ</a:t>
            </a:r>
          </a:p>
          <a:p>
            <a:pPr algn="ctr">
              <a:spcBef>
                <a:spcPct val="0"/>
              </a:spcBef>
            </a:pPr>
            <a:r>
              <a:rPr lang="ru-RU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ТУБЕРКУЛЕЗОМ?</a:t>
            </a:r>
            <a:endParaRPr lang="en-US" sz="26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-2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100" y="0"/>
                </a:lnTo>
                <a:lnTo>
                  <a:pt x="20104100" y="11308556"/>
                </a:lnTo>
                <a:close/>
              </a:path>
            </a:pathLst>
          </a:custGeom>
          <a:solidFill>
            <a:srgbClr val="78C3E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832" y="3599101"/>
            <a:ext cx="990900" cy="8992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6242" y="691596"/>
            <a:ext cx="1025814" cy="9754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90805" y="5861828"/>
            <a:ext cx="776687" cy="8803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4226" y="623087"/>
            <a:ext cx="2847774" cy="578126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39388" y="6284910"/>
            <a:ext cx="133566" cy="1335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075" y="-36189"/>
            <a:ext cx="2802212" cy="2802212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801871" y="2621955"/>
            <a:ext cx="6909153" cy="1501107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4900" b="1" spc="6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spc="6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spc="6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spc="6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БАКТЕРИИ В ОРГАНИЗМ 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 ПРОИСХОДИТ «БОРЬБА». ИММУНИТЕТ ЧАЩЕ СПРАВЛЯЕТСЯ И ТУБЕРКУЛЕЗ НЕ РАЗВИВАЕТСЯ. </a:t>
            </a:r>
            <a:b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МИКОБАКТЕРИИ МОГУТ НАХОДИТЬСЯ В «СПЯЩЕМ СОСТОЯНИИ» ДОЛГОЕ ВРЕМЯ, НЕ ПРИВОДЯ К БОЛЕЗНИ. НО ЕСЛИ ИММУНИТЕТ ОСЛАБЛЕН ИЛИ ИНФЕКЦИЯ ПОСТОЯННО ПОСТУПАЕТ В ОРГАНИЗМ (ПРИ КОНТАКТЕ), ТО В ИТОГЕ РАЗВИВАЕТСЯ ТУБЕРКУЛЁЗ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/>
          <a:stretch/>
        </p:blipFill>
        <p:spPr>
          <a:xfrm>
            <a:off x="-193964" y="2766023"/>
            <a:ext cx="2819101" cy="20934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/>
          <a:stretch/>
        </p:blipFill>
        <p:spPr>
          <a:xfrm>
            <a:off x="-212437" y="4818574"/>
            <a:ext cx="2837787" cy="2079967"/>
          </a:xfrm>
          <a:prstGeom prst="rect">
            <a:avLst/>
          </a:prstGeom>
        </p:spPr>
      </p:pic>
      <p:sp>
        <p:nvSpPr>
          <p:cNvPr id="20" name="TextBox 5"/>
          <p:cNvSpPr txBox="1"/>
          <p:nvPr/>
        </p:nvSpPr>
        <p:spPr>
          <a:xfrm>
            <a:off x="2625137" y="173577"/>
            <a:ext cx="666691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РАЗВИВАЕТСЯ </a:t>
            </a:r>
          </a:p>
          <a:p>
            <a:pPr algn="ctr">
              <a:spcBef>
                <a:spcPct val="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Презентации\взрослые\13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182" y="203623"/>
            <a:ext cx="13504077" cy="605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/>
          <p:cNvSpPr txBox="1"/>
          <p:nvPr/>
        </p:nvSpPr>
        <p:spPr>
          <a:xfrm>
            <a:off x="508000" y="130324"/>
            <a:ext cx="11107713" cy="76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3"/>
              </a:lnSpc>
              <a:spcBef>
                <a:spcPct val="0"/>
              </a:spcBef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ТУБЕРКУЛЁЗА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Андрей\Downloads\Презентации\взрослые\13\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981848"/>
            <a:ext cx="1460523" cy="21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Downloads\Презентации\взрослые\13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4" y="2884968"/>
            <a:ext cx="1472810" cy="21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дрей\Downloads\Презентации\взрослые\13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805" y="1092200"/>
            <a:ext cx="1475077" cy="21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ндрей\Downloads\Презентации\взрослые\13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1" y="4936830"/>
            <a:ext cx="1506029" cy="21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ндрей\Downloads\Презентации\взрослые\13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508" y="2906523"/>
            <a:ext cx="1489333" cy="21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ндрей\Downloads\Презентации\взрослые\13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030" y="4991579"/>
            <a:ext cx="1528359" cy="22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28800" y="2162483"/>
            <a:ext cx="914400" cy="555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43200" y="2717800"/>
            <a:ext cx="19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28800" y="3835400"/>
            <a:ext cx="2512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74924" y="5253998"/>
            <a:ext cx="1968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695462" y="5251690"/>
            <a:ext cx="688379" cy="469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352145" y="2717800"/>
            <a:ext cx="1944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869382" y="3835400"/>
            <a:ext cx="2608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869382" y="5067778"/>
            <a:ext cx="1833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691681" y="5067778"/>
            <a:ext cx="671519" cy="367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271530" y="2162483"/>
            <a:ext cx="1142470" cy="555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/>
          <p:nvPr/>
        </p:nvSpPr>
        <p:spPr>
          <a:xfrm>
            <a:off x="2047680" y="1265990"/>
            <a:ext cx="2879921" cy="89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КАШЕЛЬ БОЛЬШЕ 2 - 3 НЕДЕЛЬ БЕЗ ОБЪЯСНИМЫХ ПРИЧИН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773866" y="3378200"/>
            <a:ext cx="2879921" cy="277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КРОВОХАРКАНЬЕ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968524" y="5721622"/>
            <a:ext cx="2879921" cy="586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ОДЫШКА, БОЛИ</a:t>
            </a:r>
          </a:p>
          <a:p>
            <a:pPr>
              <a:lnSpc>
                <a:spcPts val="2427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ГРУДИ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483280" y="1265990"/>
            <a:ext cx="2879921" cy="89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ПОВЫШЕНИЕ ТЕМПЕРАТУРЫ ВЫШЕ 37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571884" y="3224312"/>
            <a:ext cx="2879921" cy="586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КАШЕЛЬ С ВЫДЕЛЕНИЕМ МОКРОТЫ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534080" y="5651980"/>
            <a:ext cx="2879921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СЛАБОСТЬ, </a:t>
            </a:r>
          </a:p>
          <a:p>
            <a:pPr algn="r">
              <a:lnSpc>
                <a:spcPts val="2427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ВЕСА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4336581" y="5325930"/>
            <a:ext cx="4054764" cy="1514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27"/>
              </a:lnSpc>
              <a:spcBef>
                <a:spcPct val="0"/>
              </a:spcBef>
            </a:pPr>
            <a:r>
              <a:rPr lang="ru-RU" sz="1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- ЗАБОЛЕВАНИЯ, ОСЛАБЛЯЮЩИЕ ИММУНИТЕТ: ВИЧ, САХАРНЫЙ ДИАБЕТ, КУРЕНИЕ, АЛКОГОЛИЗМ, НАКРОМАНИЯ</a:t>
            </a:r>
            <a:endParaRPr lang="en-US" sz="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1146" y="136148"/>
            <a:ext cx="10433786" cy="745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14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ТУБЕРКУЛЁЗА У ДЕТЕЙ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3730883" y="476966"/>
            <a:ext cx="15869879" cy="1842774"/>
            <a:chOff x="0" y="-1194354"/>
            <a:chExt cx="31739756" cy="368554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-1194354"/>
              <a:ext cx="10608079" cy="3685549"/>
              <a:chOff x="0" y="-142875"/>
              <a:chExt cx="1268996" cy="44088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58716" cy="205797"/>
              </a:xfrm>
              <a:custGeom>
                <a:avLst/>
                <a:gdLst/>
                <a:ahLst/>
                <a:cxnLst/>
                <a:rect l="l" t="t" r="r" b="b"/>
                <a:pathLst>
                  <a:path w="1268996" h="298010">
                    <a:moveTo>
                      <a:pt x="97308" y="0"/>
                    </a:moveTo>
                    <a:lnTo>
                      <a:pt x="1171687" y="0"/>
                    </a:lnTo>
                    <a:cubicBezTo>
                      <a:pt x="1197495" y="0"/>
                      <a:pt x="1222246" y="10252"/>
                      <a:pt x="1240495" y="28501"/>
                    </a:cubicBezTo>
                    <a:cubicBezTo>
                      <a:pt x="1258744" y="46750"/>
                      <a:pt x="1268996" y="71501"/>
                      <a:pt x="1268996" y="97308"/>
                    </a:cubicBezTo>
                    <a:lnTo>
                      <a:pt x="1268996" y="200702"/>
                    </a:lnTo>
                    <a:cubicBezTo>
                      <a:pt x="1268996" y="254444"/>
                      <a:pt x="1225429" y="298010"/>
                      <a:pt x="1171687" y="298010"/>
                    </a:cubicBezTo>
                    <a:lnTo>
                      <a:pt x="97308" y="298010"/>
                    </a:lnTo>
                    <a:cubicBezTo>
                      <a:pt x="43566" y="298010"/>
                      <a:pt x="0" y="254444"/>
                      <a:pt x="0" y="200702"/>
                    </a:cubicBezTo>
                    <a:lnTo>
                      <a:pt x="0" y="97308"/>
                    </a:lnTo>
                    <a:cubicBezTo>
                      <a:pt x="0" y="43566"/>
                      <a:pt x="43566" y="0"/>
                      <a:pt x="97308" y="0"/>
                    </a:cubicBezTo>
                    <a:close/>
                  </a:path>
                </a:pathLst>
              </a:custGeom>
              <a:solidFill>
                <a:srgbClr val="B4CAF5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142875"/>
                <a:ext cx="1268996" cy="44088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6812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0773157" y="931967"/>
              <a:ext cx="14620461" cy="902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9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Проба </a:t>
              </a:r>
              <a:r>
                <a:rPr lang="ru-RU" sz="2933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Манту</a:t>
              </a:r>
              <a:endPara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773157" y="-8432"/>
              <a:ext cx="20966599" cy="9026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9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 В ВОЗРАСТЕ ОТ 1 ДО 7 </a:t>
              </a:r>
              <a:r>
                <a:rPr lang="en-US" sz="2933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</a:t>
              </a:r>
              <a:r>
                <a:rPr lang="ru-RU" sz="2933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9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ВКЛЮЧИТЕЛЬНО)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258633" y="-335214"/>
              <a:ext cx="1895456" cy="230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84"/>
                </a:lnSpc>
                <a:spcBef>
                  <a:spcPct val="0"/>
                </a:spcBef>
              </a:pPr>
              <a:r>
                <a:rPr lang="en-US" sz="6417" dirty="0">
                  <a:solidFill>
                    <a:srgbClr val="FBFAF8"/>
                  </a:solidFill>
                  <a:latin typeface="Waffle Soft"/>
                </a:rPr>
                <a:t>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779479" y="1626913"/>
            <a:ext cx="15971479" cy="1842772"/>
            <a:chOff x="0" y="-1194354"/>
            <a:chExt cx="31942958" cy="368554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-1194354"/>
              <a:ext cx="10616012" cy="3685549"/>
              <a:chOff x="0" y="-142875"/>
              <a:chExt cx="1269945" cy="44088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1627" y="24570"/>
                <a:ext cx="1258318" cy="236034"/>
              </a:xfrm>
              <a:custGeom>
                <a:avLst/>
                <a:gdLst/>
                <a:ahLst/>
                <a:cxnLst/>
                <a:rect l="l" t="t" r="r" b="b"/>
                <a:pathLst>
                  <a:path w="1268996" h="298010">
                    <a:moveTo>
                      <a:pt x="97308" y="0"/>
                    </a:moveTo>
                    <a:lnTo>
                      <a:pt x="1171687" y="0"/>
                    </a:lnTo>
                    <a:cubicBezTo>
                      <a:pt x="1197495" y="0"/>
                      <a:pt x="1222246" y="10252"/>
                      <a:pt x="1240495" y="28501"/>
                    </a:cubicBezTo>
                    <a:cubicBezTo>
                      <a:pt x="1258744" y="46750"/>
                      <a:pt x="1268996" y="71501"/>
                      <a:pt x="1268996" y="97308"/>
                    </a:cubicBezTo>
                    <a:lnTo>
                      <a:pt x="1268996" y="200702"/>
                    </a:lnTo>
                    <a:cubicBezTo>
                      <a:pt x="1268996" y="254444"/>
                      <a:pt x="1225429" y="298010"/>
                      <a:pt x="1171687" y="298010"/>
                    </a:cubicBezTo>
                    <a:lnTo>
                      <a:pt x="97308" y="298010"/>
                    </a:lnTo>
                    <a:cubicBezTo>
                      <a:pt x="43566" y="298010"/>
                      <a:pt x="0" y="254444"/>
                      <a:pt x="0" y="200702"/>
                    </a:cubicBezTo>
                    <a:lnTo>
                      <a:pt x="0" y="97308"/>
                    </a:lnTo>
                    <a:cubicBezTo>
                      <a:pt x="0" y="43566"/>
                      <a:pt x="43566" y="0"/>
                      <a:pt x="97308" y="0"/>
                    </a:cubicBezTo>
                    <a:close/>
                  </a:path>
                </a:pathLst>
              </a:custGeom>
              <a:solidFill>
                <a:srgbClr val="B4CAF5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142875"/>
                <a:ext cx="1268996" cy="44088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6812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0782620" y="1242663"/>
              <a:ext cx="14620462" cy="902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9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Диаскинтест</a:t>
              </a:r>
              <a:endPara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773158" y="279494"/>
              <a:ext cx="21169800" cy="9026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9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 В ВОЗРАСТЕ ОТ 8 ДО 14 ЛЕТ</a:t>
              </a:r>
              <a:r>
                <a:rPr lang="ru-RU" sz="29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(ВКЛЮЧИТЕЛЬНО)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355826" y="138058"/>
              <a:ext cx="1895456" cy="230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84"/>
                </a:lnSpc>
                <a:spcBef>
                  <a:spcPct val="0"/>
                </a:spcBef>
              </a:pPr>
              <a:r>
                <a:rPr lang="en-US" sz="6417" dirty="0">
                  <a:solidFill>
                    <a:srgbClr val="FBFAF8"/>
                  </a:solidFill>
                  <a:latin typeface="Waffle Soft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3730883" y="2943227"/>
            <a:ext cx="16169975" cy="2373578"/>
            <a:chOff x="0" y="-1194354"/>
            <a:chExt cx="32339951" cy="474716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-1194354"/>
              <a:ext cx="10608079" cy="3685549"/>
              <a:chOff x="0" y="-142875"/>
              <a:chExt cx="1268996" cy="44088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31348"/>
                <a:ext cx="1257369" cy="258207"/>
              </a:xfrm>
              <a:custGeom>
                <a:avLst/>
                <a:gdLst/>
                <a:ahLst/>
                <a:cxnLst/>
                <a:rect l="l" t="t" r="r" b="b"/>
                <a:pathLst>
                  <a:path w="1268996" h="298010">
                    <a:moveTo>
                      <a:pt x="97308" y="0"/>
                    </a:moveTo>
                    <a:lnTo>
                      <a:pt x="1171687" y="0"/>
                    </a:lnTo>
                    <a:cubicBezTo>
                      <a:pt x="1197495" y="0"/>
                      <a:pt x="1222246" y="10252"/>
                      <a:pt x="1240495" y="28501"/>
                    </a:cubicBezTo>
                    <a:cubicBezTo>
                      <a:pt x="1258744" y="46750"/>
                      <a:pt x="1268996" y="71501"/>
                      <a:pt x="1268996" y="97308"/>
                    </a:cubicBezTo>
                    <a:lnTo>
                      <a:pt x="1268996" y="200702"/>
                    </a:lnTo>
                    <a:cubicBezTo>
                      <a:pt x="1268996" y="254444"/>
                      <a:pt x="1225429" y="298010"/>
                      <a:pt x="1171687" y="298010"/>
                    </a:cubicBezTo>
                    <a:lnTo>
                      <a:pt x="97308" y="298010"/>
                    </a:lnTo>
                    <a:cubicBezTo>
                      <a:pt x="43566" y="298010"/>
                      <a:pt x="0" y="254444"/>
                      <a:pt x="0" y="200702"/>
                    </a:cubicBezTo>
                    <a:lnTo>
                      <a:pt x="0" y="97308"/>
                    </a:lnTo>
                    <a:cubicBezTo>
                      <a:pt x="0" y="43566"/>
                      <a:pt x="43566" y="0"/>
                      <a:pt x="97308" y="0"/>
                    </a:cubicBezTo>
                    <a:close/>
                  </a:path>
                </a:pathLst>
              </a:custGeom>
              <a:solidFill>
                <a:srgbClr val="B4CAF5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42875"/>
                <a:ext cx="1268996" cy="44088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6812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0750068" y="1114445"/>
              <a:ext cx="21589883" cy="24383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9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Диаскинтест </a:t>
              </a:r>
              <a:r>
                <a:rPr lang="en-US" sz="29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рентгенологическое флюорографическое исследование органов грудной клетки (</a:t>
              </a:r>
              <a:r>
                <a:rPr lang="en-US" sz="2933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2933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sz="2933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гких</a:t>
              </a:r>
              <a:r>
                <a:rPr lang="en-US" sz="29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ts val="2427"/>
                </a:lnSpc>
                <a:spcBef>
                  <a:spcPct val="0"/>
                </a:spcBef>
              </a:pPr>
              <a:endParaRPr lang="en-US" sz="2933" dirty="0">
                <a:solidFill>
                  <a:srgbClr val="000000"/>
                </a:solidFill>
                <a:latin typeface="Montserrat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750068" y="41516"/>
              <a:ext cx="20481803" cy="9026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9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 В ВОЗРАСТЕ ОТ 15 ДО 17 ЛЕТ (ВКЛЮЧИТЕЛЬНО)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262834" y="187119"/>
              <a:ext cx="1895454" cy="2308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84"/>
                </a:lnSpc>
                <a:spcBef>
                  <a:spcPct val="0"/>
                </a:spcBef>
              </a:pPr>
              <a:r>
                <a:rPr lang="en-US" sz="6417" dirty="0">
                  <a:solidFill>
                    <a:srgbClr val="FBFAF8"/>
                  </a:solidFill>
                  <a:latin typeface="Waffle Soft"/>
                </a:rPr>
                <a:t>3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764799" y="130324"/>
            <a:ext cx="67429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7"/>
              </a:lnSpc>
              <a:spcBef>
                <a:spcPct val="0"/>
              </a:spcBef>
            </a:pPr>
            <a:r>
              <a:rPr lang="ru-RU" sz="1733" dirty="0">
                <a:solidFill>
                  <a:srgbClr val="B0C5FF"/>
                </a:solidFill>
                <a:latin typeface="Montserrat"/>
              </a:rPr>
              <a:t>18</a:t>
            </a:r>
            <a:endParaRPr lang="en-US" sz="1733" dirty="0">
              <a:solidFill>
                <a:srgbClr val="B0C5FF"/>
              </a:solidFill>
              <a:latin typeface="Montserrat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430" y="5048836"/>
            <a:ext cx="2948414" cy="2109193"/>
          </a:xfrm>
          <a:prstGeom prst="rect">
            <a:avLst/>
          </a:prstGeom>
        </p:spPr>
      </p:pic>
      <p:pic>
        <p:nvPicPr>
          <p:cNvPr id="26" name="Рисунок 25" descr="C:\Users\79821\Downloads\XL5rBe-bbD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836"/>
            <a:ext cx="2323272" cy="181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22" y="5048836"/>
            <a:ext cx="2178878" cy="20146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48836"/>
            <a:ext cx="2049230" cy="2012008"/>
          </a:xfrm>
          <a:prstGeom prst="rect">
            <a:avLst/>
          </a:prstGeom>
        </p:spPr>
      </p:pic>
      <p:pic>
        <p:nvPicPr>
          <p:cNvPr id="1026" name="Picture 2" descr="https://pic.rutubelist.ru/video/91/fa/91fa9d1f803191736dc00a09cf270f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72" y="5048836"/>
            <a:ext cx="2813050" cy="21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ungs PNG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183427"/>
            <a:ext cx="48006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/>
          <p:nvPr/>
        </p:nvSpPr>
        <p:spPr>
          <a:xfrm>
            <a:off x="-11633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100" y="0"/>
                </a:lnTo>
                <a:lnTo>
                  <a:pt x="20104100" y="11308556"/>
                </a:lnTo>
                <a:close/>
              </a:path>
            </a:pathLst>
          </a:custGeom>
          <a:solidFill>
            <a:srgbClr val="62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4" descr="http://flomaster.club/uploads/posts/2021-11/1637952058_32-flomaster-club-p-rentgen-risunok-dlya-detei-detskie-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"/>
          <a:stretch/>
        </p:blipFill>
        <p:spPr bwMode="auto">
          <a:xfrm>
            <a:off x="-11633" y="1943474"/>
            <a:ext cx="4972388" cy="497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932" y="415736"/>
            <a:ext cx="5100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НЕОБХОДИМО ПРОХОДИТЬ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ФЛЮОРОГРАФИЮ 1 РАЗ В 2 ГОДА С 15 ЛЕТ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8653" y="415737"/>
            <a:ext cx="6358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ПРОСТОЙ, БЫСТРЫЙ И БЕСПЛАТНЫЙ СПОСОБ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И ДИАГНОСТИКИ ТУБЕРКУЛЁЗА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78622" y="1294378"/>
            <a:ext cx="6791036" cy="687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В ПОЛИКЛИНИКЕ ПО МЕСТУ ЖИТЕЛЬСТВА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155624" y="2321567"/>
            <a:ext cx="6791036" cy="6878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 ПРИЗНАКИ ТУБЕРКУЛЁЗА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155624" y="3192814"/>
            <a:ext cx="6791036" cy="68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ЛУЧЕВАЯ НАГРУЗКА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s://img.freepik.com/premium-vector/woman-gets-coronavirus-covid-19-woman-holds-x-ray-of-lungs_191108-205.jpg?size=626&amp;ext=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748" y="3797858"/>
            <a:ext cx="3094717" cy="30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9"/>
          <a:stretch/>
        </p:blipFill>
        <p:spPr>
          <a:xfrm>
            <a:off x="5705114" y="3797858"/>
            <a:ext cx="3419634" cy="30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534" y="-21020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ТУБЕРКУЛЁЗА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50110"/>
            <a:ext cx="11233727" cy="540789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БЦЖ-НОВОРОЖДЕННЫМ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3-7 СУТКИ В РОДДОМЕ, РЕВАКЦИНАЦИЯ В 7 ЛЕТ 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КУРЕНИЯ И ДРУГИХ ВРЕДНЫХ ПРИВЫЧЕК</a:t>
            </a:r>
          </a:p>
          <a:p>
            <a:pPr algn="just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ПИТАНИЕ, БОГАТОЕ БЕЛКОМ</a:t>
            </a:r>
          </a:p>
          <a:p>
            <a:pPr algn="just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ПРАВИЛ ЛИЧНОЙ ГИГИЕНЫ</a:t>
            </a:r>
          </a:p>
          <a:p>
            <a:pPr algn="just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ЗАНЯТИЯ ФИЗИЧЕСКОЙ АКТИВНОСТЬЮ (НЕ МЕНЕЕ 30 МИНУТ В ДЕНЬ)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4625" r="8294" b="7558"/>
          <a:stretch/>
        </p:blipFill>
        <p:spPr>
          <a:xfrm>
            <a:off x="130462" y="1418896"/>
            <a:ext cx="980496" cy="1014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2" y="2545196"/>
            <a:ext cx="980496" cy="980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2" y="3574617"/>
            <a:ext cx="980496" cy="980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62" y="5724597"/>
            <a:ext cx="987904" cy="987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2" y="4661154"/>
            <a:ext cx="980496" cy="9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318</Words>
  <Application>Microsoft Office PowerPoint</Application>
  <PresentationFormat>Широкоэкранный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Tahoma</vt:lpstr>
      <vt:lpstr>Times New Roman</vt:lpstr>
      <vt:lpstr>Trebuchet MS</vt:lpstr>
      <vt:lpstr>Waffle Soft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ПРИ ПОПАДАНИИ БАКТЕРИИ В ОРГАНИЗМ МЕЖДУ НИМИ ПРОИСХОДИТ «БОРЬБА». ИММУНИТЕТ ЧАЩЕ СПРАВЛЯЕТСЯ И ТУБЕРКУЛЕЗ НЕ РАЗВИВАЕТСЯ.  ПОЭТОМУ МИКОБАКТЕРИИ МОГУТ НАХОДИТЬСЯ В «СПЯЩЕМ СОСТОЯНИИ» ДОЛГОЕ ВРЕМЯ, НЕ ПРИВОДЯ К БОЛЕЗНИ. НО ЕСЛИ ИММУНИТЕТ ОСЛАБЛЕН ИЛИ ИНФЕКЦИЯ ПОСТОЯННО ПОСТУПАЕТ В ОРГАНИЗМ (ПРИ КОНТАКТЕ), ТО В ИТОГЕ РАЗВИВАЕТСЯ ТУБЕРКУЛЁЗ</vt:lpstr>
      <vt:lpstr>Презентация PowerPoint</vt:lpstr>
      <vt:lpstr>Презентация PowerPoint</vt:lpstr>
      <vt:lpstr>ВЫЯВЛЯЕТ ПРИЗНАКИ ТУБЕРКУЛЁЗА</vt:lpstr>
      <vt:lpstr>ПРОФИЛАКТИКА ТУБЕРКУЛЁЗА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программа «Туберкулёз всерьёз»</dc:title>
  <dc:creator>Elizaveta Suvorova</dc:creator>
  <cp:lastModifiedBy>Elizaveta Suvorova</cp:lastModifiedBy>
  <cp:revision>185</cp:revision>
  <dcterms:created xsi:type="dcterms:W3CDTF">2023-10-27T06:45:19Z</dcterms:created>
  <dcterms:modified xsi:type="dcterms:W3CDTF">2024-01-18T17:00:10Z</dcterms:modified>
</cp:coreProperties>
</file>