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60" r:id="rId3"/>
    <p:sldId id="261" r:id="rId4"/>
    <p:sldId id="263" r:id="rId5"/>
    <p:sldId id="269" r:id="rId6"/>
    <p:sldId id="277" r:id="rId7"/>
    <p:sldId id="268" r:id="rId8"/>
    <p:sldId id="271" r:id="rId9"/>
    <p:sldId id="283" r:id="rId10"/>
    <p:sldId id="284" r:id="rId11"/>
    <p:sldId id="285" r:id="rId12"/>
    <p:sldId id="286" r:id="rId13"/>
    <p:sldId id="287" r:id="rId14"/>
    <p:sldId id="291" r:id="rId15"/>
    <p:sldId id="292" r:id="rId16"/>
    <p:sldId id="293" r:id="rId17"/>
    <p:sldId id="270" r:id="rId18"/>
    <p:sldId id="280" r:id="rId19"/>
    <p:sldId id="279" r:id="rId20"/>
    <p:sldId id="288" r:id="rId21"/>
    <p:sldId id="258" r:id="rId22"/>
    <p:sldId id="294" r:id="rId23"/>
    <p:sldId id="295" r:id="rId24"/>
    <p:sldId id="296" r:id="rId25"/>
    <p:sldId id="316" r:id="rId26"/>
    <p:sldId id="256" r:id="rId27"/>
    <p:sldId id="276" r:id="rId28"/>
    <p:sldId id="298" r:id="rId29"/>
    <p:sldId id="303" r:id="rId30"/>
    <p:sldId id="304" r:id="rId31"/>
    <p:sldId id="305" r:id="rId32"/>
    <p:sldId id="306" r:id="rId33"/>
    <p:sldId id="307" r:id="rId34"/>
    <p:sldId id="297" r:id="rId35"/>
    <p:sldId id="312" r:id="rId36"/>
    <p:sldId id="313" r:id="rId37"/>
    <p:sldId id="314" r:id="rId38"/>
    <p:sldId id="315" r:id="rId39"/>
    <p:sldId id="300" r:id="rId40"/>
    <p:sldId id="301" r:id="rId41"/>
    <p:sldId id="299" r:id="rId42"/>
    <p:sldId id="302" r:id="rId43"/>
    <p:sldId id="308" r:id="rId44"/>
    <p:sldId id="310" r:id="rId45"/>
    <p:sldId id="264" r:id="rId46"/>
    <p:sldId id="273" r:id="rId47"/>
    <p:sldId id="272" r:id="rId48"/>
    <p:sldId id="265" r:id="rId49"/>
    <p:sldId id="311" r:id="rId50"/>
    <p:sldId id="282" r:id="rId51"/>
    <p:sldId id="289" r:id="rId52"/>
    <p:sldId id="290" r:id="rId53"/>
    <p:sldId id="266" r:id="rId54"/>
    <p:sldId id="267"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DB851C7C-80FB-4A42-8473-7054BC5A6D32}" type="datetimeFigureOut">
              <a:rPr lang="ru-RU" smtClean="0"/>
              <a:pPr/>
              <a:t>05.05.2021</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072265F7-9BD5-4CCF-8709-16F155874C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72265F7-9BD5-4CCF-8709-16F155874C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72265F7-9BD5-4CCF-8709-16F155874C6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72265F7-9BD5-4CCF-8709-16F155874C64}"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72265F7-9BD5-4CCF-8709-16F155874C64}"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072265F7-9BD5-4CCF-8709-16F155874C64}"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072265F7-9BD5-4CCF-8709-16F155874C64}"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072265F7-9BD5-4CCF-8709-16F155874C64}"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DB851C7C-80FB-4A42-8473-7054BC5A6D32}" type="datetimeFigureOut">
              <a:rPr lang="ru-RU" smtClean="0"/>
              <a:pPr/>
              <a:t>05.05.2021</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072265F7-9BD5-4CCF-8709-16F155874C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DB851C7C-80FB-4A42-8473-7054BC5A6D32}" type="datetimeFigureOut">
              <a:rPr lang="ru-RU" smtClean="0"/>
              <a:pPr/>
              <a:t>05.05.2021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072265F7-9BD5-4CCF-8709-16F155874C64}"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DB851C7C-80FB-4A42-8473-7054BC5A6D32}" type="datetimeFigureOut">
              <a:rPr lang="ru-RU" smtClean="0"/>
              <a:pPr/>
              <a:t>05.05.2021</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072265F7-9BD5-4CCF-8709-16F155874C64}"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B851C7C-80FB-4A42-8473-7054BC5A6D32}" type="datetimeFigureOut">
              <a:rPr lang="ru-RU" smtClean="0"/>
              <a:pPr/>
              <a:t>05.05.2021</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72265F7-9BD5-4CCF-8709-16F155874C6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hyperlink" Target="https://vk.com/video-49559624_456239454?list=9d71040cbdac4f45a5"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image" Target="../media/image49.jpeg"/><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19" Type="http://schemas.openxmlformats.org/officeDocument/2006/relationships/image" Target="../media/image66.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28605"/>
            <a:ext cx="7958166" cy="3214710"/>
          </a:xfrm>
        </p:spPr>
        <p:txBody>
          <a:bodyPr>
            <a:normAutofit fontScale="90000"/>
          </a:bodyPr>
          <a:lstStyle/>
          <a:p>
            <a:pPr algn="ctr"/>
            <a:r>
              <a:rPr lang="ru-RU" dirty="0" smtClean="0">
                <a:solidFill>
                  <a:schemeClr val="accent2">
                    <a:lumMod val="50000"/>
                  </a:schemeClr>
                </a:solidFill>
                <a:latin typeface="Times New Roman" pitchFamily="18" charset="0"/>
                <a:cs typeface="Times New Roman" pitchFamily="18" charset="0"/>
              </a:rPr>
              <a:t>Благотворительный фонд помощи детям, оказавшимся в трудной жизненной ситуации «</a:t>
            </a:r>
            <a:r>
              <a:rPr lang="ru-RU" dirty="0" err="1" smtClean="0">
                <a:solidFill>
                  <a:schemeClr val="accent2">
                    <a:lumMod val="50000"/>
                  </a:schemeClr>
                </a:solidFill>
                <a:latin typeface="Times New Roman" pitchFamily="18" charset="0"/>
                <a:cs typeface="Times New Roman" pitchFamily="18" charset="0"/>
              </a:rPr>
              <a:t>ДоброГорец</a:t>
            </a:r>
            <a:r>
              <a:rPr lang="ru-RU" dirty="0" smtClean="0">
                <a:solidFill>
                  <a:schemeClr val="accent2">
                    <a:lumMod val="50000"/>
                  </a:schemeClr>
                </a:solidFill>
                <a:latin typeface="Times New Roman" pitchFamily="18" charset="0"/>
                <a:cs typeface="Times New Roman" pitchFamily="18" charset="0"/>
              </a:rPr>
              <a:t>»</a:t>
            </a:r>
            <a:endParaRPr lang="ru-RU" dirty="0">
              <a:solidFill>
                <a:schemeClr val="accent2">
                  <a:lumMod val="50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714348" y="3643314"/>
            <a:ext cx="7772400" cy="1199704"/>
          </a:xfrm>
        </p:spPr>
        <p:txBody>
          <a:bodyPr>
            <a:normAutofit fontScale="70000" lnSpcReduction="20000"/>
          </a:bodyPr>
          <a:lstStyle/>
          <a:p>
            <a:endParaRPr lang="ru-RU" dirty="0" smtClean="0"/>
          </a:p>
          <a:p>
            <a:endParaRPr lang="ru-RU" dirty="0" smtClean="0"/>
          </a:p>
          <a:p>
            <a:r>
              <a:rPr lang="ru-RU" sz="6200" b="1" i="1" u="sng" dirty="0" smtClean="0">
                <a:solidFill>
                  <a:schemeClr val="accent4">
                    <a:lumMod val="75000"/>
                  </a:schemeClr>
                </a:solidFill>
                <a:latin typeface="Times New Roman" pitchFamily="18" charset="0"/>
                <a:cs typeface="Times New Roman" pitchFamily="18" charset="0"/>
              </a:rPr>
              <a:t>Добро выше гор</a:t>
            </a:r>
            <a:endParaRPr lang="ru-RU" sz="6200" b="1" i="1" u="sng" dirty="0">
              <a:solidFill>
                <a:schemeClr val="accent4">
                  <a:lumMod val="75000"/>
                </a:schemeClr>
              </a:solidFill>
              <a:latin typeface="Times New Roman" pitchFamily="18" charset="0"/>
              <a:cs typeface="Times New Roman" pitchFamily="18" charset="0"/>
            </a:endParaRPr>
          </a:p>
        </p:txBody>
      </p:sp>
      <p:pic>
        <p:nvPicPr>
          <p:cNvPr id="4" name="Рисунок 3" descr="lZnxrC5Kv-c.jpg"/>
          <p:cNvPicPr>
            <a:picLocks noChangeAspect="1"/>
          </p:cNvPicPr>
          <p:nvPr/>
        </p:nvPicPr>
        <p:blipFill>
          <a:blip r:embed="rId2" cstate="print"/>
          <a:stretch>
            <a:fillRect/>
          </a:stretch>
        </p:blipFill>
        <p:spPr>
          <a:xfrm>
            <a:off x="0" y="3643322"/>
            <a:ext cx="3214678" cy="32146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ea8W9TaEuw4.jpg"/>
          <p:cNvPicPr>
            <a:picLocks noGrp="1" noChangeAspect="1"/>
          </p:cNvPicPr>
          <p:nvPr>
            <p:ph idx="1"/>
          </p:nvPr>
        </p:nvPicPr>
        <p:blipFill>
          <a:blip r:embed="rId2" cstate="print"/>
          <a:stretch>
            <a:fillRect/>
          </a:stretch>
        </p:blipFill>
        <p:spPr>
          <a:xfrm>
            <a:off x="1214414" y="1142984"/>
            <a:ext cx="6791596" cy="452596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jYJvN3pcjTU.jpg"/>
          <p:cNvPicPr>
            <a:picLocks noGrp="1" noChangeAspect="1"/>
          </p:cNvPicPr>
          <p:nvPr>
            <p:ph idx="1"/>
          </p:nvPr>
        </p:nvPicPr>
        <p:blipFill>
          <a:blip r:embed="rId2" cstate="print"/>
          <a:stretch>
            <a:fillRect/>
          </a:stretch>
        </p:blipFill>
        <p:spPr>
          <a:xfrm>
            <a:off x="1142976" y="857232"/>
            <a:ext cx="6791596" cy="4525962"/>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N8PwHvs5bjo.jpg"/>
          <p:cNvPicPr>
            <a:picLocks noGrp="1" noChangeAspect="1"/>
          </p:cNvPicPr>
          <p:nvPr>
            <p:ph idx="1"/>
          </p:nvPr>
        </p:nvPicPr>
        <p:blipFill>
          <a:blip r:embed="rId2" cstate="print"/>
          <a:stretch>
            <a:fillRect/>
          </a:stretch>
        </p:blipFill>
        <p:spPr>
          <a:xfrm>
            <a:off x="1142976" y="1142984"/>
            <a:ext cx="6791596" cy="4525962"/>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vwOYs4UBjpw.jpg"/>
          <p:cNvPicPr>
            <a:picLocks noGrp="1" noChangeAspect="1"/>
          </p:cNvPicPr>
          <p:nvPr>
            <p:ph idx="1"/>
          </p:nvPr>
        </p:nvPicPr>
        <p:blipFill>
          <a:blip r:embed="rId2" cstate="print"/>
          <a:stretch>
            <a:fillRect/>
          </a:stretch>
        </p:blipFill>
        <p:spPr>
          <a:xfrm>
            <a:off x="1176202" y="1481138"/>
            <a:ext cx="6791596" cy="4525962"/>
          </a:xfrm>
        </p:spPr>
      </p:pic>
      <p:sp>
        <p:nvSpPr>
          <p:cNvPr id="3" name="Заголовок 2"/>
          <p:cNvSpPr>
            <a:spLocks noGrp="1"/>
          </p:cNvSpPr>
          <p:nvPr>
            <p:ph type="title"/>
          </p:nvPr>
        </p:nvSpPr>
        <p:spPr/>
        <p:txBody>
          <a:bodyPr/>
          <a:lstStyle/>
          <a:p>
            <a:endParaRPr lang="ru-RU"/>
          </a:p>
        </p:txBody>
      </p:sp>
      <p:pic>
        <p:nvPicPr>
          <p:cNvPr id="5" name="Рисунок 4" descr="IMG_20180412_144555.jpg"/>
          <p:cNvPicPr>
            <a:picLocks noChangeAspect="1"/>
          </p:cNvPicPr>
          <p:nvPr/>
        </p:nvPicPr>
        <p:blipFill>
          <a:blip r:embed="rId3" cstate="print"/>
          <a:stretch>
            <a:fillRect/>
          </a:stretch>
        </p:blipFill>
        <p:spPr>
          <a:xfrm>
            <a:off x="500034" y="357166"/>
            <a:ext cx="8477277" cy="635795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28605"/>
            <a:ext cx="7772400" cy="1428759"/>
          </a:xfrm>
        </p:spPr>
        <p:txBody>
          <a:bodyPr/>
          <a:lstStyle/>
          <a:p>
            <a:r>
              <a:rPr lang="en-US" spc="600" dirty="0" smtClean="0">
                <a:effectLst>
                  <a:outerShdw blurRad="38100" dist="38100" dir="2700000" algn="tl">
                    <a:srgbClr val="000000">
                      <a:alpha val="43137"/>
                    </a:srgbClr>
                  </a:outerShdw>
                </a:effectLst>
                <a:latin typeface="Times New Roman" pitchFamily="18" charset="0"/>
                <a:cs typeface="Times New Roman" pitchFamily="18" charset="0"/>
              </a:rPr>
              <a:t>Fashion day</a:t>
            </a:r>
            <a:endParaRPr lang="ru-RU" dirty="0">
              <a:latin typeface="Times New Roman" pitchFamily="18" charset="0"/>
              <a:cs typeface="Times New Roman" pitchFamily="18" charset="0"/>
            </a:endParaRPr>
          </a:p>
        </p:txBody>
      </p:sp>
      <p:pic>
        <p:nvPicPr>
          <p:cNvPr id="4" name="Рисунок 3" descr="22430449_160108814576671_4882255145460563968_n.jpg"/>
          <p:cNvPicPr>
            <a:picLocks noChangeAspect="1"/>
          </p:cNvPicPr>
          <p:nvPr/>
        </p:nvPicPr>
        <p:blipFill>
          <a:blip r:embed="rId2" cstate="print"/>
          <a:stretch>
            <a:fillRect/>
          </a:stretch>
        </p:blipFill>
        <p:spPr>
          <a:xfrm>
            <a:off x="785786" y="2000240"/>
            <a:ext cx="4929222" cy="446301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2430472_1374832869299889_2191259453624418304_n.jpg"/>
          <p:cNvPicPr>
            <a:picLocks noGrp="1" noChangeAspect="1"/>
          </p:cNvPicPr>
          <p:nvPr>
            <p:ph idx="1"/>
          </p:nvPr>
        </p:nvPicPr>
        <p:blipFill>
          <a:blip r:embed="rId2" cstate="print"/>
          <a:stretch>
            <a:fillRect/>
          </a:stretch>
        </p:blipFill>
        <p:spPr>
          <a:xfrm>
            <a:off x="2075555" y="1481138"/>
            <a:ext cx="4992890" cy="452596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2581888_881635315327329_5294309952741965824_n.jpg"/>
          <p:cNvPicPr>
            <a:picLocks noGrp="1" noChangeAspect="1"/>
          </p:cNvPicPr>
          <p:nvPr>
            <p:ph idx="1"/>
          </p:nvPr>
        </p:nvPicPr>
        <p:blipFill>
          <a:blip r:embed="rId2" cstate="print"/>
          <a:stretch>
            <a:fillRect/>
          </a:stretch>
        </p:blipFill>
        <p:spPr>
          <a:xfrm>
            <a:off x="2072628" y="1481138"/>
            <a:ext cx="4998744" cy="4525962"/>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pPr>
              <a:lnSpc>
                <a:spcPct val="150000"/>
              </a:lnSpc>
            </a:pPr>
            <a:r>
              <a:rPr lang="ru-RU" dirty="0" smtClean="0">
                <a:latin typeface="Times New Roman" pitchFamily="18" charset="0"/>
                <a:cs typeface="Times New Roman" pitchFamily="18" charset="0"/>
              </a:rPr>
              <a:t>Почти 100 детей с ДЦП, </a:t>
            </a:r>
          </a:p>
          <a:p>
            <a:pPr>
              <a:lnSpc>
                <a:spcPct val="150000"/>
              </a:lnSpc>
              <a:buNone/>
            </a:pPr>
            <a:r>
              <a:rPr lang="ru-RU" dirty="0" smtClean="0">
                <a:latin typeface="Times New Roman" pitchFamily="18" charset="0"/>
                <a:cs typeface="Times New Roman" pitchFamily="18" charset="0"/>
              </a:rPr>
              <a:t>аутизмом и Синдром Дауна, </a:t>
            </a:r>
          </a:p>
          <a:p>
            <a:pPr>
              <a:lnSpc>
                <a:spcPct val="150000"/>
              </a:lnSpc>
              <a:buNone/>
            </a:pPr>
            <a:r>
              <a:rPr lang="ru-RU" dirty="0" smtClean="0">
                <a:latin typeface="Times New Roman" pitchFamily="18" charset="0"/>
                <a:cs typeface="Times New Roman" pitchFamily="18" charset="0"/>
              </a:rPr>
              <a:t>также их родители </a:t>
            </a:r>
          </a:p>
          <a:p>
            <a:pPr>
              <a:lnSpc>
                <a:spcPct val="150000"/>
              </a:lnSpc>
              <a:buNone/>
            </a:pPr>
            <a:r>
              <a:rPr lang="ru-RU" dirty="0" smtClean="0">
                <a:latin typeface="Times New Roman" pitchFamily="18" charset="0"/>
                <a:cs typeface="Times New Roman" pitchFamily="18" charset="0"/>
              </a:rPr>
              <a:t>окунулись в волшебный </a:t>
            </a:r>
          </a:p>
          <a:p>
            <a:pPr>
              <a:lnSpc>
                <a:spcPct val="150000"/>
              </a:lnSpc>
              <a:buNone/>
            </a:pPr>
            <a:r>
              <a:rPr lang="ru-RU" dirty="0" smtClean="0">
                <a:latin typeface="Times New Roman" pitchFamily="18" charset="0"/>
                <a:cs typeface="Times New Roman" pitchFamily="18" charset="0"/>
              </a:rPr>
              <a:t>мир сказочных </a:t>
            </a:r>
          </a:p>
          <a:p>
            <a:pPr>
              <a:lnSpc>
                <a:spcPct val="150000"/>
              </a:lnSpc>
              <a:buNone/>
            </a:pPr>
            <a:r>
              <a:rPr lang="ru-RU" dirty="0" smtClean="0">
                <a:latin typeface="Times New Roman" pitchFamily="18" charset="0"/>
                <a:cs typeface="Times New Roman" pitchFamily="18" charset="0"/>
              </a:rPr>
              <a:t>персонажей.</a:t>
            </a:r>
          </a:p>
          <a:p>
            <a:endParaRPr lang="ru-RU" dirty="0"/>
          </a:p>
        </p:txBody>
      </p:sp>
      <p:sp>
        <p:nvSpPr>
          <p:cNvPr id="3" name="Заголовок 2"/>
          <p:cNvSpPr>
            <a:spLocks noGrp="1"/>
          </p:cNvSpPr>
          <p:nvPr>
            <p:ph type="title"/>
          </p:nvPr>
        </p:nvSpPr>
        <p:spPr/>
        <p:txBody>
          <a:bodyPr/>
          <a:lstStyle/>
          <a:p>
            <a:r>
              <a:rPr lang="ru-RU" dirty="0" smtClean="0">
                <a:solidFill>
                  <a:schemeClr val="accent2">
                    <a:lumMod val="75000"/>
                  </a:schemeClr>
                </a:solidFill>
                <a:latin typeface="Times New Roman" pitchFamily="18" charset="0"/>
                <a:cs typeface="Times New Roman" pitchFamily="18" charset="0"/>
              </a:rPr>
              <a:t>В гостях у сказки</a:t>
            </a:r>
            <a:endParaRPr lang="ru-RU" dirty="0">
              <a:solidFill>
                <a:schemeClr val="accent2">
                  <a:lumMod val="75000"/>
                </a:schemeClr>
              </a:solidFill>
              <a:latin typeface="Times New Roman" pitchFamily="18" charset="0"/>
              <a:cs typeface="Times New Roman" pitchFamily="18" charset="0"/>
            </a:endParaRPr>
          </a:p>
        </p:txBody>
      </p:sp>
      <p:pic>
        <p:nvPicPr>
          <p:cNvPr id="4" name="Рисунок 3" descr="untitled3.jpg"/>
          <p:cNvPicPr>
            <a:picLocks noChangeAspect="1"/>
          </p:cNvPicPr>
          <p:nvPr/>
        </p:nvPicPr>
        <p:blipFill>
          <a:blip r:embed="rId2" cstate="print"/>
          <a:stretch>
            <a:fillRect/>
          </a:stretch>
        </p:blipFill>
        <p:spPr>
          <a:xfrm>
            <a:off x="5500694" y="857232"/>
            <a:ext cx="3305184" cy="49577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untitled10.jpg"/>
          <p:cNvPicPr>
            <a:picLocks noGrp="1" noChangeAspect="1"/>
          </p:cNvPicPr>
          <p:nvPr>
            <p:ph idx="1"/>
          </p:nvPr>
        </p:nvPicPr>
        <p:blipFill>
          <a:blip r:embed="rId2" cstate="print"/>
          <a:stretch>
            <a:fillRect/>
          </a:stretch>
        </p:blipFill>
        <p:spPr>
          <a:xfrm>
            <a:off x="1179266" y="1481138"/>
            <a:ext cx="6785467" cy="4525962"/>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6" name="Содержимое 5" descr="P8BLTYaIZ2k.jpg"/>
          <p:cNvPicPr>
            <a:picLocks noGrp="1" noChangeAspect="1"/>
          </p:cNvPicPr>
          <p:nvPr>
            <p:ph idx="1"/>
          </p:nvPr>
        </p:nvPicPr>
        <p:blipFill>
          <a:blip r:embed="rId2" cstate="print"/>
          <a:stretch>
            <a:fillRect/>
          </a:stretch>
        </p:blipFill>
        <p:spPr>
          <a:xfrm>
            <a:off x="1177528" y="1481138"/>
            <a:ext cx="6788943" cy="452596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ctr"/>
            <a:r>
              <a:rPr lang="ru-RU" dirty="0" smtClean="0">
                <a:solidFill>
                  <a:schemeClr val="accent2">
                    <a:lumMod val="75000"/>
                  </a:schemeClr>
                </a:solidFill>
                <a:latin typeface="Times New Roman" pitchFamily="18" charset="0"/>
                <a:cs typeface="Times New Roman" pitchFamily="18" charset="0"/>
              </a:rPr>
              <a:t>Фонд помощи детям, оказавшимся в трудной жизненной ситуации «</a:t>
            </a:r>
            <a:r>
              <a:rPr lang="ru-RU" dirty="0" err="1" smtClean="0">
                <a:solidFill>
                  <a:schemeClr val="accent2">
                    <a:lumMod val="75000"/>
                  </a:schemeClr>
                </a:solidFill>
                <a:latin typeface="Times New Roman" pitchFamily="18" charset="0"/>
                <a:cs typeface="Times New Roman" pitchFamily="18" charset="0"/>
              </a:rPr>
              <a:t>Доброгорец</a:t>
            </a:r>
            <a:r>
              <a:rPr lang="ru-RU" dirty="0" smtClean="0">
                <a:solidFill>
                  <a:schemeClr val="accent2">
                    <a:lumMod val="75000"/>
                  </a:schemeClr>
                </a:solidFill>
                <a:latin typeface="Times New Roman" pitchFamily="18" charset="0"/>
                <a:cs typeface="Times New Roman" pitchFamily="18" charset="0"/>
              </a:rPr>
              <a:t>» зарегистрирован согласно решению Управления Минюста России по Карачаево-Черкесской республике 14 апреля 2016 года. </a:t>
            </a:r>
          </a:p>
          <a:p>
            <a:endParaRPr lang="ru-RU" dirty="0"/>
          </a:p>
        </p:txBody>
      </p:sp>
      <p:sp>
        <p:nvSpPr>
          <p:cNvPr id="2" name="Заголовок 1"/>
          <p:cNvSpPr>
            <a:spLocks noGrp="1"/>
          </p:cNvSpPr>
          <p:nvPr>
            <p:ph type="title"/>
          </p:nvPr>
        </p:nvSpPr>
        <p:spPr/>
        <p:txBody>
          <a:bodyPr/>
          <a:lstStyle/>
          <a:p>
            <a:pPr algn="ctr"/>
            <a:r>
              <a:rPr lang="ru-RU" dirty="0" smtClean="0">
                <a:solidFill>
                  <a:schemeClr val="accent2">
                    <a:lumMod val="75000"/>
                  </a:schemeClr>
                </a:solidFill>
                <a:latin typeface="Times New Roman" pitchFamily="18" charset="0"/>
                <a:cs typeface="Times New Roman" pitchFamily="18" charset="0"/>
              </a:rPr>
              <a:t>Начало</a:t>
            </a:r>
            <a:endParaRPr lang="ru-RU" dirty="0">
              <a:solidFill>
                <a:schemeClr val="accent2">
                  <a:lumMod val="75000"/>
                </a:schemeClr>
              </a:solidFill>
              <a:latin typeface="Times New Roman" pitchFamily="18" charset="0"/>
              <a:cs typeface="Times New Roman" pitchFamily="18" charset="0"/>
            </a:endParaRPr>
          </a:p>
        </p:txBody>
      </p:sp>
      <p:pic>
        <p:nvPicPr>
          <p:cNvPr id="4" name="Рисунок 3" descr="lZnxrC5Kv-c.jpg"/>
          <p:cNvPicPr>
            <a:picLocks noChangeAspect="1"/>
          </p:cNvPicPr>
          <p:nvPr/>
        </p:nvPicPr>
        <p:blipFill>
          <a:blip r:embed="rId2" cstate="print"/>
          <a:stretch>
            <a:fillRect/>
          </a:stretch>
        </p:blipFill>
        <p:spPr>
          <a:xfrm>
            <a:off x="0" y="3929066"/>
            <a:ext cx="2786050" cy="27860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jpg"/>
          <p:cNvPicPr>
            <a:picLocks noGrp="1" noChangeAspect="1"/>
          </p:cNvPicPr>
          <p:nvPr>
            <p:ph idx="1"/>
          </p:nvPr>
        </p:nvPicPr>
        <p:blipFill>
          <a:blip r:embed="rId2" cstate="print"/>
          <a:stretch>
            <a:fillRect/>
          </a:stretch>
        </p:blipFill>
        <p:spPr>
          <a:xfrm>
            <a:off x="1179266" y="1481138"/>
            <a:ext cx="6785467" cy="4525962"/>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lgn="ctr">
              <a:lnSpc>
                <a:spcPct val="150000"/>
              </a:lnSpc>
            </a:pPr>
            <a:r>
              <a:rPr lang="ru-RU" dirty="0" smtClean="0">
                <a:solidFill>
                  <a:schemeClr val="accent2">
                    <a:lumMod val="75000"/>
                  </a:schemeClr>
                </a:solidFill>
                <a:latin typeface="Times New Roman" pitchFamily="18" charset="0"/>
                <a:cs typeface="Times New Roman" pitchFamily="18" charset="0"/>
              </a:rPr>
              <a:t>Проект направленный на исполнение заветных желаний онкологических больных детей. Для 13 ребят фонд исполнил заветные мечты, подарив настоящий праздник для маленьких борцов за жизнь, которые знают цену обычным для многих мелочам – родные стены, школьные уроки, прогулки в парках…</a:t>
            </a:r>
            <a:endParaRPr lang="ru-RU" dirty="0">
              <a:solidFill>
                <a:schemeClr val="accent2">
                  <a:lumMod val="75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p:txBody>
          <a:bodyPr>
            <a:normAutofit fontScale="90000"/>
          </a:bodyPr>
          <a:lstStyle/>
          <a:p>
            <a:pPr algn="ctr"/>
            <a:r>
              <a:rPr lang="ru-RU" dirty="0" smtClean="0">
                <a:solidFill>
                  <a:schemeClr val="accent2">
                    <a:lumMod val="75000"/>
                  </a:schemeClr>
                </a:solidFill>
                <a:latin typeface="Times New Roman" pitchFamily="18" charset="0"/>
                <a:cs typeface="Times New Roman" pitchFamily="18" charset="0"/>
              </a:rPr>
              <a:t>«Сколько боли могут выдержать детские плечи»</a:t>
            </a:r>
            <a:endParaRPr lang="ru-RU" dirty="0">
              <a:solidFill>
                <a:schemeClr val="accent2">
                  <a:lumMod val="75000"/>
                </a:schemeClr>
              </a:solidFill>
              <a:latin typeface="Times New Roman" pitchFamily="18" charset="0"/>
              <a:cs typeface="Times New Roman" pitchFamily="18" charset="0"/>
            </a:endParaRPr>
          </a:p>
        </p:txBody>
      </p:sp>
      <p:pic>
        <p:nvPicPr>
          <p:cNvPr id="4" name="Рисунок 3" descr="ДоброГорец (PSD) (4).png"/>
          <p:cNvPicPr>
            <a:picLocks noChangeAspect="1"/>
          </p:cNvPicPr>
          <p:nvPr/>
        </p:nvPicPr>
        <p:blipFill>
          <a:blip r:embed="rId2" cstate="print"/>
          <a:stretch>
            <a:fillRect/>
          </a:stretch>
        </p:blipFill>
        <p:spPr>
          <a:xfrm>
            <a:off x="7213048" y="4929198"/>
            <a:ext cx="1930951" cy="192880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4693874_196824580760840_7922896286548754432_n.jpg"/>
          <p:cNvPicPr>
            <a:picLocks noGrp="1" noChangeAspect="1"/>
          </p:cNvPicPr>
          <p:nvPr>
            <p:ph idx="1"/>
          </p:nvPr>
        </p:nvPicPr>
        <p:blipFill>
          <a:blip r:embed="rId2" cstate="print"/>
          <a:stretch>
            <a:fillRect/>
          </a:stretch>
        </p:blipFill>
        <p:spPr>
          <a:xfrm>
            <a:off x="2761615" y="1481138"/>
            <a:ext cx="3620770" cy="4525962"/>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4515767_625709104255353_8451489478014402560_n.jpg"/>
          <p:cNvPicPr>
            <a:picLocks noGrp="1" noChangeAspect="1"/>
          </p:cNvPicPr>
          <p:nvPr>
            <p:ph idx="1"/>
          </p:nvPr>
        </p:nvPicPr>
        <p:blipFill>
          <a:blip r:embed="rId2" cstate="print"/>
          <a:stretch>
            <a:fillRect/>
          </a:stretch>
        </p:blipFill>
        <p:spPr>
          <a:xfrm>
            <a:off x="2266321" y="1481138"/>
            <a:ext cx="4611358" cy="4525962"/>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4717539_141299146340827_4404389039633858560_n.jpg"/>
          <p:cNvPicPr>
            <a:picLocks noGrp="1" noChangeAspect="1"/>
          </p:cNvPicPr>
          <p:nvPr>
            <p:ph idx="1"/>
          </p:nvPr>
        </p:nvPicPr>
        <p:blipFill>
          <a:blip r:embed="rId2" cstate="print"/>
          <a:stretch>
            <a:fillRect/>
          </a:stretch>
        </p:blipFill>
        <p:spPr>
          <a:xfrm>
            <a:off x="1177528" y="1481138"/>
            <a:ext cx="6788943" cy="4525962"/>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ART10216.jpg"/>
          <p:cNvPicPr>
            <a:picLocks noGrp="1" noChangeAspect="1"/>
          </p:cNvPicPr>
          <p:nvPr>
            <p:ph idx="1"/>
          </p:nvPr>
        </p:nvPicPr>
        <p:blipFill>
          <a:blip r:embed="rId2" cstate="print"/>
          <a:stretch>
            <a:fillRect/>
          </a:stretch>
        </p:blipFill>
        <p:spPr>
          <a:xfrm>
            <a:off x="428596" y="500042"/>
            <a:ext cx="4000528" cy="2667019"/>
          </a:xfrm>
        </p:spPr>
      </p:pic>
      <p:sp>
        <p:nvSpPr>
          <p:cNvPr id="3" name="Заголовок 2"/>
          <p:cNvSpPr>
            <a:spLocks noGrp="1"/>
          </p:cNvSpPr>
          <p:nvPr>
            <p:ph type="title"/>
          </p:nvPr>
        </p:nvSpPr>
        <p:spPr/>
        <p:txBody>
          <a:bodyPr/>
          <a:lstStyle/>
          <a:p>
            <a:endParaRPr lang="ru-RU" dirty="0"/>
          </a:p>
        </p:txBody>
      </p:sp>
      <p:pic>
        <p:nvPicPr>
          <p:cNvPr id="5" name="Рисунок 4" descr="ART10032.jpg"/>
          <p:cNvPicPr>
            <a:picLocks noChangeAspect="1"/>
          </p:cNvPicPr>
          <p:nvPr/>
        </p:nvPicPr>
        <p:blipFill>
          <a:blip r:embed="rId3" cstate="print"/>
          <a:stretch>
            <a:fillRect/>
          </a:stretch>
        </p:blipFill>
        <p:spPr>
          <a:xfrm>
            <a:off x="4572000" y="357166"/>
            <a:ext cx="4286280" cy="2857520"/>
          </a:xfrm>
          <a:prstGeom prst="rect">
            <a:avLst/>
          </a:prstGeom>
        </p:spPr>
      </p:pic>
      <p:pic>
        <p:nvPicPr>
          <p:cNvPr id="6" name="Рисунок 5" descr="ART10247.jpg"/>
          <p:cNvPicPr>
            <a:picLocks noChangeAspect="1"/>
          </p:cNvPicPr>
          <p:nvPr/>
        </p:nvPicPr>
        <p:blipFill>
          <a:blip r:embed="rId4" cstate="print"/>
          <a:stretch>
            <a:fillRect/>
          </a:stretch>
        </p:blipFill>
        <p:spPr>
          <a:xfrm>
            <a:off x="428596" y="3357561"/>
            <a:ext cx="4214842" cy="2809895"/>
          </a:xfrm>
          <a:prstGeom prst="rect">
            <a:avLst/>
          </a:prstGeom>
        </p:spPr>
      </p:pic>
      <p:pic>
        <p:nvPicPr>
          <p:cNvPr id="7" name="Рисунок 6" descr="ART10422.jpg"/>
          <p:cNvPicPr>
            <a:picLocks noChangeAspect="1"/>
          </p:cNvPicPr>
          <p:nvPr/>
        </p:nvPicPr>
        <p:blipFill>
          <a:blip r:embed="rId5" cstate="print"/>
          <a:stretch>
            <a:fillRect/>
          </a:stretch>
        </p:blipFill>
        <p:spPr>
          <a:xfrm>
            <a:off x="4786314" y="3357562"/>
            <a:ext cx="4114519" cy="292895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357298"/>
            <a:ext cx="7772400" cy="2857520"/>
          </a:xfrm>
        </p:spPr>
        <p:txBody>
          <a:bodyPr>
            <a:normAutofit fontScale="90000"/>
          </a:bodyPr>
          <a:lstStyle/>
          <a:p>
            <a:pPr algn="ct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sz="4400" dirty="0" smtClean="0">
                <a:solidFill>
                  <a:schemeClr val="accent2">
                    <a:lumMod val="75000"/>
                  </a:schemeClr>
                </a:solidFill>
                <a:latin typeface="Times New Roman" pitchFamily="18" charset="0"/>
                <a:cs typeface="Times New Roman" pitchFamily="18" charset="0"/>
              </a:rPr>
              <a:t>Наши дети в Москве</a:t>
            </a:r>
            <a:r>
              <a:rPr lang="ru-RU" sz="4400" dirty="0" smtClean="0">
                <a:solidFill>
                  <a:schemeClr val="accent2">
                    <a:lumMod val="75000"/>
                  </a:schemeClr>
                </a:solidFill>
                <a:latin typeface="Times New Roman" pitchFamily="18" charset="0"/>
                <a:cs typeface="Times New Roman" pitchFamily="18" charset="0"/>
              </a:rPr>
              <a:t>!</a:t>
            </a:r>
            <a:r>
              <a:rPr lang="ru-RU" sz="4000" dirty="0" smtClean="0">
                <a:solidFill>
                  <a:schemeClr val="accent2">
                    <a:lumMod val="75000"/>
                  </a:schemeClr>
                </a:solidFill>
                <a:latin typeface="Times New Roman" pitchFamily="18" charset="0"/>
                <a:cs typeface="Times New Roman" pitchFamily="18" charset="0"/>
              </a:rPr>
              <a:t/>
            </a:r>
            <a:br>
              <a:rPr lang="ru-RU" sz="4000" dirty="0" smtClean="0">
                <a:solidFill>
                  <a:schemeClr val="accent2">
                    <a:lumMod val="75000"/>
                  </a:schemeClr>
                </a:solidFill>
                <a:latin typeface="Times New Roman" pitchFamily="18" charset="0"/>
                <a:cs typeface="Times New Roman" pitchFamily="18" charset="0"/>
              </a:rPr>
            </a:br>
            <a:r>
              <a:rPr lang="ru-RU" sz="4000" dirty="0" smtClean="0">
                <a:solidFill>
                  <a:schemeClr val="accent2">
                    <a:lumMod val="75000"/>
                  </a:schemeClr>
                </a:solidFill>
                <a:latin typeface="Times New Roman" pitchFamily="18" charset="0"/>
                <a:cs typeface="Times New Roman" pitchFamily="18" charset="0"/>
              </a:rPr>
              <a:t/>
            </a:r>
            <a:br>
              <a:rPr lang="ru-RU" sz="4000" dirty="0" smtClean="0">
                <a:solidFill>
                  <a:schemeClr val="accent2">
                    <a:lumMod val="75000"/>
                  </a:schemeClr>
                </a:solidFill>
                <a:latin typeface="Times New Roman" pitchFamily="18" charset="0"/>
                <a:cs typeface="Times New Roman" pitchFamily="18" charset="0"/>
              </a:rPr>
            </a:br>
            <a:r>
              <a:rPr lang="ru-RU" sz="3600" dirty="0" smtClean="0">
                <a:solidFill>
                  <a:schemeClr val="accent2">
                    <a:lumMod val="75000"/>
                  </a:schemeClr>
                </a:solidFill>
                <a:latin typeface="Times New Roman" pitchFamily="18" charset="0"/>
                <a:cs typeface="Times New Roman" pitchFamily="18" charset="0"/>
              </a:rPr>
              <a:t>Всемирные</a:t>
            </a:r>
            <a:r>
              <a:rPr lang="en-US" sz="3600" dirty="0" smtClean="0">
                <a:solidFill>
                  <a:schemeClr val="accent2">
                    <a:lumMod val="75000"/>
                  </a:schemeClr>
                </a:solidFill>
                <a:latin typeface="Times New Roman" pitchFamily="18" charset="0"/>
                <a:cs typeface="Times New Roman" pitchFamily="18" charset="0"/>
              </a:rPr>
              <a:t> </a:t>
            </a:r>
            <a:r>
              <a:rPr lang="ru-RU" sz="3600" dirty="0" smtClean="0">
                <a:solidFill>
                  <a:schemeClr val="accent2">
                    <a:lumMod val="75000"/>
                  </a:schemeClr>
                </a:solidFill>
                <a:latin typeface="Times New Roman" pitchFamily="18" charset="0"/>
                <a:cs typeface="Times New Roman" pitchFamily="18" charset="0"/>
              </a:rPr>
              <a:t>спортивные соревнования</a:t>
            </a:r>
            <a:r>
              <a:rPr lang="ru-RU" sz="3600" dirty="0" smtClean="0">
                <a:solidFill>
                  <a:schemeClr val="accent2">
                    <a:lumMod val="75000"/>
                  </a:schemeClr>
                </a:solidFill>
                <a:latin typeface="Times New Roman" pitchFamily="18" charset="0"/>
                <a:cs typeface="Times New Roman" pitchFamily="18" charset="0"/>
              </a:rPr>
              <a:t> «Игры победителей», </a:t>
            </a:r>
            <a:r>
              <a:rPr lang="ru-RU" sz="3600" dirty="0" smtClean="0">
                <a:solidFill>
                  <a:schemeClr val="accent2">
                    <a:lumMod val="75000"/>
                  </a:schemeClr>
                </a:solidFill>
                <a:latin typeface="Times New Roman" pitchFamily="18" charset="0"/>
                <a:cs typeface="Times New Roman" pitchFamily="18" charset="0"/>
              </a:rPr>
              <a:t>в </a:t>
            </a:r>
            <a:r>
              <a:rPr lang="ru-RU" sz="3600" dirty="0" smtClean="0">
                <a:solidFill>
                  <a:schemeClr val="accent2">
                    <a:lumMod val="75000"/>
                  </a:schemeClr>
                </a:solidFill>
                <a:latin typeface="Times New Roman" pitchFamily="18" charset="0"/>
                <a:cs typeface="Times New Roman" pitchFamily="18" charset="0"/>
              </a:rPr>
              <a:t>которых </a:t>
            </a:r>
            <a:r>
              <a:rPr lang="ru-RU" sz="3600" dirty="0" smtClean="0">
                <a:solidFill>
                  <a:schemeClr val="accent2">
                    <a:lumMod val="75000"/>
                  </a:schemeClr>
                </a:solidFill>
                <a:latin typeface="Times New Roman" pitchFamily="18" charset="0"/>
                <a:cs typeface="Times New Roman" pitchFamily="18" charset="0"/>
              </a:rPr>
              <a:t>принимают участие дети со всего мира, победившие рак Организатор Игр - фонд "Подари жизнь»</a:t>
            </a:r>
            <a:endParaRPr lang="ru-RU" sz="3600" dirty="0">
              <a:solidFill>
                <a:schemeClr val="accent2">
                  <a:lumMod val="75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685800" y="4000504"/>
            <a:ext cx="7772400" cy="1000132"/>
          </a:xfrm>
        </p:spPr>
        <p:txBody>
          <a:bodyPr>
            <a:normAutofit fontScale="62500" lnSpcReduction="20000"/>
          </a:bodyPr>
          <a:lstStyle/>
          <a:p>
            <a:pPr algn="ctr"/>
            <a:endParaRPr lang="ru-RU" dirty="0" smtClean="0">
              <a:solidFill>
                <a:schemeClr val="accent2">
                  <a:lumMod val="75000"/>
                </a:schemeClr>
              </a:solidFill>
              <a:hlinkClick r:id="rId2"/>
            </a:endParaRPr>
          </a:p>
          <a:p>
            <a:pPr algn="ctr"/>
            <a:endParaRPr lang="ru-RU" dirty="0" smtClean="0">
              <a:solidFill>
                <a:schemeClr val="accent2">
                  <a:lumMod val="75000"/>
                </a:schemeClr>
              </a:solidFill>
              <a:hlinkClick r:id="rId2"/>
            </a:endParaRPr>
          </a:p>
          <a:p>
            <a:pPr algn="ctr"/>
            <a:r>
              <a:rPr lang="ru-RU" sz="3600" dirty="0" smtClean="0">
                <a:solidFill>
                  <a:schemeClr val="accent2">
                    <a:lumMod val="75000"/>
                  </a:schemeClr>
                </a:solidFill>
                <a:hlinkClick r:id="rId2"/>
              </a:rPr>
              <a:t>Они победили рак, чтобы покорить новые высоты!</a:t>
            </a:r>
            <a:endParaRPr lang="ru-RU" sz="36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611560" y="980728"/>
            <a:ext cx="8046154" cy="45259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1630362"/>
          </a:xfrm>
        </p:spPr>
        <p:txBody>
          <a:bodyPr>
            <a:normAutofit/>
          </a:bodyPr>
          <a:lstStyle/>
          <a:p>
            <a:pPr algn="ctr"/>
            <a:r>
              <a:rPr lang="ru-RU" sz="3200" dirty="0" err="1" smtClean="0">
                <a:latin typeface="Times New Roman" pitchFamily="18" charset="0"/>
                <a:cs typeface="Times New Roman" pitchFamily="18" charset="0"/>
              </a:rPr>
              <a:t>Конкурсно-игровая</a:t>
            </a:r>
            <a:r>
              <a:rPr lang="ru-RU" sz="3200" dirty="0" smtClean="0">
                <a:latin typeface="Times New Roman" pitchFamily="18" charset="0"/>
                <a:cs typeface="Times New Roman" pitchFamily="18" charset="0"/>
              </a:rPr>
              <a:t> программа популяризации дворовых игр </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«Ребята нашего двора»</a:t>
            </a:r>
            <a:endParaRPr lang="ru-RU" sz="3200" dirty="0">
              <a:latin typeface="Times New Roman" pitchFamily="18" charset="0"/>
              <a:cs typeface="Times New Roman" pitchFamily="18" charset="0"/>
            </a:endParaRPr>
          </a:p>
        </p:txBody>
      </p:sp>
      <p:pic>
        <p:nvPicPr>
          <p:cNvPr id="4" name="Содержимое 3" descr="lZnxrC5Kv-c.jpg"/>
          <p:cNvPicPr>
            <a:picLocks noGrp="1" noChangeAspect="1"/>
          </p:cNvPicPr>
          <p:nvPr>
            <p:ph idx="1"/>
          </p:nvPr>
        </p:nvPicPr>
        <p:blipFill>
          <a:blip r:embed="rId2" cstate="print"/>
          <a:stretch>
            <a:fillRect/>
          </a:stretch>
        </p:blipFill>
        <p:spPr>
          <a:xfrm>
            <a:off x="3810000" y="5493948"/>
            <a:ext cx="1397274" cy="1364052"/>
          </a:xfrm>
          <a:prstGeom prst="rect">
            <a:avLst/>
          </a:prstGeom>
        </p:spPr>
      </p:pic>
      <p:sp>
        <p:nvSpPr>
          <p:cNvPr id="5" name="Прямоугольник 4"/>
          <p:cNvSpPr/>
          <p:nvPr/>
        </p:nvSpPr>
        <p:spPr>
          <a:xfrm>
            <a:off x="381000" y="1981201"/>
            <a:ext cx="8534400" cy="4247317"/>
          </a:xfrm>
          <a:prstGeom prst="rect">
            <a:avLst/>
          </a:prstGeom>
        </p:spPr>
        <p:txBody>
          <a:bodyPr wrap="square">
            <a:spAutoFit/>
          </a:bodyPr>
          <a:lstStyle/>
          <a:p>
            <a:pPr algn="ctr"/>
            <a:r>
              <a:rPr lang="ru-RU" sz="2400" b="1" dirty="0" smtClean="0">
                <a:solidFill>
                  <a:schemeClr val="accent2">
                    <a:lumMod val="75000"/>
                  </a:schemeClr>
                </a:solidFill>
                <a:latin typeface="Times New Roman" pitchFamily="18" charset="0"/>
                <a:cs typeface="Times New Roman" pitchFamily="18" charset="0"/>
              </a:rPr>
              <a:t>Цель :  обогащение  коммуникативного инструментария детей на территориях проживания </a:t>
            </a:r>
          </a:p>
          <a:p>
            <a:pPr algn="ctr"/>
            <a:r>
              <a:rPr lang="ru-RU" sz="2400" b="1" dirty="0" smtClean="0">
                <a:solidFill>
                  <a:schemeClr val="accent2">
                    <a:lumMod val="75000"/>
                  </a:schemeClr>
                </a:solidFill>
                <a:latin typeface="Times New Roman" pitchFamily="18" charset="0"/>
                <a:cs typeface="Times New Roman" pitchFamily="18" charset="0"/>
              </a:rPr>
              <a:t>( дворах)</a:t>
            </a:r>
          </a:p>
          <a:p>
            <a:r>
              <a:rPr lang="ru-RU" sz="2400" dirty="0" smtClean="0">
                <a:solidFill>
                  <a:schemeClr val="accent2">
                    <a:lumMod val="75000"/>
                  </a:schemeClr>
                </a:solidFill>
                <a:latin typeface="Times New Roman" pitchFamily="18" charset="0"/>
                <a:cs typeface="Times New Roman" pitchFamily="18" charset="0"/>
              </a:rPr>
              <a:t>Оздоровление детей</a:t>
            </a:r>
          </a:p>
          <a:p>
            <a:endParaRPr lang="ru-RU" sz="2400" dirty="0" smtClean="0">
              <a:solidFill>
                <a:schemeClr val="accent2">
                  <a:lumMod val="75000"/>
                </a:schemeClr>
              </a:solidFill>
              <a:latin typeface="Times New Roman" pitchFamily="18" charset="0"/>
              <a:cs typeface="Times New Roman" pitchFamily="18" charset="0"/>
            </a:endParaRPr>
          </a:p>
          <a:p>
            <a:r>
              <a:rPr lang="ru-RU" sz="2400" dirty="0" smtClean="0">
                <a:solidFill>
                  <a:schemeClr val="accent2">
                    <a:lumMod val="75000"/>
                  </a:schemeClr>
                </a:solidFill>
                <a:latin typeface="Times New Roman" pitchFamily="18" charset="0"/>
                <a:cs typeface="Times New Roman" pitchFamily="18" charset="0"/>
              </a:rPr>
              <a:t>Реализация спортивного, творческого, лидерского, командного потенциала</a:t>
            </a:r>
          </a:p>
          <a:p>
            <a:endParaRPr lang="ru-RU" sz="2400" dirty="0" smtClean="0">
              <a:solidFill>
                <a:schemeClr val="accent2">
                  <a:lumMod val="75000"/>
                </a:schemeClr>
              </a:solidFill>
              <a:latin typeface="Times New Roman" pitchFamily="18" charset="0"/>
              <a:cs typeface="Times New Roman" pitchFamily="18" charset="0"/>
            </a:endParaRPr>
          </a:p>
          <a:p>
            <a:r>
              <a:rPr lang="ru-RU" sz="2400" dirty="0" smtClean="0">
                <a:solidFill>
                  <a:schemeClr val="accent2">
                    <a:lumMod val="75000"/>
                  </a:schemeClr>
                </a:solidFill>
                <a:latin typeface="Times New Roman" pitchFamily="18" charset="0"/>
                <a:cs typeface="Times New Roman" pitchFamily="18" charset="0"/>
              </a:rPr>
              <a:t>Расширение кругозора детей</a:t>
            </a:r>
          </a:p>
          <a:p>
            <a:endParaRPr lang="ru-RU" dirty="0" smtClean="0"/>
          </a:p>
          <a:p>
            <a:endParaRPr lang="ru-RU" dirty="0" smtClean="0"/>
          </a:p>
          <a:p>
            <a:endParaRPr lang="ru-RU" dirty="0"/>
          </a:p>
        </p:txBody>
      </p:sp>
      <p:pic>
        <p:nvPicPr>
          <p:cNvPr id="6" name="Рисунок 5" descr="img_8729_3.jpg"/>
          <p:cNvPicPr>
            <a:picLocks noChangeAspect="1"/>
          </p:cNvPicPr>
          <p:nvPr/>
        </p:nvPicPr>
        <p:blipFill>
          <a:blip r:embed="rId3"/>
          <a:stretch>
            <a:fillRect/>
          </a:stretch>
        </p:blipFill>
        <p:spPr>
          <a:xfrm>
            <a:off x="5429256" y="4357694"/>
            <a:ext cx="3462366" cy="2306801"/>
          </a:xfrm>
          <a:prstGeom prst="rect">
            <a:avLst/>
          </a:prstGeom>
        </p:spPr>
      </p:pic>
    </p:spTree>
    <p:extLst>
      <p:ext uri="{BB962C8B-B14F-4D97-AF65-F5344CB8AC3E}">
        <p14:creationId xmlns="" xmlns:p14="http://schemas.microsoft.com/office/powerpoint/2010/main" val="19673827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4" name="Рисунок 3" descr="IMG-20181124-WA0005.jpg"/>
          <p:cNvPicPr>
            <a:picLocks noChangeAspect="1"/>
          </p:cNvPicPr>
          <p:nvPr/>
        </p:nvPicPr>
        <p:blipFill>
          <a:blip r:embed="rId2"/>
          <a:stretch>
            <a:fillRect/>
          </a:stretch>
        </p:blipFill>
        <p:spPr>
          <a:xfrm>
            <a:off x="990600" y="685800"/>
            <a:ext cx="7543800" cy="5429250"/>
          </a:xfrm>
          <a:prstGeom prst="rect">
            <a:avLst/>
          </a:prstGeom>
        </p:spPr>
      </p:pic>
      <p:pic>
        <p:nvPicPr>
          <p:cNvPr id="5" name="Рисунок 4" descr="lZnxrC5Kv-c.jpg"/>
          <p:cNvPicPr>
            <a:picLocks noChangeAspect="1"/>
          </p:cNvPicPr>
          <p:nvPr/>
        </p:nvPicPr>
        <p:blipFill>
          <a:blip r:embed="rId3" cstate="print"/>
          <a:stretch>
            <a:fillRect/>
          </a:stretch>
        </p:blipFill>
        <p:spPr>
          <a:xfrm>
            <a:off x="7656194" y="5406482"/>
            <a:ext cx="1487806" cy="1451518"/>
          </a:xfrm>
          <a:prstGeom prst="rect">
            <a:avLst/>
          </a:prstGeom>
        </p:spPr>
      </p:pic>
    </p:spTree>
    <p:extLst>
      <p:ext uri="{BB962C8B-B14F-4D97-AF65-F5344CB8AC3E}">
        <p14:creationId xmlns="" xmlns:p14="http://schemas.microsoft.com/office/powerpoint/2010/main" val="4132314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r>
              <a:rPr lang="ru-RU" sz="2400" dirty="0" smtClean="0">
                <a:latin typeface="Times New Roman" pitchFamily="18" charset="0"/>
                <a:cs typeface="Times New Roman" pitchFamily="18" charset="0"/>
              </a:rPr>
              <a:t>- оказание финансовой, материальной, </a:t>
            </a:r>
            <a:r>
              <a:rPr lang="ru-RU" sz="2400" dirty="0" smtClean="0">
                <a:latin typeface="Times New Roman" pitchFamily="18" charset="0"/>
                <a:cs typeface="Times New Roman" pitchFamily="18" charset="0"/>
              </a:rPr>
              <a:t>психологической, юридической </a:t>
            </a:r>
            <a:r>
              <a:rPr lang="ru-RU" sz="2400" dirty="0" smtClean="0">
                <a:latin typeface="Times New Roman" pitchFamily="18" charset="0"/>
                <a:cs typeface="Times New Roman" pitchFamily="18" charset="0"/>
              </a:rPr>
              <a:t>и социальной  помощи детям с тяжелыми заболеваниями;</a:t>
            </a:r>
          </a:p>
          <a:p>
            <a:r>
              <a:rPr lang="ru-RU" sz="2400" dirty="0" smtClean="0">
                <a:latin typeface="Times New Roman" pitchFamily="18" charset="0"/>
                <a:cs typeface="Times New Roman" pitchFamily="18" charset="0"/>
              </a:rPr>
              <a:t>-  содействие социальной, психологической реабилитации детей с ограниченными возможностями, детей-сирот, детей находящихся в трудной жизненной ситуации;</a:t>
            </a:r>
          </a:p>
          <a:p>
            <a:r>
              <a:rPr lang="ru-RU" sz="2400" dirty="0" smtClean="0">
                <a:latin typeface="Times New Roman" pitchFamily="18" charset="0"/>
                <a:cs typeface="Times New Roman" pitchFamily="18" charset="0"/>
              </a:rPr>
              <a:t>- развитие добровольчества (</a:t>
            </a:r>
            <a:r>
              <a:rPr lang="ru-RU" sz="2400" dirty="0" err="1" smtClean="0">
                <a:latin typeface="Times New Roman" pitchFamily="18" charset="0"/>
                <a:cs typeface="Times New Roman" pitchFamily="18" charset="0"/>
              </a:rPr>
              <a:t>волонтерства</a:t>
            </a:r>
            <a:r>
              <a:rPr lang="ru-RU" sz="2400" dirty="0" smtClean="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-содействие укреплению престижа и роли семьи в обществе</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поддержки общественно значимых молодежных инициатив, проектов.</a:t>
            </a:r>
            <a:endParaRPr lang="ru-RU" sz="2400" dirty="0" smtClean="0">
              <a:latin typeface="Times New Roman" pitchFamily="18" charset="0"/>
              <a:cs typeface="Times New Roman" pitchFamily="18" charset="0"/>
            </a:endParaRPr>
          </a:p>
          <a:p>
            <a:endParaRPr lang="ru-RU" dirty="0"/>
          </a:p>
        </p:txBody>
      </p:sp>
      <p:sp>
        <p:nvSpPr>
          <p:cNvPr id="2" name="Заголовок 1"/>
          <p:cNvSpPr>
            <a:spLocks noGrp="1"/>
          </p:cNvSpPr>
          <p:nvPr>
            <p:ph type="title"/>
          </p:nvPr>
        </p:nvSpPr>
        <p:spPr>
          <a:xfrm>
            <a:off x="357158" y="0"/>
            <a:ext cx="8329642" cy="2000240"/>
          </a:xfrm>
        </p:spPr>
        <p:txBody>
          <a:bodyPr>
            <a:normAutofit/>
          </a:bodyPr>
          <a:lstStyle/>
          <a:p>
            <a:pPr algn="ctr"/>
            <a:r>
              <a:rPr lang="ru-RU" dirty="0" smtClean="0">
                <a:solidFill>
                  <a:schemeClr val="accent4">
                    <a:lumMod val="75000"/>
                  </a:schemeClr>
                </a:solidFill>
                <a:latin typeface="Times New Roman" pitchFamily="18" charset="0"/>
                <a:cs typeface="Times New Roman" pitchFamily="18" charset="0"/>
              </a:rPr>
              <a:t>Основные направления деятельности фонда:</a:t>
            </a:r>
            <a:r>
              <a:rPr lang="ru-RU" dirty="0" smtClean="0">
                <a:solidFill>
                  <a:schemeClr val="accent4">
                    <a:lumMod val="75000"/>
                  </a:schemeClr>
                </a:solidFill>
              </a:rPr>
              <a:t/>
            </a:r>
            <a:br>
              <a:rPr lang="ru-RU" dirty="0" smtClean="0">
                <a:solidFill>
                  <a:schemeClr val="accent4">
                    <a:lumMod val="75000"/>
                  </a:schemeClr>
                </a:solidFill>
              </a:rPr>
            </a:br>
            <a:endParaRPr lang="ru-RU" dirty="0">
              <a:solidFill>
                <a:schemeClr val="accent4">
                  <a:lumMod val="75000"/>
                </a:schemeClr>
              </a:solidFill>
            </a:endParaRPr>
          </a:p>
        </p:txBody>
      </p:sp>
      <p:pic>
        <p:nvPicPr>
          <p:cNvPr id="5" name="Рисунок 4" descr="ДоброГорец (PSD) (4).png"/>
          <p:cNvPicPr>
            <a:picLocks noChangeAspect="1"/>
          </p:cNvPicPr>
          <p:nvPr/>
        </p:nvPicPr>
        <p:blipFill>
          <a:blip r:embed="rId2" cstate="print"/>
          <a:stretch>
            <a:fillRect/>
          </a:stretch>
        </p:blipFill>
        <p:spPr>
          <a:xfrm>
            <a:off x="7069991" y="4643446"/>
            <a:ext cx="2074009" cy="207170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 name="Рисунок 4" descr="лого Доброгорец.jpg"/>
          <p:cNvPicPr>
            <a:picLocks noChangeAspect="1"/>
          </p:cNvPicPr>
          <p:nvPr/>
        </p:nvPicPr>
        <p:blipFill>
          <a:blip r:embed="rId2" cstate="print"/>
          <a:stretch>
            <a:fillRect/>
          </a:stretch>
        </p:blipFill>
        <p:spPr>
          <a:xfrm>
            <a:off x="0" y="-228600"/>
            <a:ext cx="1828800" cy="1828800"/>
          </a:xfrm>
          <a:prstGeom prst="rect">
            <a:avLst/>
          </a:prstGeom>
        </p:spPr>
      </p:pic>
      <p:pic>
        <p:nvPicPr>
          <p:cNvPr id="177156" name="Picture 4" descr="https://png.pngtree.com/element_origin_min_pic/16/11/22/fea8ccb808d6d94c7a28780a74d948d1.jpg"/>
          <p:cNvPicPr>
            <a:picLocks noChangeAspect="1" noChangeArrowheads="1"/>
          </p:cNvPicPr>
          <p:nvPr/>
        </p:nvPicPr>
        <p:blipFill>
          <a:blip r:embed="rId3"/>
          <a:srcRect/>
          <a:stretch>
            <a:fillRect/>
          </a:stretch>
        </p:blipFill>
        <p:spPr bwMode="auto">
          <a:xfrm>
            <a:off x="0" y="-555625"/>
            <a:ext cx="9854512" cy="7413625"/>
          </a:xfrm>
          <a:prstGeom prst="rect">
            <a:avLst/>
          </a:prstGeom>
          <a:noFill/>
        </p:spPr>
      </p:pic>
      <p:sp>
        <p:nvSpPr>
          <p:cNvPr id="10" name="Прямоугольник 9"/>
          <p:cNvSpPr/>
          <p:nvPr/>
        </p:nvSpPr>
        <p:spPr>
          <a:xfrm>
            <a:off x="914400" y="304800"/>
            <a:ext cx="5257800" cy="4093428"/>
          </a:xfrm>
          <a:prstGeom prst="rect">
            <a:avLst/>
          </a:prstGeom>
        </p:spPr>
        <p:txBody>
          <a:bodyPr wrap="square">
            <a:spAutoFit/>
          </a:bodyPr>
          <a:lstStyle/>
          <a:p>
            <a:pPr algn="ctr"/>
            <a:r>
              <a:rPr lang="ru-RU" sz="4800" i="1" dirty="0" smtClean="0">
                <a:solidFill>
                  <a:srgbClr val="C00000"/>
                </a:solidFill>
              </a:rPr>
              <a:t>Чтение – чудесное лечение! </a:t>
            </a:r>
            <a:br>
              <a:rPr lang="ru-RU" sz="4800" i="1" dirty="0" smtClean="0">
                <a:solidFill>
                  <a:srgbClr val="C00000"/>
                </a:solidFill>
              </a:rPr>
            </a:br>
            <a:r>
              <a:rPr lang="ru-RU" sz="3600" i="1" dirty="0" smtClean="0">
                <a:solidFill>
                  <a:srgbClr val="C00000"/>
                </a:solidFill>
              </a:rPr>
              <a:t/>
            </a:r>
            <a:br>
              <a:rPr lang="ru-RU" sz="3600" i="1" dirty="0" smtClean="0">
                <a:solidFill>
                  <a:srgbClr val="C00000"/>
                </a:solidFill>
              </a:rPr>
            </a:br>
            <a:r>
              <a:rPr lang="ru-RU" sz="3200" dirty="0" err="1" smtClean="0">
                <a:solidFill>
                  <a:schemeClr val="tx2">
                    <a:lumMod val="75000"/>
                  </a:schemeClr>
                </a:solidFill>
              </a:rPr>
              <a:t>Библиотерапия</a:t>
            </a:r>
            <a:r>
              <a:rPr lang="ru-RU" sz="3200" dirty="0" smtClean="0">
                <a:solidFill>
                  <a:schemeClr val="tx2">
                    <a:lumMod val="75000"/>
                  </a:schemeClr>
                </a:solidFill>
              </a:rPr>
              <a:t> как эффективный метод работы с детьми с ограниченными возможностями здоровья</a:t>
            </a:r>
            <a:endParaRPr lang="ru-RU" sz="3200" dirty="0">
              <a:solidFill>
                <a:schemeClr val="tx2">
                  <a:lumMod val="75000"/>
                </a:schemeClr>
              </a:solidFill>
            </a:endParaRPr>
          </a:p>
        </p:txBody>
      </p:sp>
      <p:pic>
        <p:nvPicPr>
          <p:cNvPr id="12" name="Рисунок 11" descr="лого ФПГ.jpg"/>
          <p:cNvPicPr>
            <a:picLocks noChangeAspect="1"/>
          </p:cNvPicPr>
          <p:nvPr/>
        </p:nvPicPr>
        <p:blipFill>
          <a:blip r:embed="rId4" cstate="print"/>
          <a:stretch>
            <a:fillRect/>
          </a:stretch>
        </p:blipFill>
        <p:spPr>
          <a:xfrm>
            <a:off x="6300192" y="5272624"/>
            <a:ext cx="3048000" cy="1219200"/>
          </a:xfrm>
          <a:prstGeom prst="rect">
            <a:avLst/>
          </a:prstGeom>
        </p:spPr>
      </p:pic>
      <p:pic>
        <p:nvPicPr>
          <p:cNvPr id="13" name="Рисунок 12" descr="лого проекта 2.jpg"/>
          <p:cNvPicPr>
            <a:picLocks noChangeAspect="1"/>
          </p:cNvPicPr>
          <p:nvPr/>
        </p:nvPicPr>
        <p:blipFill>
          <a:blip r:embed="rId5" cstate="print"/>
          <a:stretch>
            <a:fillRect/>
          </a:stretch>
        </p:blipFill>
        <p:spPr>
          <a:xfrm>
            <a:off x="6213739" y="-384806"/>
            <a:ext cx="3455987" cy="3455987"/>
          </a:xfrm>
          <a:prstGeom prst="rect">
            <a:avLst/>
          </a:prstGeom>
        </p:spPr>
      </p:pic>
    </p:spTree>
    <p:extLst>
      <p:ext uri="{BB962C8B-B14F-4D97-AF65-F5344CB8AC3E}">
        <p14:creationId xmlns="" xmlns:p14="http://schemas.microsoft.com/office/powerpoint/2010/main" val="551116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png.pngtree.com/element_origin_min_pic/16/11/22/fea8ccb808d6d94c7a28780a74d948d1.jpg"/>
          <p:cNvPicPr>
            <a:picLocks noChangeAspect="1" noChangeArrowheads="1"/>
          </p:cNvPicPr>
          <p:nvPr/>
        </p:nvPicPr>
        <p:blipFill>
          <a:blip r:embed="rId2"/>
          <a:srcRect/>
          <a:stretch>
            <a:fillRect/>
          </a:stretch>
        </p:blipFill>
        <p:spPr bwMode="auto">
          <a:xfrm>
            <a:off x="0" y="0"/>
            <a:ext cx="9144000" cy="6821775"/>
          </a:xfrm>
          <a:prstGeom prst="rect">
            <a:avLst/>
          </a:prstGeom>
          <a:noFill/>
        </p:spPr>
      </p:pic>
      <p:pic>
        <p:nvPicPr>
          <p:cNvPr id="3" name="Picture 2" descr="https://pp.userapi.com/c849324/v849324311/17eeb7/u-wlFfCyXRA.jpg"/>
          <p:cNvPicPr>
            <a:picLocks noChangeAspect="1" noChangeArrowheads="1"/>
          </p:cNvPicPr>
          <p:nvPr/>
        </p:nvPicPr>
        <p:blipFill>
          <a:blip r:embed="rId3"/>
          <a:srcRect/>
          <a:stretch>
            <a:fillRect/>
          </a:stretch>
        </p:blipFill>
        <p:spPr bwMode="auto">
          <a:xfrm>
            <a:off x="381000" y="533400"/>
            <a:ext cx="8473416" cy="5646738"/>
          </a:xfrm>
          <a:prstGeom prst="rect">
            <a:avLst/>
          </a:prstGeom>
          <a:noFill/>
        </p:spPr>
      </p:pic>
    </p:spTree>
    <p:extLst>
      <p:ext uri="{BB962C8B-B14F-4D97-AF65-F5344CB8AC3E}">
        <p14:creationId xmlns="" xmlns:p14="http://schemas.microsoft.com/office/powerpoint/2010/main" val="38497655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png.pngtree.com/element_origin_min_pic/16/11/22/fea8ccb808d6d94c7a28780a74d948d1.jpg"/>
          <p:cNvPicPr>
            <a:picLocks noChangeAspect="1" noChangeArrowheads="1"/>
          </p:cNvPicPr>
          <p:nvPr/>
        </p:nvPicPr>
        <p:blipFill>
          <a:blip r:embed="rId2"/>
          <a:srcRect/>
          <a:stretch>
            <a:fillRect/>
          </a:stretch>
        </p:blipFill>
        <p:spPr bwMode="auto">
          <a:xfrm>
            <a:off x="0" y="0"/>
            <a:ext cx="9144000" cy="6821775"/>
          </a:xfrm>
          <a:prstGeom prst="rect">
            <a:avLst/>
          </a:prstGeom>
          <a:noFill/>
        </p:spPr>
      </p:pic>
      <p:pic>
        <p:nvPicPr>
          <p:cNvPr id="194562" name="Picture 2" descr="https://pp.userapi.com/c845220/v845220089/1f069d/A8D8JifVUJQ.jpg"/>
          <p:cNvPicPr>
            <a:picLocks noChangeAspect="1" noChangeArrowheads="1"/>
          </p:cNvPicPr>
          <p:nvPr/>
        </p:nvPicPr>
        <p:blipFill>
          <a:blip r:embed="rId3"/>
          <a:srcRect/>
          <a:stretch>
            <a:fillRect/>
          </a:stretch>
        </p:blipFill>
        <p:spPr bwMode="auto">
          <a:xfrm>
            <a:off x="545222" y="533400"/>
            <a:ext cx="8232815" cy="5486400"/>
          </a:xfrm>
          <a:prstGeom prst="rect">
            <a:avLst/>
          </a:prstGeom>
          <a:noFill/>
        </p:spPr>
      </p:pic>
    </p:spTree>
    <p:extLst>
      <p:ext uri="{BB962C8B-B14F-4D97-AF65-F5344CB8AC3E}">
        <p14:creationId xmlns="" xmlns:p14="http://schemas.microsoft.com/office/powerpoint/2010/main" val="2252176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png.pngtree.com/element_origin_min_pic/16/11/22/fea8ccb808d6d94c7a28780a74d948d1.jpg"/>
          <p:cNvPicPr>
            <a:picLocks noChangeAspect="1" noChangeArrowheads="1"/>
          </p:cNvPicPr>
          <p:nvPr/>
        </p:nvPicPr>
        <p:blipFill>
          <a:blip r:embed="rId2"/>
          <a:srcRect/>
          <a:stretch>
            <a:fillRect/>
          </a:stretch>
        </p:blipFill>
        <p:spPr bwMode="auto">
          <a:xfrm>
            <a:off x="0" y="0"/>
            <a:ext cx="9144000" cy="6821775"/>
          </a:xfrm>
          <a:prstGeom prst="rect">
            <a:avLst/>
          </a:prstGeom>
          <a:noFill/>
        </p:spPr>
      </p:pic>
      <p:pic>
        <p:nvPicPr>
          <p:cNvPr id="184322" name="Picture 2" descr="https://pp.userapi.com/c845220/v845220089/1f0701/ObvW1b-I9js.jpg"/>
          <p:cNvPicPr>
            <a:picLocks noChangeAspect="1" noChangeArrowheads="1"/>
          </p:cNvPicPr>
          <p:nvPr/>
        </p:nvPicPr>
        <p:blipFill>
          <a:blip r:embed="rId3"/>
          <a:srcRect/>
          <a:stretch>
            <a:fillRect/>
          </a:stretch>
        </p:blipFill>
        <p:spPr bwMode="auto">
          <a:xfrm>
            <a:off x="304800" y="304800"/>
            <a:ext cx="8575849" cy="5715000"/>
          </a:xfrm>
          <a:prstGeom prst="rect">
            <a:avLst/>
          </a:prstGeom>
          <a:noFill/>
        </p:spPr>
      </p:pic>
    </p:spTree>
    <p:extLst>
      <p:ext uri="{BB962C8B-B14F-4D97-AF65-F5344CB8AC3E}">
        <p14:creationId xmlns="" xmlns:p14="http://schemas.microsoft.com/office/powerpoint/2010/main" val="1578841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https://pp.userapi.com/c845220/v845220089/1f0715/p7yLUIY9t6A.jpg"/>
          <p:cNvPicPr>
            <a:picLocks noChangeAspect="1" noChangeArrowheads="1"/>
          </p:cNvPicPr>
          <p:nvPr/>
        </p:nvPicPr>
        <p:blipFill>
          <a:blip r:embed="rId2" cstate="print"/>
          <a:srcRect/>
          <a:stretch>
            <a:fillRect/>
          </a:stretch>
        </p:blipFill>
        <p:spPr bwMode="auto">
          <a:xfrm>
            <a:off x="0" y="0"/>
            <a:ext cx="2590800" cy="1726525"/>
          </a:xfrm>
          <a:prstGeom prst="rect">
            <a:avLst/>
          </a:prstGeom>
          <a:noFill/>
        </p:spPr>
      </p:pic>
      <p:pic>
        <p:nvPicPr>
          <p:cNvPr id="180230" name="Picture 6" descr="https://pp.userapi.com/c845220/v845220089/1f066e/iRWf6TkkJLo.jpg"/>
          <p:cNvPicPr>
            <a:picLocks noChangeAspect="1" noChangeArrowheads="1"/>
          </p:cNvPicPr>
          <p:nvPr/>
        </p:nvPicPr>
        <p:blipFill>
          <a:blip r:embed="rId3" cstate="print"/>
          <a:srcRect/>
          <a:stretch>
            <a:fillRect/>
          </a:stretch>
        </p:blipFill>
        <p:spPr bwMode="auto">
          <a:xfrm>
            <a:off x="5029200" y="0"/>
            <a:ext cx="2514600" cy="1675746"/>
          </a:xfrm>
          <a:prstGeom prst="rect">
            <a:avLst/>
          </a:prstGeom>
          <a:noFill/>
        </p:spPr>
      </p:pic>
      <p:pic>
        <p:nvPicPr>
          <p:cNvPr id="180232" name="Picture 8" descr="https://pp.userapi.com/c845220/v845220089/1f0650/VDVYwiLhyvw.jpg"/>
          <p:cNvPicPr>
            <a:picLocks noChangeAspect="1" noChangeArrowheads="1"/>
          </p:cNvPicPr>
          <p:nvPr/>
        </p:nvPicPr>
        <p:blipFill>
          <a:blip r:embed="rId4" cstate="print"/>
          <a:srcRect/>
          <a:stretch>
            <a:fillRect/>
          </a:stretch>
        </p:blipFill>
        <p:spPr bwMode="auto">
          <a:xfrm>
            <a:off x="2514600" y="1447800"/>
            <a:ext cx="2401237" cy="1752600"/>
          </a:xfrm>
          <a:prstGeom prst="rect">
            <a:avLst/>
          </a:prstGeom>
          <a:noFill/>
        </p:spPr>
      </p:pic>
      <p:pic>
        <p:nvPicPr>
          <p:cNvPr id="180234" name="Picture 10" descr="https://pp.userapi.com/c844720/v844720086/1d98a4/qAZmNUfNVyw.jpg"/>
          <p:cNvPicPr>
            <a:picLocks noChangeAspect="1" noChangeArrowheads="1"/>
          </p:cNvPicPr>
          <p:nvPr/>
        </p:nvPicPr>
        <p:blipFill>
          <a:blip r:embed="rId5" cstate="print"/>
          <a:srcRect/>
          <a:stretch>
            <a:fillRect/>
          </a:stretch>
        </p:blipFill>
        <p:spPr bwMode="auto">
          <a:xfrm>
            <a:off x="0" y="1600200"/>
            <a:ext cx="2514600" cy="1675745"/>
          </a:xfrm>
          <a:prstGeom prst="rect">
            <a:avLst/>
          </a:prstGeom>
          <a:noFill/>
        </p:spPr>
      </p:pic>
      <p:pic>
        <p:nvPicPr>
          <p:cNvPr id="180236" name="Picture 12" descr="https://pp.userapi.com/c844616/v844616670/1e5588/3Js0QqAcHxU.jpg"/>
          <p:cNvPicPr>
            <a:picLocks noChangeAspect="1" noChangeArrowheads="1"/>
          </p:cNvPicPr>
          <p:nvPr/>
        </p:nvPicPr>
        <p:blipFill>
          <a:blip r:embed="rId6" cstate="print"/>
          <a:srcRect/>
          <a:stretch>
            <a:fillRect/>
          </a:stretch>
        </p:blipFill>
        <p:spPr bwMode="auto">
          <a:xfrm>
            <a:off x="0" y="3276600"/>
            <a:ext cx="2514600" cy="1675745"/>
          </a:xfrm>
          <a:prstGeom prst="rect">
            <a:avLst/>
          </a:prstGeom>
          <a:noFill/>
        </p:spPr>
      </p:pic>
      <p:pic>
        <p:nvPicPr>
          <p:cNvPr id="180238" name="Picture 14" descr="https://pp.userapi.com/c851336/v851336879/eff81/h5MU84EA3-I.jpg"/>
          <p:cNvPicPr>
            <a:picLocks noChangeAspect="1" noChangeArrowheads="1"/>
          </p:cNvPicPr>
          <p:nvPr/>
        </p:nvPicPr>
        <p:blipFill>
          <a:blip r:embed="rId7" cstate="print"/>
          <a:srcRect/>
          <a:stretch>
            <a:fillRect/>
          </a:stretch>
        </p:blipFill>
        <p:spPr bwMode="auto">
          <a:xfrm>
            <a:off x="4572000" y="1676400"/>
            <a:ext cx="2629927" cy="1752600"/>
          </a:xfrm>
          <a:prstGeom prst="rect">
            <a:avLst/>
          </a:prstGeom>
          <a:noFill/>
        </p:spPr>
      </p:pic>
      <p:pic>
        <p:nvPicPr>
          <p:cNvPr id="180240" name="Picture 16" descr="https://pp.userapi.com/c844720/v844720086/1d9912/-tdrchQwCuk.jpg"/>
          <p:cNvPicPr>
            <a:picLocks noChangeAspect="1" noChangeArrowheads="1"/>
          </p:cNvPicPr>
          <p:nvPr/>
        </p:nvPicPr>
        <p:blipFill>
          <a:blip r:embed="rId8" cstate="print"/>
          <a:srcRect/>
          <a:stretch>
            <a:fillRect/>
          </a:stretch>
        </p:blipFill>
        <p:spPr bwMode="auto">
          <a:xfrm>
            <a:off x="0" y="4953000"/>
            <a:ext cx="2858616" cy="1905000"/>
          </a:xfrm>
          <a:prstGeom prst="rect">
            <a:avLst/>
          </a:prstGeom>
          <a:noFill/>
        </p:spPr>
      </p:pic>
      <p:pic>
        <p:nvPicPr>
          <p:cNvPr id="180242" name="Picture 18" descr="https://pp.userapi.com/c845220/v845220089/1f0751/nMhxy0mQYmI.jpg"/>
          <p:cNvPicPr>
            <a:picLocks noChangeAspect="1" noChangeArrowheads="1"/>
          </p:cNvPicPr>
          <p:nvPr/>
        </p:nvPicPr>
        <p:blipFill>
          <a:blip r:embed="rId9" cstate="print"/>
          <a:srcRect/>
          <a:stretch>
            <a:fillRect/>
          </a:stretch>
        </p:blipFill>
        <p:spPr bwMode="auto">
          <a:xfrm>
            <a:off x="2514600" y="3124200"/>
            <a:ext cx="2744271" cy="1828800"/>
          </a:xfrm>
          <a:prstGeom prst="rect">
            <a:avLst/>
          </a:prstGeom>
          <a:noFill/>
        </p:spPr>
      </p:pic>
      <p:pic>
        <p:nvPicPr>
          <p:cNvPr id="180244" name="Picture 20" descr="https://pp.userapi.com/c852236/v852236671/e9b5a/jU5W2oK5tBQ.jpg"/>
          <p:cNvPicPr>
            <a:picLocks noChangeAspect="1" noChangeArrowheads="1"/>
          </p:cNvPicPr>
          <p:nvPr/>
        </p:nvPicPr>
        <p:blipFill>
          <a:blip r:embed="rId10" cstate="print"/>
          <a:srcRect/>
          <a:stretch>
            <a:fillRect/>
          </a:stretch>
        </p:blipFill>
        <p:spPr bwMode="auto">
          <a:xfrm>
            <a:off x="6857107" y="3505200"/>
            <a:ext cx="2286893" cy="1524000"/>
          </a:xfrm>
          <a:prstGeom prst="rect">
            <a:avLst/>
          </a:prstGeom>
          <a:noFill/>
        </p:spPr>
      </p:pic>
      <p:pic>
        <p:nvPicPr>
          <p:cNvPr id="180246" name="Picture 22" descr="https://pp.userapi.com/c852236/v852236671/e9952/COlV99N67qU.jpg"/>
          <p:cNvPicPr>
            <a:picLocks noChangeAspect="1" noChangeArrowheads="1"/>
          </p:cNvPicPr>
          <p:nvPr/>
        </p:nvPicPr>
        <p:blipFill>
          <a:blip r:embed="rId11" cstate="print"/>
          <a:srcRect/>
          <a:stretch>
            <a:fillRect/>
          </a:stretch>
        </p:blipFill>
        <p:spPr bwMode="auto">
          <a:xfrm>
            <a:off x="6502161" y="1676400"/>
            <a:ext cx="2794239" cy="1862098"/>
          </a:xfrm>
          <a:prstGeom prst="rect">
            <a:avLst/>
          </a:prstGeom>
          <a:noFill/>
        </p:spPr>
      </p:pic>
      <p:pic>
        <p:nvPicPr>
          <p:cNvPr id="180248" name="Picture 24" descr="https://pp.userapi.com/c845416/v845416469/1d454e/kq1ecKXr4q0.jpg"/>
          <p:cNvPicPr>
            <a:picLocks noChangeAspect="1" noChangeArrowheads="1"/>
          </p:cNvPicPr>
          <p:nvPr/>
        </p:nvPicPr>
        <p:blipFill>
          <a:blip r:embed="rId12" cstate="print"/>
          <a:srcRect/>
          <a:stretch>
            <a:fillRect/>
          </a:stretch>
        </p:blipFill>
        <p:spPr bwMode="auto">
          <a:xfrm>
            <a:off x="1905000" y="4938713"/>
            <a:ext cx="2876683" cy="1919287"/>
          </a:xfrm>
          <a:prstGeom prst="rect">
            <a:avLst/>
          </a:prstGeom>
          <a:noFill/>
        </p:spPr>
      </p:pic>
      <p:pic>
        <p:nvPicPr>
          <p:cNvPr id="180250" name="Picture 26" descr="https://pp.userapi.com/c848524/v848524218/148b1c/34vayeBVEf0.jpg"/>
          <p:cNvPicPr>
            <a:picLocks noChangeAspect="1" noChangeArrowheads="1"/>
          </p:cNvPicPr>
          <p:nvPr/>
        </p:nvPicPr>
        <p:blipFill>
          <a:blip r:embed="rId13"/>
          <a:srcRect/>
          <a:stretch>
            <a:fillRect/>
          </a:stretch>
        </p:blipFill>
        <p:spPr bwMode="auto">
          <a:xfrm>
            <a:off x="4343400" y="4953000"/>
            <a:ext cx="2590800" cy="1943100"/>
          </a:xfrm>
          <a:prstGeom prst="rect">
            <a:avLst/>
          </a:prstGeom>
          <a:noFill/>
        </p:spPr>
      </p:pic>
      <p:pic>
        <p:nvPicPr>
          <p:cNvPr id="180252" name="Picture 28" descr="https://pp.userapi.com/c851132/v851132008/1073f4/G0yQ6x-SUsM.jpg"/>
          <p:cNvPicPr>
            <a:picLocks noChangeAspect="1" noChangeArrowheads="1"/>
          </p:cNvPicPr>
          <p:nvPr/>
        </p:nvPicPr>
        <p:blipFill>
          <a:blip r:embed="rId14" cstate="print"/>
          <a:srcRect/>
          <a:stretch>
            <a:fillRect/>
          </a:stretch>
        </p:blipFill>
        <p:spPr bwMode="auto">
          <a:xfrm>
            <a:off x="2590800" y="0"/>
            <a:ext cx="2438400" cy="1624965"/>
          </a:xfrm>
          <a:prstGeom prst="rect">
            <a:avLst/>
          </a:prstGeom>
          <a:noFill/>
        </p:spPr>
      </p:pic>
      <p:pic>
        <p:nvPicPr>
          <p:cNvPr id="180254" name="Picture 30" descr="https://pp.userapi.com/c849324/v849324311/17eed5/SaJSIxGRBhw.jpg"/>
          <p:cNvPicPr>
            <a:picLocks noChangeAspect="1" noChangeArrowheads="1"/>
          </p:cNvPicPr>
          <p:nvPr/>
        </p:nvPicPr>
        <p:blipFill>
          <a:blip r:embed="rId15" cstate="print"/>
          <a:srcRect/>
          <a:stretch>
            <a:fillRect/>
          </a:stretch>
        </p:blipFill>
        <p:spPr bwMode="auto">
          <a:xfrm>
            <a:off x="6858000" y="5029200"/>
            <a:ext cx="2744272" cy="1828800"/>
          </a:xfrm>
          <a:prstGeom prst="rect">
            <a:avLst/>
          </a:prstGeom>
          <a:noFill/>
        </p:spPr>
      </p:pic>
      <p:pic>
        <p:nvPicPr>
          <p:cNvPr id="180256" name="Picture 32" descr="https://pp.userapi.com/c844720/v844720086/1d98f4/cGqqVFRvBm8.jpg"/>
          <p:cNvPicPr>
            <a:picLocks noChangeAspect="1" noChangeArrowheads="1"/>
          </p:cNvPicPr>
          <p:nvPr/>
        </p:nvPicPr>
        <p:blipFill>
          <a:blip r:embed="rId16" cstate="print"/>
          <a:srcRect/>
          <a:stretch>
            <a:fillRect/>
          </a:stretch>
        </p:blipFill>
        <p:spPr bwMode="auto">
          <a:xfrm>
            <a:off x="4876800" y="3429000"/>
            <a:ext cx="2286893" cy="1524000"/>
          </a:xfrm>
          <a:prstGeom prst="rect">
            <a:avLst/>
          </a:prstGeom>
          <a:noFill/>
        </p:spPr>
      </p:pic>
      <p:pic>
        <p:nvPicPr>
          <p:cNvPr id="180258" name="Picture 34" descr="https://pp.userapi.com/c851336/v851336879/efaa0/0o4LFiS8w7M.jpg"/>
          <p:cNvPicPr>
            <a:picLocks noChangeAspect="1" noChangeArrowheads="1"/>
          </p:cNvPicPr>
          <p:nvPr/>
        </p:nvPicPr>
        <p:blipFill>
          <a:blip r:embed="rId17" cstate="print"/>
          <a:srcRect/>
          <a:stretch>
            <a:fillRect/>
          </a:stretch>
        </p:blipFill>
        <p:spPr bwMode="auto">
          <a:xfrm>
            <a:off x="7086600" y="0"/>
            <a:ext cx="2515582" cy="1676400"/>
          </a:xfrm>
          <a:prstGeom prst="rect">
            <a:avLst/>
          </a:prstGeom>
          <a:noFill/>
        </p:spPr>
      </p:pic>
      <p:pic>
        <p:nvPicPr>
          <p:cNvPr id="180260" name="Picture 36" descr="https://pp.userapi.com/c851336/v851336879/eff31/-fiNcY9TCRk.jpg"/>
          <p:cNvPicPr>
            <a:picLocks noChangeAspect="1" noChangeArrowheads="1"/>
          </p:cNvPicPr>
          <p:nvPr/>
        </p:nvPicPr>
        <p:blipFill>
          <a:blip r:embed="rId18" cstate="print"/>
          <a:srcRect/>
          <a:stretch>
            <a:fillRect/>
          </a:stretch>
        </p:blipFill>
        <p:spPr bwMode="auto">
          <a:xfrm>
            <a:off x="5715000" y="5029200"/>
            <a:ext cx="2070115" cy="1379538"/>
          </a:xfrm>
          <a:prstGeom prst="rect">
            <a:avLst/>
          </a:prstGeom>
          <a:noFill/>
        </p:spPr>
      </p:pic>
      <p:pic>
        <p:nvPicPr>
          <p:cNvPr id="180262" name="Picture 38" descr="https://pp.userapi.com/c851336/v851336879/eff63/A6ZouWhAI5E.jpg"/>
          <p:cNvPicPr>
            <a:picLocks noChangeAspect="1" noChangeArrowheads="1"/>
          </p:cNvPicPr>
          <p:nvPr/>
        </p:nvPicPr>
        <p:blipFill>
          <a:blip r:embed="rId19" cstate="print"/>
          <a:srcRect/>
          <a:stretch>
            <a:fillRect/>
          </a:stretch>
        </p:blipFill>
        <p:spPr bwMode="auto">
          <a:xfrm>
            <a:off x="1828800" y="3276600"/>
            <a:ext cx="1829514" cy="1219200"/>
          </a:xfrm>
          <a:prstGeom prst="rect">
            <a:avLst/>
          </a:prstGeom>
          <a:noFill/>
        </p:spPr>
      </p:pic>
      <p:pic>
        <p:nvPicPr>
          <p:cNvPr id="180264" name="Picture 40" descr="https://pp.userapi.com/c853628/v853628173/a90f/I8IK70HN_v8.jpg"/>
          <p:cNvPicPr>
            <a:picLocks noChangeAspect="1" noChangeArrowheads="1"/>
          </p:cNvPicPr>
          <p:nvPr/>
        </p:nvPicPr>
        <p:blipFill>
          <a:blip r:embed="rId20" cstate="print"/>
          <a:srcRect/>
          <a:stretch>
            <a:fillRect/>
          </a:stretch>
        </p:blipFill>
        <p:spPr bwMode="auto">
          <a:xfrm>
            <a:off x="2057400" y="152400"/>
            <a:ext cx="1600825" cy="1066800"/>
          </a:xfrm>
          <a:prstGeom prst="rect">
            <a:avLst/>
          </a:prstGeom>
          <a:noFill/>
        </p:spPr>
      </p:pic>
    </p:spTree>
    <p:extLst>
      <p:ext uri="{BB962C8B-B14F-4D97-AF65-F5344CB8AC3E}">
        <p14:creationId xmlns="" xmlns:p14="http://schemas.microsoft.com/office/powerpoint/2010/main" val="330811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chemeClr val="accent2">
                    <a:lumMod val="75000"/>
                  </a:schemeClr>
                </a:solidFill>
                <a:latin typeface="Times New Roman" pitchFamily="18" charset="0"/>
                <a:cs typeface="Times New Roman" pitchFamily="18" charset="0"/>
              </a:rPr>
              <a:t>Успеть-значит спасти</a:t>
            </a:r>
            <a:endParaRPr lang="ru-RU" dirty="0">
              <a:solidFill>
                <a:schemeClr val="accent2">
                  <a:lumMod val="75000"/>
                </a:schemeClr>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928802"/>
            <a:ext cx="3686172" cy="4078489"/>
          </a:xfrm>
        </p:spPr>
        <p:txBody>
          <a:bodyPr>
            <a:normAutofit/>
          </a:bodyPr>
          <a:lstStyle/>
          <a:p>
            <a:r>
              <a:rPr lang="ru-RU" sz="1800" dirty="0" smtClean="0">
                <a:latin typeface="Times New Roman" pitchFamily="18" charset="0"/>
                <a:cs typeface="Times New Roman" pitchFamily="18" charset="0"/>
              </a:rPr>
              <a:t>система комплексной помощи и поддержки родителей, столкнувшихся с заболеванием ребёнка» направлен на повышение уровня активности родителей, столкнувшихся с заболеванием ребёнка посредством разработки и реализации системы комплексной помощи и поддержки.</a:t>
            </a:r>
            <a:endParaRPr lang="ru-RU" sz="1800" dirty="0">
              <a:latin typeface="Times New Roman" pitchFamily="18" charset="0"/>
              <a:cs typeface="Times New Roman" pitchFamily="18" charset="0"/>
            </a:endParaRPr>
          </a:p>
        </p:txBody>
      </p:sp>
      <p:pic>
        <p:nvPicPr>
          <p:cNvPr id="4" name="Рисунок 3" descr="успеть - значит спасти лого (1).png"/>
          <p:cNvPicPr>
            <a:picLocks noChangeAspect="1"/>
          </p:cNvPicPr>
          <p:nvPr/>
        </p:nvPicPr>
        <p:blipFill>
          <a:blip r:embed="rId2" cstate="print"/>
          <a:stretch>
            <a:fillRect/>
          </a:stretch>
        </p:blipFill>
        <p:spPr>
          <a:xfrm>
            <a:off x="4214810" y="2571744"/>
            <a:ext cx="4429123" cy="4490991"/>
          </a:xfrm>
          <a:prstGeom prst="rect">
            <a:avLst/>
          </a:prstGeom>
        </p:spPr>
      </p:pic>
      <p:pic>
        <p:nvPicPr>
          <p:cNvPr id="1027" name="Picture 3" descr="C:\Users\User\Downloads\pgrants_logo.png"/>
          <p:cNvPicPr>
            <a:picLocks noChangeAspect="1" noChangeArrowheads="1"/>
          </p:cNvPicPr>
          <p:nvPr/>
        </p:nvPicPr>
        <p:blipFill>
          <a:blip r:embed="rId3"/>
          <a:srcRect/>
          <a:stretch>
            <a:fillRect/>
          </a:stretch>
        </p:blipFill>
        <p:spPr bwMode="auto">
          <a:xfrm>
            <a:off x="4643438" y="1428736"/>
            <a:ext cx="4286280" cy="150555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_0397.JPG"/>
          <p:cNvPicPr>
            <a:picLocks noGrp="1" noChangeAspect="1"/>
          </p:cNvPicPr>
          <p:nvPr>
            <p:ph idx="1"/>
          </p:nvPr>
        </p:nvPicPr>
        <p:blipFill>
          <a:blip r:embed="rId2" cstate="print"/>
          <a:stretch>
            <a:fillRect/>
          </a:stretch>
        </p:blipFill>
        <p:spPr>
          <a:xfrm>
            <a:off x="5143504" y="1500174"/>
            <a:ext cx="3323034" cy="2215356"/>
          </a:xfrm>
        </p:spPr>
      </p:pic>
      <p:sp>
        <p:nvSpPr>
          <p:cNvPr id="3" name="Заголовок 2"/>
          <p:cNvSpPr>
            <a:spLocks noGrp="1"/>
          </p:cNvSpPr>
          <p:nvPr>
            <p:ph type="title"/>
          </p:nvPr>
        </p:nvSpPr>
        <p:spPr/>
        <p:txBody>
          <a:bodyPr>
            <a:normAutofit fontScale="90000"/>
          </a:bodyPr>
          <a:lstStyle/>
          <a:p>
            <a:pPr algn="ctr"/>
            <a:r>
              <a:rPr lang="ru-RU" dirty="0" smtClean="0">
                <a:solidFill>
                  <a:schemeClr val="accent2">
                    <a:lumMod val="75000"/>
                  </a:schemeClr>
                </a:solidFill>
                <a:latin typeface="Times New Roman" pitchFamily="18" charset="0"/>
                <a:cs typeface="Times New Roman" pitchFamily="18" charset="0"/>
              </a:rPr>
              <a:t>Проведение круглых столов в районах республики</a:t>
            </a:r>
            <a:endParaRPr lang="ru-RU" dirty="0">
              <a:solidFill>
                <a:schemeClr val="accent2">
                  <a:lumMod val="75000"/>
                </a:schemeClr>
              </a:solidFill>
              <a:latin typeface="Times New Roman" pitchFamily="18" charset="0"/>
              <a:cs typeface="Times New Roman" pitchFamily="18" charset="0"/>
            </a:endParaRPr>
          </a:p>
        </p:txBody>
      </p:sp>
      <p:pic>
        <p:nvPicPr>
          <p:cNvPr id="6" name="Рисунок 5" descr="Y32UFhLuDH0 (2).jpg"/>
          <p:cNvPicPr>
            <a:picLocks noChangeAspect="1"/>
          </p:cNvPicPr>
          <p:nvPr/>
        </p:nvPicPr>
        <p:blipFill>
          <a:blip r:embed="rId3" cstate="print"/>
          <a:stretch>
            <a:fillRect/>
          </a:stretch>
        </p:blipFill>
        <p:spPr>
          <a:xfrm>
            <a:off x="142844" y="1571612"/>
            <a:ext cx="4214842" cy="2812091"/>
          </a:xfrm>
          <a:prstGeom prst="rect">
            <a:avLst/>
          </a:prstGeom>
        </p:spPr>
      </p:pic>
      <p:pic>
        <p:nvPicPr>
          <p:cNvPr id="7" name="Рисунок 6" descr="cRhtmTv7YeA.jpg"/>
          <p:cNvPicPr>
            <a:picLocks noChangeAspect="1"/>
          </p:cNvPicPr>
          <p:nvPr/>
        </p:nvPicPr>
        <p:blipFill>
          <a:blip r:embed="rId4" cstate="print"/>
          <a:stretch>
            <a:fillRect/>
          </a:stretch>
        </p:blipFill>
        <p:spPr>
          <a:xfrm>
            <a:off x="4857752" y="4000504"/>
            <a:ext cx="3929090" cy="262144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to5431504974002630591.jpg"/>
          <p:cNvPicPr>
            <a:picLocks noGrp="1" noChangeAspect="1"/>
          </p:cNvPicPr>
          <p:nvPr>
            <p:ph idx="1"/>
          </p:nvPr>
        </p:nvPicPr>
        <p:blipFill>
          <a:blip r:embed="rId2" cstate="print"/>
          <a:stretch>
            <a:fillRect/>
          </a:stretch>
        </p:blipFill>
        <p:spPr>
          <a:xfrm>
            <a:off x="3071802" y="1500174"/>
            <a:ext cx="3286148" cy="2464611"/>
          </a:xfrm>
        </p:spPr>
      </p:pic>
      <p:sp>
        <p:nvSpPr>
          <p:cNvPr id="3" name="Заголовок 2"/>
          <p:cNvSpPr>
            <a:spLocks noGrp="1"/>
          </p:cNvSpPr>
          <p:nvPr>
            <p:ph type="title"/>
          </p:nvPr>
        </p:nvSpPr>
        <p:spPr/>
        <p:txBody>
          <a:bodyPr>
            <a:normAutofit fontScale="90000"/>
          </a:bodyPr>
          <a:lstStyle/>
          <a:p>
            <a:pPr algn="ctr"/>
            <a:r>
              <a:rPr lang="ru-RU" dirty="0" smtClean="0">
                <a:solidFill>
                  <a:schemeClr val="accent2">
                    <a:lumMod val="75000"/>
                  </a:schemeClr>
                </a:solidFill>
                <a:latin typeface="Times New Roman" pitchFamily="18" charset="0"/>
                <a:cs typeface="Times New Roman" pitchFamily="18" charset="0"/>
              </a:rPr>
              <a:t>Установка стендов в </a:t>
            </a:r>
            <a:r>
              <a:rPr lang="ru-RU" dirty="0" err="1" smtClean="0">
                <a:solidFill>
                  <a:schemeClr val="accent2">
                    <a:lumMod val="75000"/>
                  </a:schemeClr>
                </a:solidFill>
                <a:latin typeface="Times New Roman" pitchFamily="18" charset="0"/>
                <a:cs typeface="Times New Roman" pitchFamily="18" charset="0"/>
              </a:rPr>
              <a:t>мед.учреждениях</a:t>
            </a:r>
            <a:r>
              <a:rPr lang="ru-RU" dirty="0" smtClean="0">
                <a:solidFill>
                  <a:schemeClr val="accent2">
                    <a:lumMod val="75000"/>
                  </a:schemeClr>
                </a:solidFill>
                <a:latin typeface="Times New Roman" pitchFamily="18" charset="0"/>
                <a:cs typeface="Times New Roman" pitchFamily="18" charset="0"/>
              </a:rPr>
              <a:t> республики</a:t>
            </a:r>
            <a:endParaRPr lang="ru-RU" dirty="0">
              <a:solidFill>
                <a:schemeClr val="accent2">
                  <a:lumMod val="75000"/>
                </a:schemeClr>
              </a:solidFill>
              <a:latin typeface="Times New Roman" pitchFamily="18" charset="0"/>
              <a:cs typeface="Times New Roman" pitchFamily="18" charset="0"/>
            </a:endParaRPr>
          </a:p>
        </p:txBody>
      </p:sp>
      <p:pic>
        <p:nvPicPr>
          <p:cNvPr id="5" name="Рисунок 4" descr="photo5210830039665455479.jpg"/>
          <p:cNvPicPr>
            <a:picLocks noChangeAspect="1"/>
          </p:cNvPicPr>
          <p:nvPr/>
        </p:nvPicPr>
        <p:blipFill>
          <a:blip r:embed="rId3"/>
          <a:stretch>
            <a:fillRect/>
          </a:stretch>
        </p:blipFill>
        <p:spPr>
          <a:xfrm>
            <a:off x="214282" y="1500174"/>
            <a:ext cx="2500330" cy="3333773"/>
          </a:xfrm>
          <a:prstGeom prst="rect">
            <a:avLst/>
          </a:prstGeom>
        </p:spPr>
      </p:pic>
      <p:pic>
        <p:nvPicPr>
          <p:cNvPr id="6" name="Рисунок 5" descr="DSC_0001.JPG"/>
          <p:cNvPicPr>
            <a:picLocks noChangeAspect="1"/>
          </p:cNvPicPr>
          <p:nvPr/>
        </p:nvPicPr>
        <p:blipFill>
          <a:blip r:embed="rId4" cstate="print"/>
          <a:stretch>
            <a:fillRect/>
          </a:stretch>
        </p:blipFill>
        <p:spPr>
          <a:xfrm>
            <a:off x="3000364" y="4143380"/>
            <a:ext cx="3357586" cy="2428892"/>
          </a:xfrm>
          <a:prstGeom prst="rect">
            <a:avLst/>
          </a:prstGeom>
        </p:spPr>
      </p:pic>
      <p:pic>
        <p:nvPicPr>
          <p:cNvPr id="7" name="Рисунок 6" descr="DSC_1905.JPG"/>
          <p:cNvPicPr>
            <a:picLocks noChangeAspect="1"/>
          </p:cNvPicPr>
          <p:nvPr/>
        </p:nvPicPr>
        <p:blipFill>
          <a:blip r:embed="rId5" cstate="print"/>
          <a:srcRect l="19512"/>
          <a:stretch>
            <a:fillRect/>
          </a:stretch>
        </p:blipFill>
        <p:spPr>
          <a:xfrm>
            <a:off x="6572264" y="1785926"/>
            <a:ext cx="2357422" cy="421484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QW-mKY6n2UI (1).jpg"/>
          <p:cNvPicPr>
            <a:picLocks noGrp="1" noChangeAspect="1"/>
          </p:cNvPicPr>
          <p:nvPr>
            <p:ph idx="1"/>
          </p:nvPr>
        </p:nvPicPr>
        <p:blipFill>
          <a:blip r:embed="rId2"/>
          <a:stretch>
            <a:fillRect/>
          </a:stretch>
        </p:blipFill>
        <p:spPr>
          <a:xfrm>
            <a:off x="714348" y="1214422"/>
            <a:ext cx="3500462" cy="2625347"/>
          </a:xfrm>
        </p:spPr>
      </p:pic>
      <p:sp>
        <p:nvSpPr>
          <p:cNvPr id="3" name="Заголовок 2"/>
          <p:cNvSpPr>
            <a:spLocks noGrp="1"/>
          </p:cNvSpPr>
          <p:nvPr>
            <p:ph type="title"/>
          </p:nvPr>
        </p:nvSpPr>
        <p:spPr/>
        <p:txBody>
          <a:bodyPr>
            <a:normAutofit/>
          </a:bodyPr>
          <a:lstStyle/>
          <a:p>
            <a:r>
              <a:rPr lang="ru-RU" dirty="0" smtClean="0">
                <a:solidFill>
                  <a:schemeClr val="accent2">
                    <a:lumMod val="75000"/>
                  </a:schemeClr>
                </a:solidFill>
                <a:latin typeface="Times New Roman" pitchFamily="18" charset="0"/>
                <a:cs typeface="Times New Roman" pitchFamily="18" charset="0"/>
              </a:rPr>
              <a:t>Встречи психолога с родителями</a:t>
            </a:r>
            <a:endParaRPr lang="ru-RU" dirty="0">
              <a:solidFill>
                <a:schemeClr val="accent2">
                  <a:lumMod val="75000"/>
                </a:schemeClr>
              </a:solidFill>
              <a:latin typeface="Times New Roman" pitchFamily="18" charset="0"/>
              <a:cs typeface="Times New Roman" pitchFamily="18" charset="0"/>
            </a:endParaRPr>
          </a:p>
        </p:txBody>
      </p:sp>
      <p:pic>
        <p:nvPicPr>
          <p:cNvPr id="5" name="Рисунок 4" descr="Oibwvm5eIT4 (1).jpg"/>
          <p:cNvPicPr>
            <a:picLocks noChangeAspect="1"/>
          </p:cNvPicPr>
          <p:nvPr/>
        </p:nvPicPr>
        <p:blipFill>
          <a:blip r:embed="rId3"/>
          <a:stretch>
            <a:fillRect/>
          </a:stretch>
        </p:blipFill>
        <p:spPr>
          <a:xfrm>
            <a:off x="2214546" y="4000504"/>
            <a:ext cx="3500462" cy="2464611"/>
          </a:xfrm>
          <a:prstGeom prst="rect">
            <a:avLst/>
          </a:prstGeom>
        </p:spPr>
      </p:pic>
      <p:pic>
        <p:nvPicPr>
          <p:cNvPr id="6" name="Рисунок 5" descr="rJmhBumQEVM.jpg"/>
          <p:cNvPicPr>
            <a:picLocks noChangeAspect="1"/>
          </p:cNvPicPr>
          <p:nvPr/>
        </p:nvPicPr>
        <p:blipFill>
          <a:blip r:embed="rId4"/>
          <a:stretch>
            <a:fillRect/>
          </a:stretch>
        </p:blipFill>
        <p:spPr>
          <a:xfrm>
            <a:off x="6000760" y="1428736"/>
            <a:ext cx="2786082" cy="371477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9200" y="381001"/>
            <a:ext cx="7239000" cy="3219450"/>
          </a:xfrm>
        </p:spPr>
        <p:txBody>
          <a:bodyPr>
            <a:normAutofit fontScale="90000"/>
          </a:bodyPr>
          <a:lstStyle/>
          <a:p>
            <a:r>
              <a:rPr lang="ru-RU" dirty="0" smtClean="0"/>
              <a:t/>
            </a:r>
            <a:br>
              <a:rPr lang="ru-RU" dirty="0" smtClean="0"/>
            </a:br>
            <a:r>
              <a:rPr lang="ru-RU" dirty="0"/>
              <a:t/>
            </a:r>
            <a:br>
              <a:rPr lang="ru-RU" dirty="0"/>
            </a:br>
            <a:r>
              <a:rPr lang="ru-RU" dirty="0" smtClean="0"/>
              <a:t>Региональный центр серебряного </a:t>
            </a:r>
            <a:r>
              <a:rPr lang="ru-RU" dirty="0" err="1" smtClean="0"/>
              <a:t>волонтерства</a:t>
            </a:r>
            <a:r>
              <a:rPr lang="ru-RU" dirty="0" smtClean="0"/>
              <a:t> Карачаево-Черкесской республики</a:t>
            </a:r>
            <a:endParaRPr lang="ru-RU" dirty="0"/>
          </a:p>
        </p:txBody>
      </p:sp>
      <p:sp>
        <p:nvSpPr>
          <p:cNvPr id="3" name="Подзаголовок 2"/>
          <p:cNvSpPr>
            <a:spLocks noGrp="1"/>
          </p:cNvSpPr>
          <p:nvPr>
            <p:ph type="subTitle" idx="1"/>
          </p:nvPr>
        </p:nvSpPr>
        <p:spPr>
          <a:xfrm>
            <a:off x="1143000" y="5029200"/>
            <a:ext cx="7315200" cy="1676400"/>
          </a:xfrm>
        </p:spPr>
        <p:txBody>
          <a:bodyPr>
            <a:normAutofit/>
          </a:bodyPr>
          <a:lstStyle/>
          <a:p>
            <a:endParaRPr lang="ru-RU" b="1" i="1" dirty="0"/>
          </a:p>
        </p:txBody>
      </p:sp>
      <p:pic>
        <p:nvPicPr>
          <p:cNvPr id="4" name="Рисунок 3" descr="лого доброгорец серебро-1.jpg"/>
          <p:cNvPicPr>
            <a:picLocks noChangeAspect="1"/>
          </p:cNvPicPr>
          <p:nvPr/>
        </p:nvPicPr>
        <p:blipFill>
          <a:blip r:embed="rId2" cstate="print"/>
          <a:stretch>
            <a:fillRect/>
          </a:stretch>
        </p:blipFill>
        <p:spPr>
          <a:xfrm>
            <a:off x="7620000" y="4953000"/>
            <a:ext cx="1322930" cy="1676400"/>
          </a:xfrm>
          <a:prstGeom prst="rect">
            <a:avLst/>
          </a:prstGeom>
        </p:spPr>
      </p:pic>
    </p:spTree>
    <p:extLst>
      <p:ext uri="{BB962C8B-B14F-4D97-AF65-F5344CB8AC3E}">
        <p14:creationId xmlns="" xmlns:p14="http://schemas.microsoft.com/office/powerpoint/2010/main" val="2609161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lgn="ctr">
              <a:lnSpc>
                <a:spcPct val="150000"/>
              </a:lnSpc>
            </a:pPr>
            <a:r>
              <a:rPr lang="ru-RU" sz="3200" dirty="0" smtClean="0">
                <a:solidFill>
                  <a:schemeClr val="accent2">
                    <a:lumMod val="75000"/>
                  </a:schemeClr>
                </a:solidFill>
                <a:latin typeface="Times New Roman" pitchFamily="18" charset="0"/>
                <a:cs typeface="Times New Roman" pitchFamily="18" charset="0"/>
              </a:rPr>
              <a:t>С момента регистрации оказана финансовая помощь более 100 детям, в том числе с тяжелыми заболеваниями, требующими оперативного лечения и реабилитации</a:t>
            </a:r>
            <a:endParaRPr lang="ru-RU" sz="3200" dirty="0">
              <a:solidFill>
                <a:schemeClr val="accent2">
                  <a:lumMod val="75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p:txBody>
          <a:bodyPr/>
          <a:lstStyle/>
          <a:p>
            <a:pPr algn="ctr"/>
            <a:r>
              <a:rPr lang="ru-RU" dirty="0" smtClean="0">
                <a:solidFill>
                  <a:schemeClr val="accent2">
                    <a:lumMod val="75000"/>
                  </a:schemeClr>
                </a:solidFill>
                <a:latin typeface="Times New Roman" pitchFamily="18" charset="0"/>
                <a:cs typeface="Times New Roman" pitchFamily="18" charset="0"/>
              </a:rPr>
              <a:t>Материальная помощь</a:t>
            </a:r>
            <a:endParaRPr lang="ru-RU" dirty="0">
              <a:solidFill>
                <a:schemeClr val="accent2">
                  <a:lumMod val="75000"/>
                </a:schemeClr>
              </a:solidFill>
              <a:latin typeface="Times New Roman" pitchFamily="18" charset="0"/>
              <a:cs typeface="Times New Roman" pitchFamily="18" charset="0"/>
            </a:endParaRPr>
          </a:p>
        </p:txBody>
      </p:sp>
      <p:pic>
        <p:nvPicPr>
          <p:cNvPr id="4" name="Рисунок 3" descr="lZnxrC5Kv-c.jpg"/>
          <p:cNvPicPr>
            <a:picLocks noChangeAspect="1"/>
          </p:cNvPicPr>
          <p:nvPr/>
        </p:nvPicPr>
        <p:blipFill>
          <a:blip r:embed="rId2" cstate="print"/>
          <a:stretch>
            <a:fillRect/>
          </a:stretch>
        </p:blipFill>
        <p:spPr>
          <a:xfrm>
            <a:off x="6786578" y="4643446"/>
            <a:ext cx="2071702" cy="207170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90600" y="359898"/>
            <a:ext cx="4267200" cy="2535702"/>
          </a:xfrm>
        </p:spPr>
        <p:txBody>
          <a:bodyPr>
            <a:normAutofit fontScale="90000"/>
          </a:bodyPr>
          <a:lstStyle/>
          <a:p>
            <a:pPr algn="ct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
        <p:nvSpPr>
          <p:cNvPr id="3" name="Подзаголовок 2"/>
          <p:cNvSpPr>
            <a:spLocks noGrp="1"/>
          </p:cNvSpPr>
          <p:nvPr>
            <p:ph type="subTitle" idx="1"/>
          </p:nvPr>
        </p:nvSpPr>
        <p:spPr>
          <a:xfrm>
            <a:off x="1432560" y="228600"/>
            <a:ext cx="4075544" cy="2336304"/>
          </a:xfrm>
        </p:spPr>
        <p:txBody>
          <a:bodyPr>
            <a:normAutofit lnSpcReduction="10000"/>
          </a:bodyPr>
          <a:lstStyle/>
          <a:p>
            <a:endParaRPr lang="ru-RU" dirty="0" smtClean="0"/>
          </a:p>
          <a:p>
            <a:pPr algn="ctr"/>
            <a:r>
              <a:rPr lang="ru-RU" sz="2400" b="1" u="sng" dirty="0" smtClean="0">
                <a:latin typeface="Times New Roman" pitchFamily="18" charset="0"/>
                <a:cs typeface="Times New Roman" pitchFamily="18" charset="0"/>
              </a:rPr>
              <a:t>Акции:</a:t>
            </a:r>
          </a:p>
          <a:p>
            <a:r>
              <a:rPr lang="ru-RU" sz="2400" dirty="0" smtClean="0">
                <a:latin typeface="Times New Roman" pitchFamily="18" charset="0"/>
                <a:cs typeface="Times New Roman" pitchFamily="18" charset="0"/>
              </a:rPr>
              <a:t>«Зажги синий : всемирный день распространения информации об аутизме. </a:t>
            </a:r>
          </a:p>
          <a:p>
            <a:r>
              <a:rPr lang="ru-RU" sz="2400" dirty="0" smtClean="0">
                <a:latin typeface="Times New Roman" pitchFamily="18" charset="0"/>
                <a:cs typeface="Times New Roman" pitchFamily="18" charset="0"/>
              </a:rPr>
              <a:t>«Красная гвоздика»</a:t>
            </a:r>
          </a:p>
          <a:p>
            <a:endParaRPr lang="ru-RU" sz="2400" dirty="0" smtClean="0"/>
          </a:p>
          <a:p>
            <a:endParaRPr lang="ru-RU" dirty="0"/>
          </a:p>
        </p:txBody>
      </p:sp>
      <p:pic>
        <p:nvPicPr>
          <p:cNvPr id="4" name="Рисунок 3" descr="qQsvrj566Gk.jpg"/>
          <p:cNvPicPr>
            <a:picLocks noChangeAspect="1"/>
          </p:cNvPicPr>
          <p:nvPr/>
        </p:nvPicPr>
        <p:blipFill>
          <a:blip r:embed="rId2"/>
          <a:stretch>
            <a:fillRect/>
          </a:stretch>
        </p:blipFill>
        <p:spPr>
          <a:xfrm>
            <a:off x="6172200" y="3886200"/>
            <a:ext cx="2743200" cy="2743200"/>
          </a:xfrm>
          <a:prstGeom prst="rect">
            <a:avLst/>
          </a:prstGeom>
        </p:spPr>
      </p:pic>
      <p:pic>
        <p:nvPicPr>
          <p:cNvPr id="6" name="Рисунок 5" descr="VcFR5qbcDnA.jpg"/>
          <p:cNvPicPr>
            <a:picLocks noChangeAspect="1"/>
          </p:cNvPicPr>
          <p:nvPr/>
        </p:nvPicPr>
        <p:blipFill>
          <a:blip r:embed="rId3"/>
          <a:stretch>
            <a:fillRect/>
          </a:stretch>
        </p:blipFill>
        <p:spPr>
          <a:xfrm>
            <a:off x="6172200" y="1066800"/>
            <a:ext cx="2663190" cy="2663190"/>
          </a:xfrm>
          <a:prstGeom prst="rect">
            <a:avLst/>
          </a:prstGeom>
        </p:spPr>
      </p:pic>
      <p:pic>
        <p:nvPicPr>
          <p:cNvPr id="9" name="Рисунок 8" descr="зажги синим.jpg"/>
          <p:cNvPicPr>
            <a:picLocks noChangeAspect="1"/>
          </p:cNvPicPr>
          <p:nvPr/>
        </p:nvPicPr>
        <p:blipFill>
          <a:blip r:embed="rId4" cstate="print"/>
          <a:stretch>
            <a:fillRect/>
          </a:stretch>
        </p:blipFill>
        <p:spPr>
          <a:xfrm>
            <a:off x="1066800" y="2895600"/>
            <a:ext cx="4775200" cy="3581400"/>
          </a:xfrm>
          <a:prstGeom prst="rect">
            <a:avLst/>
          </a:prstGeom>
        </p:spPr>
      </p:pic>
    </p:spTree>
    <p:extLst>
      <p:ext uri="{BB962C8B-B14F-4D97-AF65-F5344CB8AC3E}">
        <p14:creationId xmlns="" xmlns:p14="http://schemas.microsoft.com/office/powerpoint/2010/main" val="7286736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xR_UUHh0xY.jpg"/>
          <p:cNvPicPr>
            <a:picLocks noChangeAspect="1"/>
          </p:cNvPicPr>
          <p:nvPr/>
        </p:nvPicPr>
        <p:blipFill>
          <a:blip r:embed="rId2"/>
          <a:stretch>
            <a:fillRect/>
          </a:stretch>
        </p:blipFill>
        <p:spPr>
          <a:xfrm>
            <a:off x="914400" y="914400"/>
            <a:ext cx="4741334" cy="2667000"/>
          </a:xfrm>
          <a:prstGeom prst="rect">
            <a:avLst/>
          </a:prstGeom>
        </p:spPr>
      </p:pic>
      <p:pic>
        <p:nvPicPr>
          <p:cNvPr id="3" name="Рисунок 2" descr="xY89YpDgBhw.jpg"/>
          <p:cNvPicPr>
            <a:picLocks noChangeAspect="1"/>
          </p:cNvPicPr>
          <p:nvPr/>
        </p:nvPicPr>
        <p:blipFill>
          <a:blip r:embed="rId3"/>
          <a:stretch>
            <a:fillRect/>
          </a:stretch>
        </p:blipFill>
        <p:spPr>
          <a:xfrm>
            <a:off x="1066800" y="3962400"/>
            <a:ext cx="3556000" cy="2667000"/>
          </a:xfrm>
          <a:prstGeom prst="rect">
            <a:avLst/>
          </a:prstGeom>
        </p:spPr>
      </p:pic>
      <p:pic>
        <p:nvPicPr>
          <p:cNvPr id="6" name="Рисунок 5" descr="FN4iSskpKXE.jpg"/>
          <p:cNvPicPr>
            <a:picLocks noChangeAspect="1"/>
          </p:cNvPicPr>
          <p:nvPr/>
        </p:nvPicPr>
        <p:blipFill>
          <a:blip r:embed="rId4"/>
          <a:stretch>
            <a:fillRect/>
          </a:stretch>
        </p:blipFill>
        <p:spPr>
          <a:xfrm>
            <a:off x="5588000" y="914400"/>
            <a:ext cx="3556000" cy="2667000"/>
          </a:xfrm>
          <a:prstGeom prst="rect">
            <a:avLst/>
          </a:prstGeom>
        </p:spPr>
      </p:pic>
      <p:sp>
        <p:nvSpPr>
          <p:cNvPr id="8" name="Заголовок 1"/>
          <p:cNvSpPr txBox="1">
            <a:spLocks/>
          </p:cNvSpPr>
          <p:nvPr/>
        </p:nvSpPr>
        <p:spPr>
          <a:xfrm>
            <a:off x="1447800" y="228600"/>
            <a:ext cx="7879080" cy="1676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endParaRPr kumimoji="0" lang="ru-RU" sz="1600" b="0" i="0" u="none" strike="noStrike" kern="1200" cap="none" spc="0" normalizeH="0" baseline="0" noProof="0" dirty="0">
              <a:ln>
                <a:noFill/>
              </a:ln>
              <a:solidFill>
                <a:schemeClr val="tx2">
                  <a:satMod val="130000"/>
                </a:schemeClr>
              </a:solidFill>
              <a:effectLst/>
              <a:uLnTx/>
              <a:uFillTx/>
              <a:latin typeface="+mj-lt"/>
              <a:ea typeface="+mj-ea"/>
              <a:cs typeface="+mj-cs"/>
            </a:endParaRPr>
          </a:p>
        </p:txBody>
      </p:sp>
      <p:sp>
        <p:nvSpPr>
          <p:cNvPr id="9" name="Содержимое 2"/>
          <p:cNvSpPr txBox="1">
            <a:spLocks/>
          </p:cNvSpPr>
          <p:nvPr/>
        </p:nvSpPr>
        <p:spPr>
          <a:xfrm flipV="1">
            <a:off x="1435608" y="304800"/>
            <a:ext cx="7708392" cy="1143000"/>
          </a:xfrm>
          <a:prstGeom prst="rect">
            <a:avLst/>
          </a:prstGeom>
        </p:spPr>
        <p:txBody>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ru-RU" sz="2400" b="0" i="0" u="none" strike="noStrike" kern="1200" cap="none" spc="0" normalizeH="0" baseline="0" noProof="0" dirty="0">
              <a:ln>
                <a:noFill/>
              </a:ln>
              <a:solidFill>
                <a:schemeClr val="accent1">
                  <a:lumMod val="75000"/>
                </a:schemeClr>
              </a:solidFill>
              <a:effectLst/>
              <a:uLnTx/>
              <a:uFillTx/>
              <a:latin typeface="Bookman Old Style" pitchFamily="18" charset="0"/>
              <a:ea typeface="+mn-ea"/>
              <a:cs typeface="+mn-cs"/>
            </a:endParaRPr>
          </a:p>
        </p:txBody>
      </p:sp>
      <p:pic>
        <p:nvPicPr>
          <p:cNvPr id="13" name="Рисунок 12" descr="HDfQTWvRfNQ.jpg"/>
          <p:cNvPicPr>
            <a:picLocks noChangeAspect="1"/>
          </p:cNvPicPr>
          <p:nvPr/>
        </p:nvPicPr>
        <p:blipFill>
          <a:blip r:embed="rId5"/>
          <a:stretch>
            <a:fillRect/>
          </a:stretch>
        </p:blipFill>
        <p:spPr>
          <a:xfrm>
            <a:off x="4402667" y="3962400"/>
            <a:ext cx="4741333" cy="2667000"/>
          </a:xfrm>
          <a:prstGeom prst="rect">
            <a:avLst/>
          </a:prstGeom>
        </p:spPr>
      </p:pic>
    </p:spTree>
    <p:extLst>
      <p:ext uri="{BB962C8B-B14F-4D97-AF65-F5344CB8AC3E}">
        <p14:creationId xmlns="" xmlns:p14="http://schemas.microsoft.com/office/powerpoint/2010/main" val="2745490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435608" y="274320"/>
            <a:ext cx="749808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endPar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ru-RU" sz="16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endParaRPr kumimoji="0" lang="ru-RU" sz="1600" b="0" i="0" u="none" strike="noStrike" kern="1200" cap="none" spc="0" normalizeH="0" baseline="0" noProof="0" dirty="0">
              <a:ln>
                <a:noFill/>
              </a:ln>
              <a:solidFill>
                <a:schemeClr val="tx2">
                  <a:satMod val="130000"/>
                </a:schemeClr>
              </a:solidFill>
              <a:effectLst/>
              <a:uLnTx/>
              <a:uFillTx/>
              <a:latin typeface="+mj-lt"/>
              <a:ea typeface="+mj-ea"/>
              <a:cs typeface="+mj-cs"/>
            </a:endParaRPr>
          </a:p>
        </p:txBody>
      </p:sp>
      <p:sp>
        <p:nvSpPr>
          <p:cNvPr id="4" name="Прямоугольник 3"/>
          <p:cNvSpPr/>
          <p:nvPr/>
        </p:nvSpPr>
        <p:spPr>
          <a:xfrm>
            <a:off x="990600" y="381000"/>
            <a:ext cx="8153400" cy="1477328"/>
          </a:xfrm>
          <a:prstGeom prst="rect">
            <a:avLst/>
          </a:prstGeom>
        </p:spPr>
        <p:txBody>
          <a:bodyPr wrap="square">
            <a:spAutoFit/>
          </a:bodyPr>
          <a:lstStyle/>
          <a:p>
            <a:pPr algn="ctr"/>
            <a:r>
              <a:rPr lang="ru-RU" dirty="0" smtClean="0">
                <a:latin typeface="Times New Roman" pitchFamily="18" charset="0"/>
                <a:cs typeface="Times New Roman" pitchFamily="18" charset="0"/>
              </a:rPr>
              <a:t>Диалоги с «серебряными» волонтерами</a:t>
            </a:r>
          </a:p>
          <a:p>
            <a:pPr algn="ctr"/>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Данные встречи призваны обеспечить диалог поколений, предложить подрастающему поколению пример активной, здоровой, творческой жизни вне зависимости от возраста</a:t>
            </a:r>
            <a:r>
              <a:rPr lang="ru-RU" dirty="0" smtClean="0"/>
              <a:t>. </a:t>
            </a:r>
            <a:endParaRPr lang="ru-RU" dirty="0"/>
          </a:p>
        </p:txBody>
      </p:sp>
      <p:pic>
        <p:nvPicPr>
          <p:cNvPr id="10" name="Рисунок 9" descr="6_5kJzp-1qg.jpg"/>
          <p:cNvPicPr>
            <a:picLocks noChangeAspect="1"/>
          </p:cNvPicPr>
          <p:nvPr/>
        </p:nvPicPr>
        <p:blipFill>
          <a:blip r:embed="rId2"/>
          <a:stretch>
            <a:fillRect/>
          </a:stretch>
        </p:blipFill>
        <p:spPr>
          <a:xfrm>
            <a:off x="1143000" y="1905000"/>
            <a:ext cx="3505200" cy="2190750"/>
          </a:xfrm>
          <a:prstGeom prst="rect">
            <a:avLst/>
          </a:prstGeom>
        </p:spPr>
      </p:pic>
      <p:pic>
        <p:nvPicPr>
          <p:cNvPr id="15" name="Рисунок 14" descr="M8mlZQutkS0.jpg"/>
          <p:cNvPicPr>
            <a:picLocks noChangeAspect="1"/>
          </p:cNvPicPr>
          <p:nvPr/>
        </p:nvPicPr>
        <p:blipFill>
          <a:blip r:embed="rId3"/>
          <a:stretch>
            <a:fillRect/>
          </a:stretch>
        </p:blipFill>
        <p:spPr>
          <a:xfrm>
            <a:off x="1143000" y="4114800"/>
            <a:ext cx="3505200" cy="2457450"/>
          </a:xfrm>
          <a:prstGeom prst="rect">
            <a:avLst/>
          </a:prstGeom>
        </p:spPr>
      </p:pic>
      <p:pic>
        <p:nvPicPr>
          <p:cNvPr id="17" name="Рисунок 16" descr="XWf08T9IjjA.jpg"/>
          <p:cNvPicPr>
            <a:picLocks noChangeAspect="1"/>
          </p:cNvPicPr>
          <p:nvPr/>
        </p:nvPicPr>
        <p:blipFill>
          <a:blip r:embed="rId4"/>
          <a:stretch>
            <a:fillRect/>
          </a:stretch>
        </p:blipFill>
        <p:spPr>
          <a:xfrm>
            <a:off x="5105400" y="1905000"/>
            <a:ext cx="3486150" cy="4648200"/>
          </a:xfrm>
          <a:prstGeom prst="rect">
            <a:avLst/>
          </a:prstGeom>
        </p:spPr>
      </p:pic>
    </p:spTree>
    <p:extLst>
      <p:ext uri="{BB962C8B-B14F-4D97-AF65-F5344CB8AC3E}">
        <p14:creationId xmlns="" xmlns:p14="http://schemas.microsoft.com/office/powerpoint/2010/main" val="14485162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359898"/>
            <a:ext cx="7178040" cy="630702"/>
          </a:xfrm>
        </p:spPr>
        <p:txBody>
          <a:bodyPr>
            <a:normAutofit fontScale="90000"/>
          </a:bodyPr>
          <a:lstStyle/>
          <a:p>
            <a:r>
              <a:rPr lang="ru-RU" dirty="0" smtClean="0">
                <a:latin typeface="Times New Roman" pitchFamily="18" charset="0"/>
                <a:cs typeface="Times New Roman" pitchFamily="18" charset="0"/>
              </a:rPr>
              <a:t>Экологические рейды</a:t>
            </a:r>
            <a:endParaRPr lang="ru-RU"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descr="4sz6jEMGHbM.jpg"/>
          <p:cNvPicPr>
            <a:picLocks noChangeAspect="1"/>
          </p:cNvPicPr>
          <p:nvPr/>
        </p:nvPicPr>
        <p:blipFill>
          <a:blip r:embed="rId2" cstate="print"/>
          <a:stretch>
            <a:fillRect/>
          </a:stretch>
        </p:blipFill>
        <p:spPr>
          <a:xfrm>
            <a:off x="1143000" y="1143000"/>
            <a:ext cx="3901440" cy="2599944"/>
          </a:xfrm>
          <a:prstGeom prst="rect">
            <a:avLst/>
          </a:prstGeom>
        </p:spPr>
      </p:pic>
      <p:pic>
        <p:nvPicPr>
          <p:cNvPr id="5" name="Рисунок 4" descr="jXOn6-Vw-Os.jpg"/>
          <p:cNvPicPr>
            <a:picLocks noChangeAspect="1"/>
          </p:cNvPicPr>
          <p:nvPr/>
        </p:nvPicPr>
        <p:blipFill>
          <a:blip r:embed="rId3" cstate="print"/>
          <a:stretch>
            <a:fillRect/>
          </a:stretch>
        </p:blipFill>
        <p:spPr>
          <a:xfrm>
            <a:off x="5105400" y="1143000"/>
            <a:ext cx="3810000" cy="2686050"/>
          </a:xfrm>
          <a:prstGeom prst="rect">
            <a:avLst/>
          </a:prstGeom>
        </p:spPr>
      </p:pic>
      <p:pic>
        <p:nvPicPr>
          <p:cNvPr id="6" name="Рисунок 5" descr="rMBunmEUkQc.jpg"/>
          <p:cNvPicPr>
            <a:picLocks noChangeAspect="1"/>
          </p:cNvPicPr>
          <p:nvPr/>
        </p:nvPicPr>
        <p:blipFill>
          <a:blip r:embed="rId4" cstate="print"/>
          <a:stretch>
            <a:fillRect/>
          </a:stretch>
        </p:blipFill>
        <p:spPr>
          <a:xfrm>
            <a:off x="1219200" y="3810000"/>
            <a:ext cx="3901440" cy="2599944"/>
          </a:xfrm>
          <a:prstGeom prst="rect">
            <a:avLst/>
          </a:prstGeom>
        </p:spPr>
      </p:pic>
      <p:pic>
        <p:nvPicPr>
          <p:cNvPr id="7" name="Рисунок 6" descr="SNStjOW8CE0.jpg"/>
          <p:cNvPicPr>
            <a:picLocks noChangeAspect="1"/>
          </p:cNvPicPr>
          <p:nvPr/>
        </p:nvPicPr>
        <p:blipFill>
          <a:blip r:embed="rId5" cstate="print"/>
          <a:stretch>
            <a:fillRect/>
          </a:stretch>
        </p:blipFill>
        <p:spPr>
          <a:xfrm>
            <a:off x="5181600" y="3886200"/>
            <a:ext cx="3773374" cy="2514600"/>
          </a:xfrm>
          <a:prstGeom prst="rect">
            <a:avLst/>
          </a:prstGeom>
        </p:spPr>
      </p:pic>
    </p:spTree>
    <p:extLst>
      <p:ext uri="{BB962C8B-B14F-4D97-AF65-F5344CB8AC3E}">
        <p14:creationId xmlns="" xmlns:p14="http://schemas.microsoft.com/office/powerpoint/2010/main" val="39493669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latin typeface="Times New Roman" pitchFamily="18" charset="0"/>
                <a:cs typeface="Times New Roman" pitchFamily="18" charset="0"/>
              </a:rPr>
              <a:t>Активное участие в  общественной и культурной жизни региона</a:t>
            </a:r>
            <a:endParaRPr lang="ru-RU" sz="2400" dirty="0">
              <a:latin typeface="Times New Roman" pitchFamily="18" charset="0"/>
              <a:cs typeface="Times New Roman" pitchFamily="18" charset="0"/>
            </a:endParaRPr>
          </a:p>
        </p:txBody>
      </p:sp>
      <p:pic>
        <p:nvPicPr>
          <p:cNvPr id="4" name="Содержимое 3" descr="борис экскурсии.jpg"/>
          <p:cNvPicPr>
            <a:picLocks noGrp="1" noChangeAspect="1"/>
          </p:cNvPicPr>
          <p:nvPr>
            <p:ph idx="1"/>
          </p:nvPr>
        </p:nvPicPr>
        <p:blipFill>
          <a:blip r:embed="rId2"/>
          <a:stretch>
            <a:fillRect/>
          </a:stretch>
        </p:blipFill>
        <p:spPr>
          <a:xfrm>
            <a:off x="1066800" y="1295399"/>
            <a:ext cx="4419600" cy="2486025"/>
          </a:xfrm>
        </p:spPr>
      </p:pic>
      <p:pic>
        <p:nvPicPr>
          <p:cNvPr id="5" name="Рисунок 4" descr="ABz-x_dzkGE.jpg"/>
          <p:cNvPicPr>
            <a:picLocks noChangeAspect="1"/>
          </p:cNvPicPr>
          <p:nvPr/>
        </p:nvPicPr>
        <p:blipFill>
          <a:blip r:embed="rId3" cstate="print"/>
          <a:stretch>
            <a:fillRect/>
          </a:stretch>
        </p:blipFill>
        <p:spPr>
          <a:xfrm>
            <a:off x="990600" y="4724400"/>
            <a:ext cx="2744272" cy="1828800"/>
          </a:xfrm>
          <a:prstGeom prst="rect">
            <a:avLst/>
          </a:prstGeom>
        </p:spPr>
      </p:pic>
      <p:pic>
        <p:nvPicPr>
          <p:cNvPr id="6" name="Рисунок 5" descr="lMWmpipvDGQ.jpg"/>
          <p:cNvPicPr>
            <a:picLocks noChangeAspect="1"/>
          </p:cNvPicPr>
          <p:nvPr/>
        </p:nvPicPr>
        <p:blipFill>
          <a:blip r:embed="rId4"/>
          <a:stretch>
            <a:fillRect/>
          </a:stretch>
        </p:blipFill>
        <p:spPr>
          <a:xfrm>
            <a:off x="5562600" y="1295400"/>
            <a:ext cx="3276600" cy="2457450"/>
          </a:xfrm>
          <a:prstGeom prst="rect">
            <a:avLst/>
          </a:prstGeom>
        </p:spPr>
      </p:pic>
      <p:pic>
        <p:nvPicPr>
          <p:cNvPr id="8" name="Рисунок 7" descr="-1g7Ru2Pti4.jpg"/>
          <p:cNvPicPr>
            <a:picLocks noChangeAspect="1"/>
          </p:cNvPicPr>
          <p:nvPr/>
        </p:nvPicPr>
        <p:blipFill>
          <a:blip r:embed="rId5" cstate="print"/>
          <a:stretch>
            <a:fillRect/>
          </a:stretch>
        </p:blipFill>
        <p:spPr>
          <a:xfrm>
            <a:off x="6324600" y="4724400"/>
            <a:ext cx="2629927" cy="1752600"/>
          </a:xfrm>
          <a:prstGeom prst="rect">
            <a:avLst/>
          </a:prstGeom>
        </p:spPr>
      </p:pic>
      <p:pic>
        <p:nvPicPr>
          <p:cNvPr id="9" name="Рисунок 8" descr="закрытие выставки.jpg"/>
          <p:cNvPicPr>
            <a:picLocks noChangeAspect="1"/>
          </p:cNvPicPr>
          <p:nvPr/>
        </p:nvPicPr>
        <p:blipFill>
          <a:blip r:embed="rId6" cstate="print"/>
          <a:stretch>
            <a:fillRect/>
          </a:stretch>
        </p:blipFill>
        <p:spPr>
          <a:xfrm>
            <a:off x="2743200" y="3048000"/>
            <a:ext cx="3901440" cy="2599944"/>
          </a:xfrm>
          <a:prstGeom prst="rect">
            <a:avLst/>
          </a:prstGeom>
        </p:spPr>
      </p:pic>
    </p:spTree>
    <p:extLst>
      <p:ext uri="{BB962C8B-B14F-4D97-AF65-F5344CB8AC3E}">
        <p14:creationId xmlns="" xmlns:p14="http://schemas.microsoft.com/office/powerpoint/2010/main" val="1840440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normAutofit fontScale="90000"/>
          </a:bodyPr>
          <a:lstStyle/>
          <a:p>
            <a:pPr algn="ct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solidFill>
                  <a:schemeClr val="accent4">
                    <a:lumMod val="75000"/>
                  </a:schemeClr>
                </a:solidFill>
                <a:latin typeface="Times New Roman" pitchFamily="18" charset="0"/>
                <a:cs typeface="Times New Roman" pitchFamily="18" charset="0"/>
              </a:rPr>
              <a:t>В целях поддержки развития добровольческой деятельности, волонтеры фонда регулярно участвуют в форумах, организованных по всей России, посещают площадки, направленные на развитие активного гражданского общества.</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TF4kL-loXI.jpg"/>
          <p:cNvPicPr>
            <a:picLocks noGrp="1" noChangeAspect="1"/>
          </p:cNvPicPr>
          <p:nvPr>
            <p:ph idx="1"/>
          </p:nvPr>
        </p:nvPicPr>
        <p:blipFill>
          <a:blip r:embed="rId2" cstate="print"/>
          <a:stretch>
            <a:fillRect/>
          </a:stretch>
        </p:blipFill>
        <p:spPr>
          <a:xfrm>
            <a:off x="1176202" y="1481138"/>
            <a:ext cx="6791596" cy="4525962"/>
          </a:xfrm>
        </p:spPr>
      </p:pic>
      <p:sp>
        <p:nvSpPr>
          <p:cNvPr id="3" name="Заголовок 2"/>
          <p:cNvSpPr>
            <a:spLocks noGrp="1"/>
          </p:cNvSpPr>
          <p:nvPr>
            <p:ph type="title"/>
          </p:nvPr>
        </p:nvSpPr>
        <p:spPr/>
        <p:txBody>
          <a:bodyPr>
            <a:normAutofit fontScale="90000"/>
          </a:bodyPr>
          <a:lstStyle/>
          <a:p>
            <a:pPr algn="ctr"/>
            <a:r>
              <a:rPr lang="ru-RU" dirty="0" smtClean="0">
                <a:solidFill>
                  <a:schemeClr val="accent2">
                    <a:lumMod val="75000"/>
                  </a:schemeClr>
                </a:solidFill>
                <a:latin typeface="Times New Roman" pitchFamily="18" charset="0"/>
                <a:cs typeface="Times New Roman" pitchFamily="18" charset="0"/>
              </a:rPr>
              <a:t>Летняя школа </a:t>
            </a:r>
            <a:br>
              <a:rPr lang="ru-RU" dirty="0" smtClean="0">
                <a:solidFill>
                  <a:schemeClr val="accent2">
                    <a:lumMod val="75000"/>
                  </a:schemeClr>
                </a:solidFill>
                <a:latin typeface="Times New Roman" pitchFamily="18" charset="0"/>
                <a:cs typeface="Times New Roman" pitchFamily="18" charset="0"/>
              </a:rPr>
            </a:br>
            <a:r>
              <a:rPr lang="ru-RU" dirty="0" smtClean="0">
                <a:solidFill>
                  <a:schemeClr val="accent2">
                    <a:lumMod val="75000"/>
                  </a:schemeClr>
                </a:solidFill>
                <a:latin typeface="Times New Roman" pitchFamily="18" charset="0"/>
                <a:cs typeface="Times New Roman" pitchFamily="18" charset="0"/>
              </a:rPr>
              <a:t>« Мосты профилактики</a:t>
            </a:r>
            <a:r>
              <a:rPr lang="ru-RU" dirty="0" smtClean="0">
                <a:solidFill>
                  <a:schemeClr val="accent2">
                    <a:lumMod val="75000"/>
                  </a:schemeClr>
                </a:solidFill>
              </a:rPr>
              <a:t>»</a:t>
            </a:r>
            <a:endParaRPr lang="ru-RU"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B5CvtN8uJ0.jpg"/>
          <p:cNvPicPr>
            <a:picLocks noGrp="1" noChangeAspect="1"/>
          </p:cNvPicPr>
          <p:nvPr>
            <p:ph idx="1"/>
          </p:nvPr>
        </p:nvPicPr>
        <p:blipFill>
          <a:blip r:embed="rId2" cstate="print"/>
          <a:stretch>
            <a:fillRect/>
          </a:stretch>
        </p:blipFill>
        <p:spPr>
          <a:xfrm>
            <a:off x="1546287" y="1481138"/>
            <a:ext cx="6051426" cy="4525962"/>
          </a:xfrm>
        </p:spPr>
      </p:pic>
      <p:sp>
        <p:nvSpPr>
          <p:cNvPr id="3" name="Заголовок 2"/>
          <p:cNvSpPr>
            <a:spLocks noGrp="1"/>
          </p:cNvSpPr>
          <p:nvPr>
            <p:ph type="title"/>
          </p:nvPr>
        </p:nvSpPr>
        <p:spPr/>
        <p:txBody>
          <a:bodyPr/>
          <a:lstStyle/>
          <a:p>
            <a:pPr algn="ctr"/>
            <a:r>
              <a:rPr lang="ru-RU" dirty="0" err="1" smtClean="0">
                <a:solidFill>
                  <a:schemeClr val="accent2">
                    <a:lumMod val="75000"/>
                  </a:schemeClr>
                </a:solidFill>
                <a:latin typeface="Times New Roman" pitchFamily="18" charset="0"/>
                <a:cs typeface="Times New Roman" pitchFamily="18" charset="0"/>
              </a:rPr>
              <a:t>Добралания</a:t>
            </a:r>
            <a:endParaRPr lang="ru-RU" dirty="0">
              <a:solidFill>
                <a:schemeClr val="accent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20171208-WA0139.jpg"/>
          <p:cNvPicPr>
            <a:picLocks noGrp="1" noChangeAspect="1"/>
          </p:cNvPicPr>
          <p:nvPr>
            <p:ph idx="1"/>
          </p:nvPr>
        </p:nvPicPr>
        <p:blipFill>
          <a:blip r:embed="rId2" cstate="print"/>
          <a:stretch>
            <a:fillRect/>
          </a:stretch>
        </p:blipFill>
        <p:spPr>
          <a:xfrm>
            <a:off x="1554692" y="1481138"/>
            <a:ext cx="6034616" cy="4525962"/>
          </a:xfrm>
        </p:spPr>
      </p:pic>
      <p:sp>
        <p:nvSpPr>
          <p:cNvPr id="3" name="Заголовок 2"/>
          <p:cNvSpPr>
            <a:spLocks noGrp="1"/>
          </p:cNvSpPr>
          <p:nvPr>
            <p:ph type="title"/>
          </p:nvPr>
        </p:nvSpPr>
        <p:spPr>
          <a:xfrm>
            <a:off x="457200" y="274638"/>
            <a:ext cx="8258204" cy="1154098"/>
          </a:xfrm>
        </p:spPr>
        <p:txBody>
          <a:bodyPr>
            <a:normAutofit/>
          </a:bodyPr>
          <a:lstStyle/>
          <a:p>
            <a:pPr algn="ctr"/>
            <a:r>
              <a:rPr lang="ru-RU" sz="4000" dirty="0" err="1" smtClean="0">
                <a:solidFill>
                  <a:schemeClr val="accent2">
                    <a:lumMod val="75000"/>
                  </a:schemeClr>
                </a:solidFill>
                <a:latin typeface="Times New Roman" pitchFamily="18" charset="0"/>
                <a:cs typeface="Times New Roman" pitchFamily="18" charset="0"/>
              </a:rPr>
              <a:t>Доброград</a:t>
            </a:r>
            <a:r>
              <a:rPr lang="ru-RU" sz="4000" dirty="0" smtClean="0">
                <a:solidFill>
                  <a:schemeClr val="accent2">
                    <a:lumMod val="75000"/>
                  </a:schemeClr>
                </a:solidFill>
                <a:latin typeface="Times New Roman" pitchFamily="18" charset="0"/>
                <a:cs typeface="Times New Roman" pitchFamily="18" charset="0"/>
              </a:rPr>
              <a:t> </a:t>
            </a:r>
            <a:endParaRPr lang="ru-RU" sz="4000" dirty="0">
              <a:solidFill>
                <a:schemeClr val="accent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nztKgythoHc.jpg"/>
          <p:cNvPicPr>
            <a:picLocks noGrp="1" noChangeAspect="1"/>
          </p:cNvPicPr>
          <p:nvPr>
            <p:ph idx="1"/>
          </p:nvPr>
        </p:nvPicPr>
        <p:blipFill>
          <a:blip r:embed="rId2"/>
          <a:stretch>
            <a:fillRect/>
          </a:stretch>
        </p:blipFill>
        <p:spPr>
          <a:xfrm>
            <a:off x="1357290" y="1357298"/>
            <a:ext cx="6374894" cy="4781171"/>
          </a:xfrm>
        </p:spPr>
      </p:pic>
      <p:sp>
        <p:nvSpPr>
          <p:cNvPr id="3" name="Заголовок 2"/>
          <p:cNvSpPr>
            <a:spLocks noGrp="1"/>
          </p:cNvSpPr>
          <p:nvPr>
            <p:ph type="title"/>
          </p:nvPr>
        </p:nvSpPr>
        <p:spPr/>
        <p:txBody>
          <a:bodyPr/>
          <a:lstStyle/>
          <a:p>
            <a:pPr algn="ctr"/>
            <a:r>
              <a:rPr lang="ru-RU" dirty="0" smtClean="0">
                <a:solidFill>
                  <a:schemeClr val="accent2">
                    <a:lumMod val="75000"/>
                  </a:schemeClr>
                </a:solidFill>
                <a:latin typeface="Times New Roman" pitchFamily="18" charset="0"/>
                <a:cs typeface="Times New Roman" pitchFamily="18" charset="0"/>
              </a:rPr>
              <a:t>Солнечный Берег</a:t>
            </a:r>
            <a:endParaRPr lang="ru-RU" dirty="0">
              <a:solidFill>
                <a:schemeClr val="accent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6orrwpQPFG0.jpg"/>
          <p:cNvPicPr>
            <a:picLocks noGrp="1" noChangeAspect="1"/>
          </p:cNvPicPr>
          <p:nvPr>
            <p:ph idx="1"/>
          </p:nvPr>
        </p:nvPicPr>
        <p:blipFill>
          <a:blip r:embed="rId2" cstate="print"/>
          <a:stretch>
            <a:fillRect/>
          </a:stretch>
        </p:blipFill>
        <p:spPr>
          <a:xfrm>
            <a:off x="373051" y="1616866"/>
            <a:ext cx="2635446" cy="2635446"/>
          </a:xfrm>
        </p:spPr>
      </p:pic>
      <p:sp>
        <p:nvSpPr>
          <p:cNvPr id="3" name="Заголовок 2"/>
          <p:cNvSpPr>
            <a:spLocks noGrp="1"/>
          </p:cNvSpPr>
          <p:nvPr>
            <p:ph type="title"/>
          </p:nvPr>
        </p:nvSpPr>
        <p:spPr/>
        <p:txBody>
          <a:bodyPr/>
          <a:lstStyle/>
          <a:p>
            <a:endParaRPr lang="ru-RU"/>
          </a:p>
        </p:txBody>
      </p:sp>
      <p:pic>
        <p:nvPicPr>
          <p:cNvPr id="5" name="Рисунок 4" descr="HxGv6cC665Y.jpg"/>
          <p:cNvPicPr>
            <a:picLocks noChangeAspect="1"/>
          </p:cNvPicPr>
          <p:nvPr/>
        </p:nvPicPr>
        <p:blipFill>
          <a:blip r:embed="rId3" cstate="print"/>
          <a:stretch>
            <a:fillRect/>
          </a:stretch>
        </p:blipFill>
        <p:spPr>
          <a:xfrm>
            <a:off x="107504" y="-70011"/>
            <a:ext cx="2714644" cy="3619525"/>
          </a:xfrm>
          <a:prstGeom prst="rect">
            <a:avLst/>
          </a:prstGeom>
        </p:spPr>
      </p:pic>
      <p:pic>
        <p:nvPicPr>
          <p:cNvPr id="6" name="Рисунок 5" descr="6orrwpQPFG0.jpg"/>
          <p:cNvPicPr>
            <a:picLocks noChangeAspect="1"/>
          </p:cNvPicPr>
          <p:nvPr/>
        </p:nvPicPr>
        <p:blipFill>
          <a:blip r:embed="rId4" cstate="print"/>
          <a:stretch>
            <a:fillRect/>
          </a:stretch>
        </p:blipFill>
        <p:spPr>
          <a:xfrm>
            <a:off x="2738692" y="-35731"/>
            <a:ext cx="3429024" cy="3429024"/>
          </a:xfrm>
          <a:prstGeom prst="rect">
            <a:avLst/>
          </a:prstGeom>
        </p:spPr>
      </p:pic>
      <p:pic>
        <p:nvPicPr>
          <p:cNvPr id="7" name="Рисунок 6" descr="Z1E3t1Ret4s.jpg"/>
          <p:cNvPicPr>
            <a:picLocks noChangeAspect="1"/>
          </p:cNvPicPr>
          <p:nvPr/>
        </p:nvPicPr>
        <p:blipFill>
          <a:blip r:embed="rId5" cstate="print"/>
          <a:stretch>
            <a:fillRect/>
          </a:stretch>
        </p:blipFill>
        <p:spPr>
          <a:xfrm>
            <a:off x="0" y="3375422"/>
            <a:ext cx="4643438" cy="3482578"/>
          </a:xfrm>
          <a:prstGeom prst="rect">
            <a:avLst/>
          </a:prstGeom>
        </p:spPr>
      </p:pic>
      <p:pic>
        <p:nvPicPr>
          <p:cNvPr id="8" name="Рисунок 7" descr="txwCzE1H6f0.jpg"/>
          <p:cNvPicPr>
            <a:picLocks noChangeAspect="1"/>
          </p:cNvPicPr>
          <p:nvPr/>
        </p:nvPicPr>
        <p:blipFill>
          <a:blip r:embed="rId6" cstate="print"/>
          <a:stretch>
            <a:fillRect/>
          </a:stretch>
        </p:blipFill>
        <p:spPr>
          <a:xfrm>
            <a:off x="5015503" y="3212976"/>
            <a:ext cx="4128497" cy="3500438"/>
          </a:xfrm>
          <a:prstGeom prst="rect">
            <a:avLst/>
          </a:prstGeom>
        </p:spPr>
      </p:pic>
      <p:pic>
        <p:nvPicPr>
          <p:cNvPr id="9" name="Рисунок 8" descr="uLw-8Zd3aLo.jpg"/>
          <p:cNvPicPr>
            <a:picLocks noChangeAspect="1"/>
          </p:cNvPicPr>
          <p:nvPr/>
        </p:nvPicPr>
        <p:blipFill>
          <a:blip r:embed="rId7" cstate="print"/>
          <a:stretch>
            <a:fillRect/>
          </a:stretch>
        </p:blipFill>
        <p:spPr>
          <a:xfrm>
            <a:off x="5744138" y="-5738"/>
            <a:ext cx="3357562" cy="3357562"/>
          </a:xfrm>
          <a:prstGeom prst="rect">
            <a:avLst/>
          </a:prstGeom>
        </p:spPr>
      </p:pic>
      <p:pic>
        <p:nvPicPr>
          <p:cNvPr id="10" name="Рисунок 9" descr="04qScyHz8ig.jpg"/>
          <p:cNvPicPr>
            <a:picLocks noChangeAspect="1"/>
          </p:cNvPicPr>
          <p:nvPr/>
        </p:nvPicPr>
        <p:blipFill>
          <a:blip r:embed="rId8" cstate="print"/>
          <a:stretch>
            <a:fillRect/>
          </a:stretch>
        </p:blipFill>
        <p:spPr>
          <a:xfrm>
            <a:off x="3357554" y="3286123"/>
            <a:ext cx="2685161" cy="3571877"/>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2800" b="1" dirty="0" smtClean="0">
                <a:solidFill>
                  <a:schemeClr val="accent2">
                    <a:lumMod val="75000"/>
                  </a:schemeClr>
                </a:solidFill>
                <a:latin typeface="Times New Roman" pitchFamily="18" charset="0"/>
                <a:cs typeface="Times New Roman" pitchFamily="18" charset="0"/>
              </a:rPr>
              <a:t>«Уроки доброты»</a:t>
            </a:r>
            <a:r>
              <a:rPr lang="ru-RU" sz="2800" dirty="0" smtClean="0">
                <a:solidFill>
                  <a:schemeClr val="accent2">
                    <a:lumMod val="75000"/>
                  </a:schemeClr>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совместно с </a:t>
            </a:r>
            <a:r>
              <a:rPr lang="ru-RU" sz="2800" dirty="0" smtClean="0">
                <a:latin typeface="Times New Roman" pitchFamily="18" charset="0"/>
                <a:cs typeface="Times New Roman" pitchFamily="18" charset="0"/>
              </a:rPr>
              <a:t>Благотворительными фонда региона</a:t>
            </a:r>
          </a:p>
          <a:p>
            <a:endParaRPr lang="ru-RU" sz="2800" dirty="0" smtClean="0">
              <a:latin typeface="Times New Roman" pitchFamily="18" charset="0"/>
              <a:cs typeface="Times New Roman" pitchFamily="18" charset="0"/>
            </a:endParaRPr>
          </a:p>
          <a:p>
            <a:r>
              <a:rPr lang="ru-RU" sz="2800" dirty="0" smtClean="0">
                <a:latin typeface="Times New Roman" pitchFamily="18" charset="0"/>
                <a:cs typeface="Times New Roman" pitchFamily="18" charset="0"/>
              </a:rPr>
              <a:t>Проведение </a:t>
            </a:r>
            <a:r>
              <a:rPr lang="ru-RU" sz="2800" dirty="0" smtClean="0">
                <a:latin typeface="Times New Roman" pitchFamily="18" charset="0"/>
                <a:cs typeface="Times New Roman" pitchFamily="18" charset="0"/>
              </a:rPr>
              <a:t>донорских акций «Я Донор»  совместно со службой крови КЧР</a:t>
            </a:r>
            <a:endParaRPr lang="ru-RU" sz="2800" dirty="0" smtClean="0">
              <a:latin typeface="Times New Roman" pitchFamily="18" charset="0"/>
              <a:cs typeface="Times New Roman" pitchFamily="18" charset="0"/>
            </a:endParaRPr>
          </a:p>
          <a:p>
            <a:endParaRPr lang="ru-RU" dirty="0"/>
          </a:p>
        </p:txBody>
      </p:sp>
      <p:sp>
        <p:nvSpPr>
          <p:cNvPr id="3" name="Заголовок 2"/>
          <p:cNvSpPr>
            <a:spLocks noGrp="1"/>
          </p:cNvSpPr>
          <p:nvPr>
            <p:ph type="title"/>
          </p:nvPr>
        </p:nvSpPr>
        <p:spPr>
          <a:xfrm>
            <a:off x="785786" y="285728"/>
            <a:ext cx="8229600" cy="1143000"/>
          </a:xfrm>
        </p:spPr>
        <p:txBody>
          <a:bodyPr/>
          <a:lstStyle/>
          <a:p>
            <a:r>
              <a:rPr lang="ru-RU" dirty="0" smtClean="0">
                <a:solidFill>
                  <a:schemeClr val="accent2">
                    <a:lumMod val="75000"/>
                  </a:schemeClr>
                </a:solidFill>
                <a:latin typeface="Times New Roman" pitchFamily="18" charset="0"/>
                <a:cs typeface="Times New Roman" pitchFamily="18" charset="0"/>
              </a:rPr>
              <a:t>Наши текущие дела и планы</a:t>
            </a:r>
            <a:endParaRPr lang="ru-RU" dirty="0">
              <a:solidFill>
                <a:schemeClr val="accent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785794"/>
            <a:ext cx="8229600" cy="5221497"/>
          </a:xfrm>
        </p:spPr>
        <p:txBody>
          <a:bodyPr>
            <a:normAutofit lnSpcReduction="10000"/>
          </a:bodyPr>
          <a:lstStyle/>
          <a:p>
            <a:r>
              <a:rPr lang="ru-RU" sz="2800" b="1" dirty="0" smtClean="0">
                <a:solidFill>
                  <a:schemeClr val="accent2">
                    <a:lumMod val="75000"/>
                  </a:schemeClr>
                </a:solidFill>
                <a:latin typeface="Times New Roman" pitchFamily="18" charset="0"/>
                <a:cs typeface="Times New Roman" pitchFamily="18" charset="0"/>
              </a:rPr>
              <a:t>Протяни мне руку, город!!!</a:t>
            </a:r>
            <a:endParaRPr lang="ru-RU" sz="2800" dirty="0" smtClean="0">
              <a:solidFill>
                <a:schemeClr val="accent2">
                  <a:lumMod val="75000"/>
                </a:schemeClr>
              </a:solidFill>
              <a:latin typeface="Times New Roman" pitchFamily="18" charset="0"/>
              <a:cs typeface="Times New Roman" pitchFamily="18" charset="0"/>
            </a:endParaRPr>
          </a:p>
          <a:p>
            <a:r>
              <a:rPr lang="ru-RU" sz="2800" dirty="0" smtClean="0">
                <a:latin typeface="Times New Roman" pitchFamily="18" charset="0"/>
                <a:cs typeface="Times New Roman" pitchFamily="18" charset="0"/>
              </a:rPr>
              <a:t>Проведение рейдов по проверке доступности среды для малоподвижных граждан ( кинотеатры, театры, кафе, школы и т.п.), съемка социальных роликов.</a:t>
            </a:r>
          </a:p>
          <a:p>
            <a:r>
              <a:rPr lang="ru-RU" sz="2800" b="1" dirty="0" smtClean="0">
                <a:latin typeface="Times New Roman" pitchFamily="18" charset="0"/>
                <a:cs typeface="Times New Roman" pitchFamily="18" charset="0"/>
              </a:rPr>
              <a:t>«</a:t>
            </a:r>
            <a:r>
              <a:rPr lang="ru-RU" sz="2800" b="1" dirty="0" smtClean="0">
                <a:solidFill>
                  <a:schemeClr val="accent2">
                    <a:lumMod val="75000"/>
                  </a:schemeClr>
                </a:solidFill>
                <a:latin typeface="Times New Roman" pitchFamily="18" charset="0"/>
                <a:cs typeface="Times New Roman" pitchFamily="18" charset="0"/>
              </a:rPr>
              <a:t>Пусть меня научат».</a:t>
            </a:r>
            <a:r>
              <a:rPr lang="ru-RU" sz="2800" dirty="0" smtClean="0">
                <a:solidFill>
                  <a:schemeClr val="accent2">
                    <a:lumMod val="75000"/>
                  </a:schemeClr>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Системная помощь по </a:t>
            </a:r>
            <a:r>
              <a:rPr lang="ru-RU" sz="2800" dirty="0" err="1" smtClean="0">
                <a:latin typeface="Times New Roman" pitchFamily="18" charset="0"/>
                <a:cs typeface="Times New Roman" pitchFamily="18" charset="0"/>
              </a:rPr>
              <a:t>профориентационной</a:t>
            </a:r>
            <a:r>
              <a:rPr lang="ru-RU" sz="2800" dirty="0" smtClean="0">
                <a:latin typeface="Times New Roman" pitchFamily="18" charset="0"/>
                <a:cs typeface="Times New Roman" pitchFamily="18" charset="0"/>
              </a:rPr>
              <a:t> подготовке и правовой грамотности детей. Семинары, консультации, мастер -классы, деловые игры для детей и молодежи  с привлечением специалистов-профессионалов различных профессий, педагогов, психологов. </a:t>
            </a:r>
          </a:p>
          <a:p>
            <a:endParaRPr lang="ru-RU" dirty="0"/>
          </a:p>
        </p:txBody>
      </p:sp>
      <p:sp>
        <p:nvSpPr>
          <p:cNvPr id="3" name="Заголовок 2"/>
          <p:cNvSpPr>
            <a:spLocks noGrp="1"/>
          </p:cNvSpPr>
          <p:nvPr>
            <p:ph type="title"/>
          </p:nvPr>
        </p:nvSpPr>
        <p:spPr>
          <a:xfrm>
            <a:off x="457200" y="274638"/>
            <a:ext cx="8229600" cy="225404"/>
          </a:xfrm>
        </p:spPr>
        <p:txBody>
          <a:bodyPr>
            <a:normAutofit fontScale="90000"/>
          </a:bodyPr>
          <a:lstStyle/>
          <a:p>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071546"/>
            <a:ext cx="8229600" cy="4935745"/>
          </a:xfrm>
        </p:spPr>
        <p:txBody>
          <a:bodyPr>
            <a:normAutofit/>
          </a:bodyPr>
          <a:lstStyle/>
          <a:p>
            <a:r>
              <a:rPr lang="ru-RU" sz="2800" b="1" dirty="0" err="1" smtClean="0">
                <a:solidFill>
                  <a:schemeClr val="accent2">
                    <a:lumMod val="75000"/>
                  </a:schemeClr>
                </a:solidFill>
                <a:latin typeface="Times New Roman" pitchFamily="18" charset="0"/>
                <a:cs typeface="Times New Roman" pitchFamily="18" charset="0"/>
              </a:rPr>
              <a:t>Экопатруль</a:t>
            </a:r>
            <a:endParaRPr lang="ru-RU" sz="2800" dirty="0" smtClean="0">
              <a:solidFill>
                <a:schemeClr val="accent2">
                  <a:lumMod val="75000"/>
                </a:schemeClr>
              </a:solidFill>
              <a:latin typeface="Times New Roman" pitchFamily="18" charset="0"/>
              <a:cs typeface="Times New Roman" pitchFamily="18" charset="0"/>
            </a:endParaRPr>
          </a:p>
          <a:p>
            <a:r>
              <a:rPr lang="ru-RU" sz="2800" dirty="0" smtClean="0">
                <a:latin typeface="Times New Roman" pitchFamily="18" charset="0"/>
                <a:cs typeface="Times New Roman" pitchFamily="18" charset="0"/>
              </a:rPr>
              <a:t>Совместно с детьми уборка определенной территории, популярные лекции об экологии, охране природы, элементы похода, культура походной жизни, игры на свежем воздухе</a:t>
            </a:r>
            <a:r>
              <a:rPr lang="ru-RU" sz="2800" dirty="0" smtClean="0">
                <a:latin typeface="Times New Roman" pitchFamily="18" charset="0"/>
                <a:cs typeface="Times New Roman" pitchFamily="18" charset="0"/>
              </a:rPr>
              <a:t>.</a:t>
            </a:r>
            <a:endParaRPr lang="ru-RU" sz="2800" dirty="0" smtClean="0">
              <a:latin typeface="Times New Roman" pitchFamily="18" charset="0"/>
              <a:cs typeface="Times New Roman" pitchFamily="18" charset="0"/>
            </a:endParaRPr>
          </a:p>
        </p:txBody>
      </p:sp>
      <p:sp>
        <p:nvSpPr>
          <p:cNvPr id="3" name="Заголовок 2"/>
          <p:cNvSpPr>
            <a:spLocks noGrp="1"/>
          </p:cNvSpPr>
          <p:nvPr>
            <p:ph type="title"/>
          </p:nvPr>
        </p:nvSpPr>
        <p:spPr>
          <a:xfrm>
            <a:off x="457200" y="274638"/>
            <a:ext cx="8229600" cy="511156"/>
          </a:xfrm>
        </p:spPr>
        <p:txBody>
          <a:bodyPr>
            <a:normAutofit fontScale="90000"/>
          </a:bodyPr>
          <a:lstStyle/>
          <a:p>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8229600" cy="4876630"/>
          </a:xfrm>
        </p:spPr>
        <p:txBody>
          <a:bodyPr>
            <a:normAutofit fontScale="47500" lnSpcReduction="20000"/>
          </a:bodyPr>
          <a:lstStyle/>
          <a:p>
            <a:pPr algn="ctr"/>
            <a:r>
              <a:rPr lang="ru-RU" sz="3400" b="1" dirty="0" smtClean="0">
                <a:solidFill>
                  <a:schemeClr val="accent4">
                    <a:lumMod val="75000"/>
                  </a:schemeClr>
                </a:solidFill>
                <a:latin typeface="Times New Roman" pitchFamily="18" charset="0"/>
                <a:cs typeface="Times New Roman" pitchFamily="18" charset="0"/>
              </a:rPr>
              <a:t>Если верить глазам, если верить ушам,</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То заветное слово найдется.</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С </a:t>
            </a:r>
            <a:r>
              <a:rPr lang="ru-RU" sz="3400" b="1" dirty="0" err="1" smtClean="0">
                <a:solidFill>
                  <a:schemeClr val="accent4">
                    <a:lumMod val="75000"/>
                  </a:schemeClr>
                </a:solidFill>
                <a:latin typeface="Times New Roman" pitchFamily="18" charset="0"/>
                <a:cs typeface="Times New Roman" pitchFamily="18" charset="0"/>
              </a:rPr>
              <a:t>Доброгорцами</a:t>
            </a:r>
            <a:r>
              <a:rPr lang="ru-RU" sz="3400" b="1" dirty="0" smtClean="0">
                <a:solidFill>
                  <a:schemeClr val="accent4">
                    <a:lumMod val="75000"/>
                  </a:schemeClr>
                </a:solidFill>
                <a:latin typeface="Times New Roman" pitchFamily="18" charset="0"/>
                <a:cs typeface="Times New Roman" pitchFamily="18" charset="0"/>
              </a:rPr>
              <a:t> вместе летает душа,</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Там, где дружит с вершинами солнце.</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Там, где нужно они подставляют плечо,</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Их сердца для заботы открыты.</a:t>
            </a:r>
            <a:br>
              <a:rPr lang="ru-RU" sz="3400" b="1" dirty="0" smtClean="0">
                <a:solidFill>
                  <a:schemeClr val="accent4">
                    <a:lumMod val="75000"/>
                  </a:schemeClr>
                </a:solidFill>
                <a:latin typeface="Times New Roman" pitchFamily="18" charset="0"/>
                <a:cs typeface="Times New Roman" pitchFamily="18" charset="0"/>
              </a:rPr>
            </a:br>
            <a:r>
              <a:rPr lang="ru-RU" sz="3400" b="1" dirty="0" err="1" smtClean="0">
                <a:solidFill>
                  <a:schemeClr val="accent4">
                    <a:lumMod val="75000"/>
                  </a:schemeClr>
                </a:solidFill>
                <a:latin typeface="Times New Roman" pitchFamily="18" charset="0"/>
                <a:cs typeface="Times New Roman" pitchFamily="18" charset="0"/>
              </a:rPr>
              <a:t>Доброгорцев</a:t>
            </a:r>
            <a:r>
              <a:rPr lang="ru-RU" sz="3400" b="1" dirty="0" smtClean="0">
                <a:solidFill>
                  <a:schemeClr val="accent4">
                    <a:lumMod val="75000"/>
                  </a:schemeClr>
                </a:solidFill>
                <a:latin typeface="Times New Roman" pitchFamily="18" charset="0"/>
                <a:cs typeface="Times New Roman" pitchFamily="18" charset="0"/>
              </a:rPr>
              <a:t> нельзя не любить горячо,</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Пульс их бьётся в особенном ритме.</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Их тревожит судьба заболевших детей</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И в проблемы попавших, мальчишек, </a:t>
            </a:r>
            <a:br>
              <a:rPr lang="ru-RU" sz="3400" b="1" dirty="0" smtClean="0">
                <a:solidFill>
                  <a:schemeClr val="accent4">
                    <a:lumMod val="75000"/>
                  </a:schemeClr>
                </a:solidFill>
                <a:latin typeface="Times New Roman" pitchFamily="18" charset="0"/>
                <a:cs typeface="Times New Roman" pitchFamily="18" charset="0"/>
              </a:rPr>
            </a:br>
            <a:r>
              <a:rPr lang="ru-RU" sz="3400" b="1" dirty="0" err="1" smtClean="0">
                <a:solidFill>
                  <a:schemeClr val="accent4">
                    <a:lumMod val="75000"/>
                  </a:schemeClr>
                </a:solidFill>
                <a:latin typeface="Times New Roman" pitchFamily="18" charset="0"/>
                <a:cs typeface="Times New Roman" pitchFamily="18" charset="0"/>
              </a:rPr>
              <a:t>Доброгорцы</a:t>
            </a:r>
            <a:r>
              <a:rPr lang="ru-RU" sz="3400" b="1" dirty="0" smtClean="0">
                <a:solidFill>
                  <a:schemeClr val="accent4">
                    <a:lumMod val="75000"/>
                  </a:schemeClr>
                </a:solidFill>
                <a:latin typeface="Times New Roman" pitchFamily="18" charset="0"/>
                <a:cs typeface="Times New Roman" pitchFamily="18" charset="0"/>
              </a:rPr>
              <a:t> помогут и этим и тем,</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Что бы стать им сильнее и выше.</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И при этом не просят почтений себе,</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Не приправят гордынями порций</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Я хочу быть причастным к тревожной судьбе</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Я хочу быть таким - </a:t>
            </a:r>
            <a:r>
              <a:rPr lang="ru-RU" sz="3400" b="1" dirty="0" err="1" smtClean="0">
                <a:solidFill>
                  <a:schemeClr val="accent4">
                    <a:lumMod val="75000"/>
                  </a:schemeClr>
                </a:solidFill>
                <a:latin typeface="Times New Roman" pitchFamily="18" charset="0"/>
                <a:cs typeface="Times New Roman" pitchFamily="18" charset="0"/>
              </a:rPr>
              <a:t>Доброгорцем</a:t>
            </a:r>
            <a:r>
              <a:rPr lang="ru-RU" sz="3400" b="1" dirty="0" smtClean="0">
                <a:solidFill>
                  <a:schemeClr val="accent4">
                    <a:lumMod val="75000"/>
                  </a:schemeClr>
                </a:solidFill>
                <a:latin typeface="Times New Roman" pitchFamily="18" charset="0"/>
                <a:cs typeface="Times New Roman" pitchFamily="18" charset="0"/>
              </a:rPr>
              <a:t>!</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И пускай нам невзгоды смеются в лицо, -</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Не вода же по венам несется!</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Нам победа над бедами станет венцом,</a:t>
            </a:r>
            <a:br>
              <a:rPr lang="ru-RU" sz="3400" b="1" dirty="0" smtClean="0">
                <a:solidFill>
                  <a:schemeClr val="accent4">
                    <a:lumMod val="75000"/>
                  </a:schemeClr>
                </a:solidFill>
                <a:latin typeface="Times New Roman" pitchFamily="18" charset="0"/>
                <a:cs typeface="Times New Roman" pitchFamily="18" charset="0"/>
              </a:rPr>
            </a:br>
            <a:r>
              <a:rPr lang="ru-RU" sz="3400" b="1" dirty="0" smtClean="0">
                <a:solidFill>
                  <a:schemeClr val="accent4">
                    <a:lumMod val="75000"/>
                  </a:schemeClr>
                </a:solidFill>
                <a:latin typeface="Times New Roman" pitchFamily="18" charset="0"/>
                <a:cs typeface="Times New Roman" pitchFamily="18" charset="0"/>
              </a:rPr>
              <a:t>Потому что мы все – </a:t>
            </a:r>
            <a:r>
              <a:rPr lang="ru-RU" sz="3400" b="1" dirty="0" err="1" smtClean="0">
                <a:solidFill>
                  <a:schemeClr val="accent4">
                    <a:lumMod val="75000"/>
                  </a:schemeClr>
                </a:solidFill>
                <a:latin typeface="Times New Roman" pitchFamily="18" charset="0"/>
                <a:cs typeface="Times New Roman" pitchFamily="18" charset="0"/>
              </a:rPr>
              <a:t>Доброгорцы</a:t>
            </a:r>
            <a:r>
              <a:rPr lang="ru-RU" sz="3400" b="1" dirty="0" smtClean="0">
                <a:solidFill>
                  <a:schemeClr val="accent4">
                    <a:lumMod val="75000"/>
                  </a:schemeClr>
                </a:solidFill>
                <a:latin typeface="Times New Roman" pitchFamily="18" charset="0"/>
                <a:cs typeface="Times New Roman" pitchFamily="18" charset="0"/>
              </a:rPr>
              <a:t>!</a:t>
            </a:r>
          </a:p>
          <a:p>
            <a:endParaRPr lang="ru-RU" dirty="0"/>
          </a:p>
        </p:txBody>
      </p:sp>
      <p:sp>
        <p:nvSpPr>
          <p:cNvPr id="3" name="Заголовок 2"/>
          <p:cNvSpPr>
            <a:spLocks noGrp="1"/>
          </p:cNvSpPr>
          <p:nvPr>
            <p:ph type="title"/>
          </p:nvPr>
        </p:nvSpPr>
        <p:spPr/>
        <p:txBody>
          <a:bodyPr/>
          <a:lstStyle/>
          <a:p>
            <a:pPr algn="ctr"/>
            <a:r>
              <a:rPr lang="ru-RU" dirty="0" smtClean="0">
                <a:solidFill>
                  <a:schemeClr val="accent2">
                    <a:lumMod val="50000"/>
                  </a:schemeClr>
                </a:solidFill>
                <a:latin typeface="Times New Roman" pitchFamily="18" charset="0"/>
                <a:cs typeface="Times New Roman" pitchFamily="18" charset="0"/>
              </a:rPr>
              <a:t>ГИМН ДОБРОГОРЦА</a:t>
            </a:r>
            <a:endParaRPr lang="ru-RU" dirty="0">
              <a:solidFill>
                <a:schemeClr val="accent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ru-RU" sz="3600" dirty="0" smtClean="0">
                <a:solidFill>
                  <a:schemeClr val="accent2">
                    <a:lumMod val="75000"/>
                  </a:schemeClr>
                </a:solidFill>
                <a:latin typeface="Times New Roman" pitchFamily="18" charset="0"/>
                <a:cs typeface="Times New Roman" pitchFamily="18" charset="0"/>
              </a:rPr>
              <a:t>Милосердие не знает границ, а Добро выше гор!</a:t>
            </a:r>
            <a:endParaRPr lang="ru-RU" sz="3600" dirty="0">
              <a:solidFill>
                <a:schemeClr val="accent2">
                  <a:lumMod val="75000"/>
                </a:schemeClr>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714348" y="1428736"/>
            <a:ext cx="2021003" cy="4525962"/>
          </a:xfrm>
          <a:prstGeom prst="rect">
            <a:avLst/>
          </a:prstGeom>
          <a:noFill/>
          <a:ln w="9525">
            <a:noFill/>
            <a:miter lim="800000"/>
            <a:headEnd/>
            <a:tailEnd/>
          </a:ln>
          <a:effectLst/>
        </p:spPr>
      </p:pic>
      <p:pic>
        <p:nvPicPr>
          <p:cNvPr id="5" name="Рисунок 4" descr="9WQmefk7wac.jpg"/>
          <p:cNvPicPr>
            <a:picLocks noChangeAspect="1"/>
          </p:cNvPicPr>
          <p:nvPr/>
        </p:nvPicPr>
        <p:blipFill>
          <a:blip r:embed="rId3" cstate="print"/>
          <a:stretch>
            <a:fillRect/>
          </a:stretch>
        </p:blipFill>
        <p:spPr>
          <a:xfrm>
            <a:off x="714348" y="1428736"/>
            <a:ext cx="8018077" cy="485778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00042"/>
            <a:ext cx="8229600" cy="5429287"/>
          </a:xfrm>
        </p:spPr>
        <p:txBody>
          <a:bodyPr>
            <a:normAutofit/>
          </a:bodyPr>
          <a:lstStyle/>
          <a:p>
            <a:pPr algn="ctr"/>
            <a:r>
              <a:rPr lang="ru-RU" sz="2800" b="1" dirty="0" smtClean="0">
                <a:solidFill>
                  <a:schemeClr val="accent2">
                    <a:lumMod val="75000"/>
                  </a:schemeClr>
                </a:solidFill>
                <a:latin typeface="Times New Roman" pitchFamily="18" charset="0"/>
                <a:cs typeface="Times New Roman" pitchFamily="18" charset="0"/>
              </a:rPr>
              <a:t>Сердце отдано детям</a:t>
            </a:r>
          </a:p>
          <a:p>
            <a:pPr algn="ctr"/>
            <a:endParaRPr lang="ru-RU" sz="2800" b="1" dirty="0">
              <a:solidFill>
                <a:schemeClr val="accent2">
                  <a:lumMod val="75000"/>
                </a:schemeClr>
              </a:solidFill>
              <a:latin typeface="Times New Roman" pitchFamily="18" charset="0"/>
              <a:cs typeface="Times New Roman" pitchFamily="18" charset="0"/>
            </a:endParaRPr>
          </a:p>
        </p:txBody>
      </p:sp>
      <p:sp>
        <p:nvSpPr>
          <p:cNvPr id="3" name="Заголовок 2"/>
          <p:cNvSpPr>
            <a:spLocks noGrp="1"/>
          </p:cNvSpPr>
          <p:nvPr>
            <p:ph type="title"/>
          </p:nvPr>
        </p:nvSpPr>
        <p:spPr>
          <a:xfrm>
            <a:off x="457200" y="274638"/>
            <a:ext cx="8229600" cy="82528"/>
          </a:xfrm>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sz="2000" b="0" dirty="0" smtClean="0">
                <a:solidFill>
                  <a:schemeClr val="accent2">
                    <a:lumMod val="75000"/>
                  </a:schemeClr>
                </a:solidFill>
              </a:rPr>
              <a:t/>
            </a:r>
            <a:br>
              <a:rPr lang="ru-RU" sz="2000" b="0" dirty="0" smtClean="0">
                <a:solidFill>
                  <a:schemeClr val="accent2">
                    <a:lumMod val="75000"/>
                  </a:schemeClr>
                </a:solidFill>
              </a:rPr>
            </a:br>
            <a:r>
              <a:rPr lang="ru-RU" sz="2000" b="0" dirty="0" smtClean="0">
                <a:solidFill>
                  <a:schemeClr val="accent2">
                    <a:lumMod val="75000"/>
                  </a:schemeClr>
                </a:solidFill>
              </a:rPr>
              <a:t/>
            </a:r>
            <a:br>
              <a:rPr lang="ru-RU" sz="2000" b="0" dirty="0" smtClean="0">
                <a:solidFill>
                  <a:schemeClr val="accent2">
                    <a:lumMod val="75000"/>
                  </a:schemeClr>
                </a:solidFill>
              </a:rPr>
            </a:br>
            <a:r>
              <a:rPr lang="ru-RU" sz="2000" b="0" dirty="0" smtClean="0">
                <a:solidFill>
                  <a:schemeClr val="accent2">
                    <a:lumMod val="75000"/>
                  </a:schemeClr>
                </a:solidFill>
              </a:rPr>
              <a:t/>
            </a:r>
            <a:br>
              <a:rPr lang="ru-RU" sz="2000" b="0" dirty="0" smtClean="0">
                <a:solidFill>
                  <a:schemeClr val="accent2">
                    <a:lumMod val="75000"/>
                  </a:schemeClr>
                </a:solidFill>
              </a:rPr>
            </a:br>
            <a:r>
              <a:rPr lang="ru-RU" sz="2000" b="0" dirty="0" smtClean="0">
                <a:solidFill>
                  <a:schemeClr val="accent2">
                    <a:lumMod val="75000"/>
                  </a:schemeClr>
                </a:solidFill>
              </a:rPr>
              <a:t/>
            </a:r>
            <a:br>
              <a:rPr lang="ru-RU" sz="2000" b="0" dirty="0" smtClean="0">
                <a:solidFill>
                  <a:schemeClr val="accent2">
                    <a:lumMod val="75000"/>
                  </a:schemeClr>
                </a:solidFill>
              </a:rPr>
            </a:br>
            <a:r>
              <a:rPr lang="ru-RU" sz="2000" b="0" dirty="0" smtClean="0">
                <a:solidFill>
                  <a:schemeClr val="accent2">
                    <a:lumMod val="75000"/>
                  </a:schemeClr>
                </a:solidFill>
              </a:rPr>
              <a:t> </a:t>
            </a:r>
            <a:br>
              <a:rPr lang="ru-RU" sz="2000" b="0" dirty="0" smtClean="0">
                <a:solidFill>
                  <a:schemeClr val="accent2">
                    <a:lumMod val="75000"/>
                  </a:schemeClr>
                </a:solidFill>
              </a:rPr>
            </a:br>
            <a:r>
              <a:rPr lang="ru-RU" sz="2200" b="0" dirty="0" smtClean="0">
                <a:solidFill>
                  <a:schemeClr val="accent2">
                    <a:lumMod val="75000"/>
                  </a:schemeClr>
                </a:solidFill>
                <a:latin typeface="Times New Roman" pitchFamily="18" charset="0"/>
                <a:cs typeface="Times New Roman" pitchFamily="18" charset="0"/>
              </a:rPr>
              <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Организованы </a:t>
            </a:r>
            <a:r>
              <a:rPr lang="ru-RU" sz="2200" b="0" dirty="0" smtClean="0">
                <a:solidFill>
                  <a:schemeClr val="accent2">
                    <a:lumMod val="75000"/>
                  </a:schemeClr>
                </a:solidFill>
                <a:latin typeface="Times New Roman" pitchFamily="18" charset="0"/>
                <a:cs typeface="Times New Roman" pitchFamily="18" charset="0"/>
              </a:rPr>
              <a:t>несколько поездок </a:t>
            </a:r>
            <a:r>
              <a:rPr lang="ru-RU" sz="2200" b="0" dirty="0" smtClean="0">
                <a:solidFill>
                  <a:schemeClr val="accent2">
                    <a:lumMod val="75000"/>
                  </a:schemeClr>
                </a:solidFill>
                <a:latin typeface="Times New Roman" pitchFamily="18" charset="0"/>
                <a:cs typeface="Times New Roman" pitchFamily="18" charset="0"/>
              </a:rPr>
              <a:t>в конноспортивную школу детей с ДЦП. 20, 25 и 30 деток соответственно.</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Организована поездка с детьми из центра «Надежда» в п. Садовый</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Поездка с 25 ребятами из малообеспеченных семей в Тебердинский заповедник.</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Поездки в театр, цирк, дельфинарий,  на спортивные соревнования, экскурсия в САО РАН.</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
            </a:r>
            <a:br>
              <a:rPr lang="ru-RU" sz="2200" b="0" dirty="0" smtClean="0">
                <a:solidFill>
                  <a:schemeClr val="accent2">
                    <a:lumMod val="75000"/>
                  </a:schemeClr>
                </a:solidFill>
                <a:latin typeface="Times New Roman" pitchFamily="18" charset="0"/>
                <a:cs typeface="Times New Roman" pitchFamily="18" charset="0"/>
              </a:rPr>
            </a:br>
            <a:r>
              <a:rPr lang="ru-RU" sz="2200" b="0" dirty="0" smtClean="0">
                <a:solidFill>
                  <a:schemeClr val="accent2">
                    <a:lumMod val="75000"/>
                  </a:schemeClr>
                </a:solidFill>
                <a:latin typeface="Times New Roman" pitchFamily="18" charset="0"/>
                <a:cs typeface="Times New Roman" pitchFamily="18" charset="0"/>
              </a:rPr>
              <a:t>Посещение детей  в их учреждениях с развлекательными, познавательными программами.</a:t>
            </a:r>
            <a:r>
              <a:rPr lang="ru-RU" sz="2000" b="0" dirty="0" smtClean="0">
                <a:solidFill>
                  <a:schemeClr val="accent2">
                    <a:lumMod val="75000"/>
                  </a:schemeClr>
                </a:solidFill>
              </a:rPr>
              <a:t/>
            </a:r>
            <a:br>
              <a:rPr lang="ru-RU" sz="2000" b="0" dirty="0" smtClean="0">
                <a:solidFill>
                  <a:schemeClr val="accent2">
                    <a:lumMod val="75000"/>
                  </a:schemeClr>
                </a:solidFill>
              </a:rPr>
            </a:br>
            <a:endParaRPr lang="ru-RU" sz="2000" b="0" dirty="0">
              <a:solidFill>
                <a:schemeClr val="accent2">
                  <a:lumMod val="75000"/>
                </a:schemeClr>
              </a:solidFill>
            </a:endParaRPr>
          </a:p>
        </p:txBody>
      </p:sp>
      <p:pic>
        <p:nvPicPr>
          <p:cNvPr id="4" name="Рисунок 3" descr="lZnxrC5Kv-c.jpg"/>
          <p:cNvPicPr>
            <a:picLocks noChangeAspect="1"/>
          </p:cNvPicPr>
          <p:nvPr/>
        </p:nvPicPr>
        <p:blipFill>
          <a:blip r:embed="rId2" cstate="print"/>
          <a:stretch>
            <a:fillRect/>
          </a:stretch>
        </p:blipFill>
        <p:spPr>
          <a:xfrm>
            <a:off x="7000860" y="4572008"/>
            <a:ext cx="2143140" cy="214314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тц россия.jpg"/>
          <p:cNvPicPr>
            <a:picLocks noGrp="1" noChangeAspect="1"/>
          </p:cNvPicPr>
          <p:nvPr>
            <p:ph idx="1"/>
          </p:nvPr>
        </p:nvPicPr>
        <p:blipFill>
          <a:blip r:embed="rId2" cstate="print"/>
          <a:stretch>
            <a:fillRect/>
          </a:stretch>
        </p:blipFill>
        <p:spPr>
          <a:xfrm>
            <a:off x="1214414" y="1000108"/>
            <a:ext cx="6791596" cy="4525962"/>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_MG_2006.jpg"/>
          <p:cNvPicPr>
            <a:picLocks noGrp="1" noChangeAspect="1"/>
          </p:cNvPicPr>
          <p:nvPr>
            <p:ph idx="1"/>
          </p:nvPr>
        </p:nvPicPr>
        <p:blipFill>
          <a:blip r:embed="rId2" cstate="print"/>
          <a:stretch>
            <a:fillRect/>
          </a:stretch>
        </p:blipFill>
        <p:spPr>
          <a:xfrm>
            <a:off x="1214414" y="1142984"/>
            <a:ext cx="6788943" cy="45259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_a1FQBfAWjc.jpg"/>
          <p:cNvPicPr>
            <a:picLocks noGrp="1" noChangeAspect="1"/>
          </p:cNvPicPr>
          <p:nvPr>
            <p:ph idx="1"/>
          </p:nvPr>
        </p:nvPicPr>
        <p:blipFill>
          <a:blip r:embed="rId2" cstate="print"/>
          <a:stretch>
            <a:fillRect/>
          </a:stretch>
        </p:blipFill>
        <p:spPr>
          <a:xfrm>
            <a:off x="1142976" y="857232"/>
            <a:ext cx="6791596" cy="4525962"/>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1683</TotalTime>
  <Words>497</Words>
  <Application>Microsoft Office PowerPoint</Application>
  <PresentationFormat>Экран (4:3)</PresentationFormat>
  <Paragraphs>76</Paragraphs>
  <Slides>54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Открытая</vt:lpstr>
      <vt:lpstr>Благотворительный фонд помощи детям, оказавшимся в трудной жизненной ситуации «ДоброГорец»</vt:lpstr>
      <vt:lpstr>Начало</vt:lpstr>
      <vt:lpstr>Основные направления деятельности фонда: </vt:lpstr>
      <vt:lpstr>Материальная помощь</vt:lpstr>
      <vt:lpstr>Слайд 5</vt:lpstr>
      <vt:lpstr>                Организованы несколько поездок в конноспортивную школу детей с ДЦП. 20, 25 и 30 деток соответственно.  Организована поездка с детьми из центра «Надежда» в п. Садовый  Поездка с 25 ребятами из малообеспеченных семей в Тебердинский заповедник.  Поездки в театр, цирк, дельфинарий,  на спортивные соревнования, экскурсия в САО РАН.  Посещение детей  в их учреждениях с развлекательными, познавательными программами. </vt:lpstr>
      <vt:lpstr>Слайд 7</vt:lpstr>
      <vt:lpstr>Слайд 8</vt:lpstr>
      <vt:lpstr>Слайд 9</vt:lpstr>
      <vt:lpstr>Слайд 10</vt:lpstr>
      <vt:lpstr>Слайд 11</vt:lpstr>
      <vt:lpstr>Слайд 12</vt:lpstr>
      <vt:lpstr>Слайд 13</vt:lpstr>
      <vt:lpstr>Fashion day</vt:lpstr>
      <vt:lpstr>Слайд 15</vt:lpstr>
      <vt:lpstr>Слайд 16</vt:lpstr>
      <vt:lpstr>В гостях у сказки</vt:lpstr>
      <vt:lpstr>Слайд 18</vt:lpstr>
      <vt:lpstr>Слайд 19</vt:lpstr>
      <vt:lpstr>Слайд 20</vt:lpstr>
      <vt:lpstr>«Сколько боли могут выдержать детские плечи»</vt:lpstr>
      <vt:lpstr>Слайд 22</vt:lpstr>
      <vt:lpstr>Слайд 23</vt:lpstr>
      <vt:lpstr>Слайд 24</vt:lpstr>
      <vt:lpstr>Слайд 25</vt:lpstr>
      <vt:lpstr>                  Наши дети в Москве!  Всемирные спортивные соревнования «Игры победителей», в которых принимают участие дети со всего мира, победившие рак Организатор Игр - фонд "Подари жизнь»</vt:lpstr>
      <vt:lpstr>Слайд 27</vt:lpstr>
      <vt:lpstr>Конкурсно-игровая программа популяризации дворовых игр  «Ребята нашего двора»</vt:lpstr>
      <vt:lpstr>Слайд 29</vt:lpstr>
      <vt:lpstr>Слайд 30</vt:lpstr>
      <vt:lpstr>Слайд 31</vt:lpstr>
      <vt:lpstr>Слайд 32</vt:lpstr>
      <vt:lpstr>Слайд 33</vt:lpstr>
      <vt:lpstr>Слайд 34</vt:lpstr>
      <vt:lpstr>Успеть-значит спасти</vt:lpstr>
      <vt:lpstr>Проведение круглых столов в районах республики</vt:lpstr>
      <vt:lpstr>Установка стендов в мед.учреждениях республики</vt:lpstr>
      <vt:lpstr>Встречи психолога с родителями</vt:lpstr>
      <vt:lpstr>  Региональный центр серебряного волонтерства Карачаево-Черкесской республики</vt:lpstr>
      <vt:lpstr>         </vt:lpstr>
      <vt:lpstr>Слайд 41</vt:lpstr>
      <vt:lpstr>Слайд 42</vt:lpstr>
      <vt:lpstr>Экологические рейды</vt:lpstr>
      <vt:lpstr>Активное участие в  общественной и культурной жизни региона</vt:lpstr>
      <vt:lpstr>         В целях поддержки развития добровольческой деятельности, волонтеры фонда регулярно участвуют в форумах, организованных по всей России, посещают площадки, направленные на развитие активного гражданского общества. </vt:lpstr>
      <vt:lpstr>Летняя школа  « Мосты профилактики»</vt:lpstr>
      <vt:lpstr>Добралания</vt:lpstr>
      <vt:lpstr>Доброград </vt:lpstr>
      <vt:lpstr>Солнечный Берег</vt:lpstr>
      <vt:lpstr>Наши текущие дела и планы</vt:lpstr>
      <vt:lpstr>Слайд 51</vt:lpstr>
      <vt:lpstr>Слайд 52</vt:lpstr>
      <vt:lpstr>ГИМН ДОБРОГОРЦА</vt:lpstr>
      <vt:lpstr>Милосердие не знает границ, а Добро выше гор!</vt:lpstr>
    </vt:vector>
  </TitlesOfParts>
  <Company>Krokoz™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Благотворительный фонд помощи детям, оказавшимся в трудной жизненной ситуации</dc:title>
  <dc:creator>Berbedoz</dc:creator>
  <cp:lastModifiedBy>User</cp:lastModifiedBy>
  <cp:revision>159</cp:revision>
  <dcterms:created xsi:type="dcterms:W3CDTF">2018-05-03T17:41:05Z</dcterms:created>
  <dcterms:modified xsi:type="dcterms:W3CDTF">2021-05-05T12:44:53Z</dcterms:modified>
</cp:coreProperties>
</file>