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61" r:id="rId2"/>
    <p:sldId id="279" r:id="rId3"/>
    <p:sldId id="262" r:id="rId4"/>
    <p:sldId id="264" r:id="rId5"/>
    <p:sldId id="267" r:id="rId6"/>
    <p:sldId id="268" r:id="rId7"/>
    <p:sldId id="269" r:id="rId8"/>
    <p:sldId id="271" r:id="rId9"/>
    <p:sldId id="270" r:id="rId10"/>
    <p:sldId id="283" r:id="rId11"/>
    <p:sldId id="284" r:id="rId12"/>
    <p:sldId id="280" r:id="rId13"/>
    <p:sldId id="282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D740D-94FE-422A-B348-D53319ECB133}" type="doc">
      <dgm:prSet loTypeId="urn:microsoft.com/office/officeart/2005/8/layout/cycle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F91DF4-5029-4D06-AC44-37617F40906E}">
      <dgm:prSet phldrT="[Текст]" custT="1"/>
      <dgm:spPr/>
      <dgm:t>
        <a:bodyPr/>
        <a:lstStyle/>
        <a:p>
          <a:r>
            <a:rPr lang="ru-RU" sz="1800" b="1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СОЦИАЛЬНОЕ ВОЛОНТЕРСТВО </a:t>
          </a:r>
          <a:endParaRPr lang="ru-RU" sz="1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FCF77E87-D311-4FD2-BB1C-37515A3C1550}" type="parTrans" cxnId="{1AA53C00-3043-4994-87FE-03372F0DE780}">
      <dgm:prSet/>
      <dgm:spPr/>
      <dgm:t>
        <a:bodyPr/>
        <a:lstStyle/>
        <a:p>
          <a:endParaRPr lang="ru-RU" sz="1800"/>
        </a:p>
      </dgm:t>
    </dgm:pt>
    <dgm:pt modelId="{3F5C274E-61F6-491C-BF6D-ABF3273F382D}" type="sibTrans" cxnId="{1AA53C00-3043-4994-87FE-03372F0DE780}">
      <dgm:prSet/>
      <dgm:spPr/>
      <dgm:t>
        <a:bodyPr/>
        <a:lstStyle/>
        <a:p>
          <a:endParaRPr lang="ru-RU" sz="1800" b="1" dirty="0">
            <a:solidFill>
              <a:schemeClr val="tx1"/>
            </a:solidFill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0F51291D-A010-4B9F-B5CA-15FAAF1CB690}">
      <dgm:prSet custT="1"/>
      <dgm:spPr/>
      <dgm:t>
        <a:bodyPr/>
        <a:lstStyle/>
        <a:p>
          <a:r>
            <a:rPr lang="ru-RU" sz="1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ЭКОЛОГИЧЕСКОЕ ВОЛОНТЕРСТВО </a:t>
          </a:r>
          <a:endParaRPr lang="ru-RU" sz="1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6120DD1F-6B0E-4289-A70F-7B216176E3E7}" type="parTrans" cxnId="{CCF8C099-95E2-454C-A2DA-DEA3204BD5AC}">
      <dgm:prSet/>
      <dgm:spPr/>
      <dgm:t>
        <a:bodyPr/>
        <a:lstStyle/>
        <a:p>
          <a:endParaRPr lang="ru-RU" sz="1800"/>
        </a:p>
      </dgm:t>
    </dgm:pt>
    <dgm:pt modelId="{3818DA18-092E-48F0-8293-D6CEE59893D2}" type="sibTrans" cxnId="{CCF8C099-95E2-454C-A2DA-DEA3204BD5AC}">
      <dgm:prSet/>
      <dgm:spPr/>
      <dgm:t>
        <a:bodyPr/>
        <a:lstStyle/>
        <a:p>
          <a:endParaRPr lang="ru-RU" sz="1800"/>
        </a:p>
      </dgm:t>
    </dgm:pt>
    <dgm:pt modelId="{00B1816E-D056-440B-B1C0-3F529E443386}">
      <dgm:prSet custT="1"/>
      <dgm:spPr/>
      <dgm:t>
        <a:bodyPr/>
        <a:lstStyle/>
        <a:p>
          <a:r>
            <a:rPr lang="ru-RU" sz="1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СОБЫТИЙНОЕ ВОЛОНТЕРСТВО</a:t>
          </a:r>
          <a:endParaRPr lang="ru-RU" sz="1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98537D22-8CE0-4853-AF7C-07DB3F4BA88B}" type="parTrans" cxnId="{D7D2968F-1FC8-4473-BF5D-781D8479A693}">
      <dgm:prSet/>
      <dgm:spPr/>
      <dgm:t>
        <a:bodyPr/>
        <a:lstStyle/>
        <a:p>
          <a:endParaRPr lang="ru-RU" sz="1800"/>
        </a:p>
      </dgm:t>
    </dgm:pt>
    <dgm:pt modelId="{204AE234-FD6B-4BBC-97E4-45E5C80CBFBB}" type="sibTrans" cxnId="{D7D2968F-1FC8-4473-BF5D-781D8479A693}">
      <dgm:prSet/>
      <dgm:spPr/>
      <dgm:t>
        <a:bodyPr/>
        <a:lstStyle/>
        <a:p>
          <a:endParaRPr lang="ru-RU" sz="1800"/>
        </a:p>
      </dgm:t>
    </dgm:pt>
    <dgm:pt modelId="{01C16C17-C82A-4609-8E7C-F4A2A4AF7779}">
      <dgm:prSet custT="1"/>
      <dgm:spPr/>
      <dgm:t>
        <a:bodyPr/>
        <a:lstStyle/>
        <a:p>
          <a:r>
            <a:rPr lang="ru-RU" sz="1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СПОРТИВНОЕ ВОЛОНТЕРСТВО </a:t>
          </a:r>
          <a:endParaRPr lang="ru-RU" sz="1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B6C42578-0E49-4791-AAAF-3D36F4D4E641}" type="parTrans" cxnId="{CAC1A1DF-4933-4929-9D66-EEB8500A5200}">
      <dgm:prSet/>
      <dgm:spPr/>
      <dgm:t>
        <a:bodyPr/>
        <a:lstStyle/>
        <a:p>
          <a:endParaRPr lang="ru-RU" sz="1800"/>
        </a:p>
      </dgm:t>
    </dgm:pt>
    <dgm:pt modelId="{113258DD-363A-4FAF-AF69-FC476DE13C75}" type="sibTrans" cxnId="{CAC1A1DF-4933-4929-9D66-EEB8500A5200}">
      <dgm:prSet/>
      <dgm:spPr/>
      <dgm:t>
        <a:bodyPr/>
        <a:lstStyle/>
        <a:p>
          <a:endParaRPr lang="ru-RU" sz="1800"/>
        </a:p>
      </dgm:t>
    </dgm:pt>
    <dgm:pt modelId="{ADD8EB55-1F8D-4EA4-8B9C-8EF0823B9823}">
      <dgm:prSet custT="1"/>
      <dgm:spPr/>
      <dgm:t>
        <a:bodyPr/>
        <a:lstStyle/>
        <a:p>
          <a:r>
            <a:rPr lang="ru-RU" sz="1800" b="1" smtClean="0">
              <a:latin typeface="Century Gothic" panose="020B0502020202020204" pitchFamily="34" charset="0"/>
              <a:cs typeface="Times New Roman" panose="02020603050405020304" pitchFamily="18" charset="0"/>
            </a:rPr>
            <a:t>ПАТРИОТИЧЕСКОЕ ВОЛОНТЕРСТВО</a:t>
          </a:r>
          <a:endParaRPr lang="ru-RU" sz="1800" b="1" dirty="0">
            <a:latin typeface="Century Gothic" panose="020B0502020202020204" pitchFamily="34" charset="0"/>
            <a:cs typeface="Times New Roman" panose="02020603050405020304" pitchFamily="18" charset="0"/>
          </a:endParaRPr>
        </a:p>
      </dgm:t>
    </dgm:pt>
    <dgm:pt modelId="{7A8D82CE-3326-4AB8-B7AE-11CE4906F328}" type="parTrans" cxnId="{6AF57D07-4F66-44E5-8A31-21A0C7E59152}">
      <dgm:prSet/>
      <dgm:spPr/>
      <dgm:t>
        <a:bodyPr/>
        <a:lstStyle/>
        <a:p>
          <a:endParaRPr lang="ru-RU" sz="1800"/>
        </a:p>
      </dgm:t>
    </dgm:pt>
    <dgm:pt modelId="{91D3B221-FFD1-4495-8EB9-F03697AE449A}" type="sibTrans" cxnId="{6AF57D07-4F66-44E5-8A31-21A0C7E59152}">
      <dgm:prSet/>
      <dgm:spPr/>
      <dgm:t>
        <a:bodyPr/>
        <a:lstStyle/>
        <a:p>
          <a:endParaRPr lang="ru-RU" sz="1800"/>
        </a:p>
      </dgm:t>
    </dgm:pt>
    <dgm:pt modelId="{69D12699-CC33-425D-BA6A-C7BC58613089}" type="pres">
      <dgm:prSet presAssocID="{E2ED740D-94FE-422A-B348-D53319ECB1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F2DB1-51AE-4511-B94F-CEBCE657CFAC}" type="pres">
      <dgm:prSet presAssocID="{E2ED740D-94FE-422A-B348-D53319ECB133}" presName="cycle" presStyleCnt="0"/>
      <dgm:spPr/>
      <dgm:t>
        <a:bodyPr/>
        <a:lstStyle/>
        <a:p>
          <a:endParaRPr lang="ru-RU"/>
        </a:p>
      </dgm:t>
    </dgm:pt>
    <dgm:pt modelId="{BCCC6BB4-6579-4ED8-9A10-EE706BB6EBFB}" type="pres">
      <dgm:prSet presAssocID="{D7F91DF4-5029-4D06-AC44-37617F40906E}" presName="nodeFirstNode" presStyleLbl="node1" presStyleIdx="0" presStyleCnt="5" custScaleX="10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DC475-F4F0-49EC-A670-A488B88DE663}" type="pres">
      <dgm:prSet presAssocID="{3F5C274E-61F6-491C-BF6D-ABF3273F382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7369D6A-172B-4105-8DA8-7C0E5DF7CEBE}" type="pres">
      <dgm:prSet presAssocID="{0F51291D-A010-4B9F-B5CA-15FAAF1CB690}" presName="nodeFollowingNodes" presStyleLbl="node1" presStyleIdx="1" presStyleCnt="5" custScaleX="109308" custRadScaleRad="111735" custRadScaleInc="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20DE9-B65F-4ACB-A6E9-78942F3905D0}" type="pres">
      <dgm:prSet presAssocID="{00B1816E-D056-440B-B1C0-3F529E443386}" presName="nodeFollowingNodes" presStyleLbl="node1" presStyleIdx="2" presStyleCnt="5" custScaleX="117353" custRadScaleRad="118316" custRadScaleInc="-2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68A10-D50C-40DE-8F31-5F27FB169394}" type="pres">
      <dgm:prSet presAssocID="{01C16C17-C82A-4609-8E7C-F4A2A4AF7779}" presName="nodeFollowingNodes" presStyleLbl="node1" presStyleIdx="3" presStyleCnt="5" custScaleX="101222" custRadScaleRad="114949" custRadScaleInc="25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26022-ACD5-4236-BE83-07E981F0FA56}" type="pres">
      <dgm:prSet presAssocID="{ADD8EB55-1F8D-4EA4-8B9C-8EF0823B9823}" presName="nodeFollowingNodes" presStyleLbl="node1" presStyleIdx="4" presStyleCnt="5" custScaleX="113252" custRadScaleRad="130670" custRadScaleInc="-14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57D07-4F66-44E5-8A31-21A0C7E59152}" srcId="{E2ED740D-94FE-422A-B348-D53319ECB133}" destId="{ADD8EB55-1F8D-4EA4-8B9C-8EF0823B9823}" srcOrd="4" destOrd="0" parTransId="{7A8D82CE-3326-4AB8-B7AE-11CE4906F328}" sibTransId="{91D3B221-FFD1-4495-8EB9-F03697AE449A}"/>
    <dgm:cxn modelId="{58AEF9D9-9872-4D56-9C45-8AE6F13077DD}" type="presOf" srcId="{3F5C274E-61F6-491C-BF6D-ABF3273F382D}" destId="{F52DC475-F4F0-49EC-A670-A488B88DE663}" srcOrd="0" destOrd="0" presId="urn:microsoft.com/office/officeart/2005/8/layout/cycle3"/>
    <dgm:cxn modelId="{D7D2968F-1FC8-4473-BF5D-781D8479A693}" srcId="{E2ED740D-94FE-422A-B348-D53319ECB133}" destId="{00B1816E-D056-440B-B1C0-3F529E443386}" srcOrd="2" destOrd="0" parTransId="{98537D22-8CE0-4853-AF7C-07DB3F4BA88B}" sibTransId="{204AE234-FD6B-4BBC-97E4-45E5C80CBFBB}"/>
    <dgm:cxn modelId="{4F4860D7-23E6-4CF5-BBD6-8B0B84D7051F}" type="presOf" srcId="{0F51291D-A010-4B9F-B5CA-15FAAF1CB690}" destId="{27369D6A-172B-4105-8DA8-7C0E5DF7CEBE}" srcOrd="0" destOrd="0" presId="urn:microsoft.com/office/officeart/2005/8/layout/cycle3"/>
    <dgm:cxn modelId="{9E71CB21-4197-4ED1-B56D-27D36604856C}" type="presOf" srcId="{ADD8EB55-1F8D-4EA4-8B9C-8EF0823B9823}" destId="{4E026022-ACD5-4236-BE83-07E981F0FA56}" srcOrd="0" destOrd="0" presId="urn:microsoft.com/office/officeart/2005/8/layout/cycle3"/>
    <dgm:cxn modelId="{D9D99E1E-A7B9-4197-AA8F-5C8350A86A47}" type="presOf" srcId="{01C16C17-C82A-4609-8E7C-F4A2A4AF7779}" destId="{E0A68A10-D50C-40DE-8F31-5F27FB169394}" srcOrd="0" destOrd="0" presId="urn:microsoft.com/office/officeart/2005/8/layout/cycle3"/>
    <dgm:cxn modelId="{CAC1A1DF-4933-4929-9D66-EEB8500A5200}" srcId="{E2ED740D-94FE-422A-B348-D53319ECB133}" destId="{01C16C17-C82A-4609-8E7C-F4A2A4AF7779}" srcOrd="3" destOrd="0" parTransId="{B6C42578-0E49-4791-AAAF-3D36F4D4E641}" sibTransId="{113258DD-363A-4FAF-AF69-FC476DE13C75}"/>
    <dgm:cxn modelId="{CCF8C099-95E2-454C-A2DA-DEA3204BD5AC}" srcId="{E2ED740D-94FE-422A-B348-D53319ECB133}" destId="{0F51291D-A010-4B9F-B5CA-15FAAF1CB690}" srcOrd="1" destOrd="0" parTransId="{6120DD1F-6B0E-4289-A70F-7B216176E3E7}" sibTransId="{3818DA18-092E-48F0-8293-D6CEE59893D2}"/>
    <dgm:cxn modelId="{45A0E7EA-DC95-428F-B49F-001CEE925F21}" type="presOf" srcId="{E2ED740D-94FE-422A-B348-D53319ECB133}" destId="{69D12699-CC33-425D-BA6A-C7BC58613089}" srcOrd="0" destOrd="0" presId="urn:microsoft.com/office/officeart/2005/8/layout/cycle3"/>
    <dgm:cxn modelId="{1AA53C00-3043-4994-87FE-03372F0DE780}" srcId="{E2ED740D-94FE-422A-B348-D53319ECB133}" destId="{D7F91DF4-5029-4D06-AC44-37617F40906E}" srcOrd="0" destOrd="0" parTransId="{FCF77E87-D311-4FD2-BB1C-37515A3C1550}" sibTransId="{3F5C274E-61F6-491C-BF6D-ABF3273F382D}"/>
    <dgm:cxn modelId="{E3E08FAA-FDB4-4BC7-A66D-A59730205856}" type="presOf" srcId="{00B1816E-D056-440B-B1C0-3F529E443386}" destId="{BC320DE9-B65F-4ACB-A6E9-78942F3905D0}" srcOrd="0" destOrd="0" presId="urn:microsoft.com/office/officeart/2005/8/layout/cycle3"/>
    <dgm:cxn modelId="{58EB4568-1077-4B21-9169-449E3A920D2D}" type="presOf" srcId="{D7F91DF4-5029-4D06-AC44-37617F40906E}" destId="{BCCC6BB4-6579-4ED8-9A10-EE706BB6EBFB}" srcOrd="0" destOrd="0" presId="urn:microsoft.com/office/officeart/2005/8/layout/cycle3"/>
    <dgm:cxn modelId="{D958060C-994F-4FF3-8BBB-875977541B39}" type="presParOf" srcId="{69D12699-CC33-425D-BA6A-C7BC58613089}" destId="{FDEF2DB1-51AE-4511-B94F-CEBCE657CFAC}" srcOrd="0" destOrd="0" presId="urn:microsoft.com/office/officeart/2005/8/layout/cycle3"/>
    <dgm:cxn modelId="{7AA21141-E3AE-4545-9A72-A6A219DDCC77}" type="presParOf" srcId="{FDEF2DB1-51AE-4511-B94F-CEBCE657CFAC}" destId="{BCCC6BB4-6579-4ED8-9A10-EE706BB6EBFB}" srcOrd="0" destOrd="0" presId="urn:microsoft.com/office/officeart/2005/8/layout/cycle3"/>
    <dgm:cxn modelId="{1D88D871-22A9-4504-A1A0-926268A4DDE8}" type="presParOf" srcId="{FDEF2DB1-51AE-4511-B94F-CEBCE657CFAC}" destId="{F52DC475-F4F0-49EC-A670-A488B88DE663}" srcOrd="1" destOrd="0" presId="urn:microsoft.com/office/officeart/2005/8/layout/cycle3"/>
    <dgm:cxn modelId="{E08D42DA-822F-453A-89A4-BE2F2B128971}" type="presParOf" srcId="{FDEF2DB1-51AE-4511-B94F-CEBCE657CFAC}" destId="{27369D6A-172B-4105-8DA8-7C0E5DF7CEBE}" srcOrd="2" destOrd="0" presId="urn:microsoft.com/office/officeart/2005/8/layout/cycle3"/>
    <dgm:cxn modelId="{5C69B7E4-1EDA-45A1-B009-632CDE934AE9}" type="presParOf" srcId="{FDEF2DB1-51AE-4511-B94F-CEBCE657CFAC}" destId="{BC320DE9-B65F-4ACB-A6E9-78942F3905D0}" srcOrd="3" destOrd="0" presId="urn:microsoft.com/office/officeart/2005/8/layout/cycle3"/>
    <dgm:cxn modelId="{568A9EA8-9959-466A-A584-D81EC8EC0775}" type="presParOf" srcId="{FDEF2DB1-51AE-4511-B94F-CEBCE657CFAC}" destId="{E0A68A10-D50C-40DE-8F31-5F27FB169394}" srcOrd="4" destOrd="0" presId="urn:microsoft.com/office/officeart/2005/8/layout/cycle3"/>
    <dgm:cxn modelId="{5E77B828-379A-4149-96F0-177464872C94}" type="presParOf" srcId="{FDEF2DB1-51AE-4511-B94F-CEBCE657CFAC}" destId="{4E026022-ACD5-4236-BE83-07E981F0FA5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DC475-F4F0-49EC-A670-A488B88DE663}">
      <dsp:nvSpPr>
        <dsp:cNvPr id="0" name=""/>
        <dsp:cNvSpPr/>
      </dsp:nvSpPr>
      <dsp:spPr>
        <a:xfrm>
          <a:off x="2019356" y="-38797"/>
          <a:ext cx="5295295" cy="5295295"/>
        </a:xfrm>
        <a:prstGeom prst="circularArrow">
          <a:avLst>
            <a:gd name="adj1" fmla="val 5544"/>
            <a:gd name="adj2" fmla="val 330680"/>
            <a:gd name="adj3" fmla="val 13737894"/>
            <a:gd name="adj4" fmla="val 17409154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C6BB4-6579-4ED8-9A10-EE706BB6EBFB}">
      <dsp:nvSpPr>
        <dsp:cNvPr id="0" name=""/>
        <dsp:cNvSpPr/>
      </dsp:nvSpPr>
      <dsp:spPr>
        <a:xfrm>
          <a:off x="3406930" y="1453"/>
          <a:ext cx="2520148" cy="12512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anose="020B0502020202020204" pitchFamily="34" charset="0"/>
              <a:cs typeface="Times New Roman" panose="02020603050405020304" pitchFamily="18" charset="0"/>
            </a:rPr>
            <a:t>СОЦИАЛЬНОЕ ВОЛОНТЕРСТВО </a:t>
          </a:r>
          <a:endParaRPr lang="ru-RU" sz="1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3468011" y="62534"/>
        <a:ext cx="2397986" cy="1129090"/>
      </dsp:txXfrm>
    </dsp:sp>
    <dsp:sp modelId="{27369D6A-172B-4105-8DA8-7C0E5DF7CEBE}">
      <dsp:nvSpPr>
        <dsp:cNvPr id="0" name=""/>
        <dsp:cNvSpPr/>
      </dsp:nvSpPr>
      <dsp:spPr>
        <a:xfrm>
          <a:off x="5755558" y="1682674"/>
          <a:ext cx="2735438" cy="1251252"/>
        </a:xfrm>
        <a:prstGeom prst="roundRect">
          <a:avLst/>
        </a:prstGeom>
        <a:gradFill rotWithShape="0">
          <a:gsLst>
            <a:gs pos="0">
              <a:schemeClr val="accent3">
                <a:hueOff val="-1906724"/>
                <a:satOff val="3320"/>
                <a:lumOff val="-1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906724"/>
                <a:satOff val="3320"/>
                <a:lumOff val="-1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906724"/>
                <a:satOff val="3320"/>
                <a:lumOff val="-1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ЭКОЛОГИЧЕСКОЕ ВОЛОНТЕРСТВО </a:t>
          </a:r>
          <a:endParaRPr lang="ru-RU" sz="1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816639" y="1743755"/>
        <a:ext cx="2613276" cy="1129090"/>
      </dsp:txXfrm>
    </dsp:sp>
    <dsp:sp modelId="{BC320DE9-B65F-4ACB-A6E9-78942F3905D0}">
      <dsp:nvSpPr>
        <dsp:cNvPr id="0" name=""/>
        <dsp:cNvSpPr/>
      </dsp:nvSpPr>
      <dsp:spPr>
        <a:xfrm>
          <a:off x="5303850" y="3904596"/>
          <a:ext cx="2936765" cy="1251252"/>
        </a:xfrm>
        <a:prstGeom prst="roundRect">
          <a:avLst/>
        </a:prstGeom>
        <a:gradFill rotWithShape="0">
          <a:gsLst>
            <a:gs pos="0">
              <a:schemeClr val="accent3">
                <a:hueOff val="-3813448"/>
                <a:satOff val="6640"/>
                <a:lumOff val="-24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813448"/>
                <a:satOff val="6640"/>
                <a:lumOff val="-24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813448"/>
                <a:satOff val="6640"/>
                <a:lumOff val="-24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СОБЫТИЙНОЕ ВОЛОНТЕРСТВО</a:t>
          </a:r>
          <a:endParaRPr lang="ru-RU" sz="1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5364931" y="3965677"/>
        <a:ext cx="2814603" cy="1129090"/>
      </dsp:txXfrm>
    </dsp:sp>
    <dsp:sp modelId="{E0A68A10-D50C-40DE-8F31-5F27FB169394}">
      <dsp:nvSpPr>
        <dsp:cNvPr id="0" name=""/>
        <dsp:cNvSpPr/>
      </dsp:nvSpPr>
      <dsp:spPr>
        <a:xfrm>
          <a:off x="1377906" y="3886495"/>
          <a:ext cx="2533086" cy="1251252"/>
        </a:xfrm>
        <a:prstGeom prst="roundRect">
          <a:avLst/>
        </a:prstGeom>
        <a:gradFill rotWithShape="0">
          <a:gsLst>
            <a:gs pos="0">
              <a:schemeClr val="accent3">
                <a:hueOff val="-5720173"/>
                <a:satOff val="9961"/>
                <a:lumOff val="-36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720173"/>
                <a:satOff val="9961"/>
                <a:lumOff val="-36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720173"/>
                <a:satOff val="9961"/>
                <a:lumOff val="-36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СПОРТИВНОЕ ВОЛОНТЕРСТВО </a:t>
          </a:r>
          <a:endParaRPr lang="ru-RU" sz="1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1438987" y="3947576"/>
        <a:ext cx="2410924" cy="1129090"/>
      </dsp:txXfrm>
    </dsp:sp>
    <dsp:sp modelId="{4E026022-ACD5-4236-BE83-07E981F0FA56}">
      <dsp:nvSpPr>
        <dsp:cNvPr id="0" name=""/>
        <dsp:cNvSpPr/>
      </dsp:nvSpPr>
      <dsp:spPr>
        <a:xfrm>
          <a:off x="339595" y="1773282"/>
          <a:ext cx="2834137" cy="1251252"/>
        </a:xfrm>
        <a:prstGeom prst="roundRect">
          <a:avLst/>
        </a:prstGeom>
        <a:gradFill rotWithShape="0">
          <a:gsLst>
            <a:gs pos="0">
              <a:schemeClr val="accent3">
                <a:hueOff val="-7626897"/>
                <a:satOff val="13281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7626897"/>
                <a:satOff val="13281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7626897"/>
                <a:satOff val="13281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Century Gothic" panose="020B0502020202020204" pitchFamily="34" charset="0"/>
              <a:cs typeface="Times New Roman" panose="02020603050405020304" pitchFamily="18" charset="0"/>
            </a:rPr>
            <a:t>ПАТРИОТИЧЕСКОЕ ВОЛОНТЕРСТВО</a:t>
          </a:r>
          <a:endParaRPr lang="ru-RU" sz="1800" b="1" kern="1200" dirty="0">
            <a:latin typeface="Century Gothic" panose="020B0502020202020204" pitchFamily="34" charset="0"/>
            <a:cs typeface="Times New Roman" panose="02020603050405020304" pitchFamily="18" charset="0"/>
          </a:endParaRPr>
        </a:p>
      </dsp:txBody>
      <dsp:txXfrm>
        <a:off x="400676" y="1834363"/>
        <a:ext cx="2711975" cy="1129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8282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5328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350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81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0537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822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7123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240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911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111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36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445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491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Текст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294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1335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9257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750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Текст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292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70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303E-D2AD-48B6-8974-8EF72E4F16D1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E3E39DB7-1D15-4A95-82C4-0745AA69AC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8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332" y="1671952"/>
            <a:ext cx="7192158" cy="1919678"/>
          </a:xfrm>
        </p:spPr>
        <p:txBody>
          <a:bodyPr/>
          <a:lstStyle/>
          <a:p>
            <a:r>
              <a:rPr lang="ru-RU" dirty="0" err="1" smtClean="0"/>
              <a:t>ПРОДобро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73885" y="4075466"/>
            <a:ext cx="3841916" cy="981276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Волонтерское клубное объединение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" t="-6543" r="11584" b="6543"/>
          <a:stretch/>
        </p:blipFill>
        <p:spPr>
          <a:xfrm>
            <a:off x="4893017" y="0"/>
            <a:ext cx="7298983" cy="5724528"/>
          </a:xfrm>
        </p:spPr>
      </p:pic>
    </p:spTree>
    <p:extLst>
      <p:ext uri="{BB962C8B-B14F-4D97-AF65-F5344CB8AC3E}">
        <p14:creationId xmlns:p14="http://schemas.microsoft.com/office/powerpoint/2010/main" val="2978632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</a:t>
            </a:r>
            <a:r>
              <a:rPr lang="ru-RU" dirty="0"/>
              <a:t>участия в добровольческой деятельности: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565" y="2205065"/>
            <a:ext cx="4365625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Школьники, студенты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8"/>
          </p:nvPr>
        </p:nvSpPr>
        <p:spPr>
          <a:xfrm>
            <a:off x="6797353" y="2205066"/>
            <a:ext cx="4365625" cy="3651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Работающая молодежь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0"/>
          </p:nvPr>
        </p:nvSpPr>
        <p:spPr>
          <a:xfrm>
            <a:off x="831850" y="2666466"/>
            <a:ext cx="4985056" cy="351418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</a:t>
            </a:r>
            <a:r>
              <a:rPr lang="ru-RU" sz="1600" dirty="0" smtClean="0"/>
              <a:t>вести </a:t>
            </a:r>
            <a:r>
              <a:rPr lang="ru-RU" sz="1600" dirty="0"/>
              <a:t>знакомых, друзей;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аскрыть </a:t>
            </a:r>
            <a:r>
              <a:rPr lang="ru-RU" sz="1600" dirty="0" smtClean="0"/>
              <a:t>свои таланты;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олучить </a:t>
            </a:r>
            <a:r>
              <a:rPr lang="ru-RU" sz="1600" dirty="0" smtClean="0"/>
              <a:t>стимул для личностного роста и совершенствования;</a:t>
            </a:r>
          </a:p>
          <a:p>
            <a:r>
              <a:rPr lang="ru-RU" sz="1600" dirty="0" smtClean="0"/>
              <a:t>Интересно </a:t>
            </a:r>
            <a:r>
              <a:rPr lang="ru-RU" sz="1600" dirty="0"/>
              <a:t>проводить время, жить активной жизнью;</a:t>
            </a:r>
          </a:p>
          <a:p>
            <a:r>
              <a:rPr lang="ru-RU" sz="1600" dirty="0" smtClean="0"/>
              <a:t>Получить </a:t>
            </a:r>
            <a:r>
              <a:rPr lang="ru-RU" sz="1600" dirty="0"/>
              <a:t>рекомендации для будущего работодателя </a:t>
            </a:r>
            <a:r>
              <a:rPr lang="ru-RU" sz="1600" dirty="0" smtClean="0"/>
              <a:t>или учебного </a:t>
            </a:r>
            <a:r>
              <a:rPr lang="ru-RU" sz="1600" dirty="0"/>
              <a:t>заведения;</a:t>
            </a:r>
          </a:p>
          <a:p>
            <a:r>
              <a:rPr lang="ru-RU" sz="1600" dirty="0"/>
              <a:t>П</a:t>
            </a:r>
            <a:r>
              <a:rPr lang="ru-RU" sz="1600" dirty="0" smtClean="0"/>
              <a:t>олучить </a:t>
            </a:r>
            <a:r>
              <a:rPr lang="ru-RU" sz="1600" dirty="0"/>
              <a:t>профессиональный опыт, который понадобится при устройстве на работу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Дополнительные баллы к ЕГЭ и надбавка к стипендии.</a:t>
            </a:r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6502792" y="2666466"/>
            <a:ext cx="4954749" cy="3293659"/>
          </a:xfrm>
        </p:spPr>
        <p:txBody>
          <a:bodyPr>
            <a:normAutofit/>
          </a:bodyPr>
          <a:lstStyle/>
          <a:p>
            <a:r>
              <a:rPr lang="ru-RU" sz="1600" dirty="0"/>
              <a:t>Возможность получить полезные связи;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еализовать </a:t>
            </a:r>
            <a:r>
              <a:rPr lang="ru-RU" sz="1600" dirty="0"/>
              <a:t>себя и свои инициативы;</a:t>
            </a:r>
          </a:p>
          <a:p>
            <a:r>
              <a:rPr lang="ru-RU" sz="1600" dirty="0"/>
              <a:t>Получение поощрений – приглашения на мероприятия, поездки, встречи с известными людьми и </a:t>
            </a:r>
            <a:r>
              <a:rPr lang="ru-RU" sz="1600" dirty="0" smtClean="0"/>
              <a:t>др.</a:t>
            </a:r>
          </a:p>
          <a:p>
            <a:r>
              <a:rPr lang="ru-RU" sz="1600" dirty="0" smtClean="0"/>
              <a:t>Передача культуры </a:t>
            </a:r>
            <a:r>
              <a:rPr lang="ru-RU" sz="1600" dirty="0"/>
              <a:t>и </a:t>
            </a:r>
            <a:r>
              <a:rPr lang="ru-RU" sz="1600" dirty="0" smtClean="0"/>
              <a:t>опыта подрастающему поколению;</a:t>
            </a:r>
          </a:p>
          <a:p>
            <a:r>
              <a:rPr lang="ru-RU" sz="1600" dirty="0"/>
              <a:t>Способность выразить гражданскую </a:t>
            </a:r>
            <a:r>
              <a:rPr lang="ru-RU" sz="1600" dirty="0" smtClean="0"/>
              <a:t>позицию;</a:t>
            </a:r>
          </a:p>
          <a:p>
            <a:r>
              <a:rPr lang="ru-RU" sz="1600" dirty="0"/>
              <a:t>И</a:t>
            </a:r>
            <a:r>
              <a:rPr lang="ru-RU" sz="1600" dirty="0" smtClean="0"/>
              <a:t>нтересно </a:t>
            </a:r>
            <a:r>
              <a:rPr lang="ru-RU" sz="1600" dirty="0" smtClean="0"/>
              <a:t>проводить время, жить активной жизнью;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6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48121" y="793215"/>
            <a:ext cx="5855745" cy="8923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0" dirty="0" smtClean="0"/>
              <a:t>Поощрение сувенирной продукцией для волонтеров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248121" y="2055315"/>
            <a:ext cx="6035685" cy="902045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Вручение </a:t>
            </a:r>
            <a:r>
              <a:rPr lang="ru-RU" sz="2400" b="0" dirty="0"/>
              <a:t>уникальной сувенирной продукции с символикой волонтерской </a:t>
            </a:r>
            <a:r>
              <a:rPr lang="ru-RU" sz="2400" b="0" dirty="0" smtClean="0"/>
              <a:t>клуба за волонтерские часы:</a:t>
            </a:r>
            <a:endParaRPr lang="ru-RU" sz="24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>
          <a:xfrm>
            <a:off x="6495999" y="3327095"/>
            <a:ext cx="5539928" cy="2721167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30 часов – объемные наклейки/магниты, ручка;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60 часов – бутылка для воды;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90 часов – сумка (</a:t>
            </a:r>
            <a:r>
              <a:rPr lang="ru-RU" sz="1800" b="1" dirty="0" err="1" smtClean="0">
                <a:ln/>
                <a:solidFill>
                  <a:schemeClr val="accent3"/>
                </a:solidFill>
              </a:rPr>
              <a:t>шоппер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);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120 часов – бейсболка;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150 часов – футболка;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200 часов – толстовка;</a:t>
            </a:r>
          </a:p>
          <a:p>
            <a:r>
              <a:rPr lang="ru-RU" sz="1800" b="1" dirty="0" smtClean="0">
                <a:ln/>
                <a:solidFill>
                  <a:schemeClr val="accent3"/>
                </a:solidFill>
              </a:rPr>
              <a:t>250 часов – </a:t>
            </a:r>
            <a:r>
              <a:rPr lang="ru-RU" sz="1800" b="1" dirty="0">
                <a:ln/>
                <a:solidFill>
                  <a:schemeClr val="accent3"/>
                </a:solidFill>
              </a:rPr>
              <a:t>у</a:t>
            </a:r>
            <a:r>
              <a:rPr lang="ru-RU" sz="1800" b="1" dirty="0" smtClean="0">
                <a:ln/>
                <a:solidFill>
                  <a:schemeClr val="accent3"/>
                </a:solidFill>
              </a:rPr>
              <a:t>мная колонка.</a:t>
            </a:r>
          </a:p>
          <a:p>
            <a:endParaRPr lang="ru-RU" sz="1800" b="1" dirty="0" smtClean="0">
              <a:ln/>
              <a:solidFill>
                <a:schemeClr val="accent3"/>
              </a:solidFill>
            </a:endParaRP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4" t="-25060" r="5856" b="139"/>
          <a:stretch/>
        </p:blipFill>
        <p:spPr>
          <a:xfrm>
            <a:off x="1469771" y="0"/>
            <a:ext cx="3770886" cy="5656329"/>
          </a:xfrm>
        </p:spPr>
      </p:pic>
    </p:spTree>
    <p:extLst>
      <p:ext uri="{BB962C8B-B14F-4D97-AF65-F5344CB8AC3E}">
        <p14:creationId xmlns:p14="http://schemas.microsoft.com/office/powerpoint/2010/main" val="178320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240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85076"/>
            <a:ext cx="7270878" cy="997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ПРОДобро</a:t>
            </a:r>
            <a:br>
              <a:rPr lang="ru-RU" sz="3600" dirty="0"/>
            </a:br>
            <a:r>
              <a:rPr lang="ru-RU" sz="3600" dirty="0"/>
              <a:t>ВОЛОНТЕРСКИЙ </a:t>
            </a:r>
            <a:r>
              <a:rPr lang="ru-RU" sz="3600" dirty="0" smtClean="0"/>
              <a:t>ЛАГЕРЬ</a:t>
            </a:r>
            <a:br>
              <a:rPr lang="ru-RU" sz="3600" dirty="0" smtClean="0"/>
            </a:br>
            <a:endParaRPr lang="ru-RU" sz="27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034178" y="4985555"/>
            <a:ext cx="8131856" cy="191578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Насыщенная программа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000" b="1" dirty="0" smtClean="0">
                <a:ln/>
                <a:solidFill>
                  <a:schemeClr val="accent3"/>
                </a:solidFill>
              </a:rPr>
              <a:t>мастер-классы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и тренинги от опытных 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волонтеров, экспертов; встречи с опытными спикерами, семинары, </a:t>
            </a:r>
            <a:r>
              <a:rPr lang="ru-RU" sz="2000" b="1" dirty="0">
                <a:ln/>
                <a:solidFill>
                  <a:schemeClr val="accent3"/>
                </a:solidFill>
              </a:rPr>
              <a:t>и</a:t>
            </a:r>
            <a:r>
              <a:rPr lang="ru-RU" sz="2000" b="1" dirty="0" smtClean="0">
                <a:ln/>
                <a:solidFill>
                  <a:schemeClr val="accent3"/>
                </a:solidFill>
              </a:rPr>
              <a:t>нтерактивные игры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43380" y="2844430"/>
            <a:ext cx="5962242" cy="1584485"/>
          </a:xfrm>
        </p:spPr>
        <p:txBody>
          <a:bodyPr/>
          <a:lstStyle/>
          <a:p>
            <a:pPr algn="ctr"/>
            <a:r>
              <a:rPr lang="ru-RU" sz="2400" dirty="0"/>
              <a:t>Волонтерский Лагерь </a:t>
            </a:r>
            <a:r>
              <a:rPr lang="ru-RU" sz="2400" dirty="0" smtClean="0"/>
              <a:t>– для тех, кто </a:t>
            </a:r>
            <a:r>
              <a:rPr lang="ru-RU" sz="2400" dirty="0"/>
              <a:t>хочет помогать и готов учиться делать это </a:t>
            </a:r>
            <a:r>
              <a:rPr lang="ru-RU" sz="2400" dirty="0" smtClean="0"/>
              <a:t>правильно, внести </a:t>
            </a:r>
            <a:r>
              <a:rPr lang="ru-RU" sz="2400" dirty="0"/>
              <a:t>свой вклад в создание лучшего </a:t>
            </a:r>
            <a:r>
              <a:rPr lang="ru-RU" sz="2400" dirty="0" smtClean="0"/>
              <a:t>мира!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99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788" y="3460865"/>
            <a:ext cx="9043931" cy="945498"/>
          </a:xfrm>
        </p:spPr>
        <p:txBody>
          <a:bodyPr>
            <a:noAutofit/>
          </a:bodyPr>
          <a:lstStyle/>
          <a:p>
            <a:pPr algn="r"/>
            <a:r>
              <a:rPr lang="ru-RU" sz="3200" dirty="0"/>
              <a:t>Присоединяйтесь </a:t>
            </a:r>
            <a:r>
              <a:rPr lang="ru-RU" sz="3200" dirty="0" smtClean="0"/>
              <a:t>в наш клуб </a:t>
            </a:r>
            <a:r>
              <a:rPr lang="ru-RU" sz="36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ПРОДобро</a:t>
            </a:r>
            <a:r>
              <a:rPr lang="ru-RU" sz="3200" dirty="0" smtClean="0"/>
              <a:t> и </a:t>
            </a:r>
            <a:r>
              <a:rPr lang="ru-RU" sz="3200" dirty="0"/>
              <a:t>станьте частью нашей команды, где каждый поступок наполнен смыслом! Здесь вы сможете </a:t>
            </a:r>
            <a:r>
              <a:rPr lang="ru-RU" sz="3200" dirty="0" smtClean="0"/>
              <a:t>внести </a:t>
            </a:r>
            <a:r>
              <a:rPr lang="ru-RU" sz="3200" dirty="0"/>
              <a:t>свой вклад в благотворительные проекты, </a:t>
            </a:r>
            <a:r>
              <a:rPr lang="ru-RU" sz="3200" dirty="0" smtClean="0"/>
              <a:t>обрести </a:t>
            </a:r>
            <a:r>
              <a:rPr lang="ru-RU" sz="3200" dirty="0"/>
              <a:t>новых друзей, уникальный опыт и, конечно же, радость от того, что меняете мир к лучшему. Давайте вместе создадим поток добра и положительных </a:t>
            </a:r>
            <a:r>
              <a:rPr lang="ru-RU" sz="3200" dirty="0" smtClean="0"/>
              <a:t>перемен!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4805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01648" y="2692552"/>
            <a:ext cx="5618393" cy="1901481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 smtClean="0"/>
              <a:t>ПРОДобро</a:t>
            </a:r>
            <a:r>
              <a:rPr lang="ru-RU" sz="4400" dirty="0" smtClean="0"/>
              <a:t>-мост к светлому завтра, где каждый шаг приносит радость другим</a:t>
            </a:r>
            <a:endParaRPr lang="ru-RU" sz="4400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r="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59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9859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851" y="1071317"/>
            <a:ext cx="6230406" cy="824716"/>
          </a:xfrm>
        </p:spPr>
        <p:txBody>
          <a:bodyPr>
            <a:normAutofit fontScale="90000"/>
          </a:bodyPr>
          <a:lstStyle/>
          <a:p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dirty="0"/>
              <a:t>КТО ТАКИЕ ВОЛОНТЕРЫ?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471023" y="5761821"/>
            <a:ext cx="5617893" cy="892595"/>
          </a:xfrm>
        </p:spPr>
        <p:txBody>
          <a:bodyPr/>
          <a:lstStyle/>
          <a:p>
            <a:pPr marL="0" indent="0" algn="r">
              <a:buNone/>
            </a:pPr>
            <a:r>
              <a:rPr lang="ru-RU" b="1" i="1" dirty="0"/>
              <a:t> «Чтобы поверить в добро, надо начать делать его»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Лев Толстой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37992" y="2933179"/>
            <a:ext cx="4933778" cy="1782040"/>
          </a:xfrm>
        </p:spPr>
        <p:txBody>
          <a:bodyPr/>
          <a:lstStyle/>
          <a:p>
            <a:pPr algn="ctr"/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/>
              </a:rPr>
              <a:t>Волонтер-это человек, который добровольно и безвозмездно занимается организованной общественно полезной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/>
              </a:rPr>
              <a:t>деятельностью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15997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6317912"/>
              </p:ext>
            </p:extLst>
          </p:nvPr>
        </p:nvGraphicFramePr>
        <p:xfrm>
          <a:off x="1200838" y="995560"/>
          <a:ext cx="9284659" cy="533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 txBox="1">
            <a:spLocks/>
          </p:cNvSpPr>
          <p:nvPr/>
        </p:nvSpPr>
        <p:spPr>
          <a:xfrm>
            <a:off x="1926671" y="-142960"/>
            <a:ext cx="7832992" cy="720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0" dirty="0" smtClean="0"/>
              <a:t/>
            </a:r>
            <a:br>
              <a:rPr lang="ru-RU" sz="2800" b="0" dirty="0" smtClean="0"/>
            </a:br>
            <a:r>
              <a:rPr lang="ru-RU" sz="2800" b="0" dirty="0" smtClean="0"/>
              <a:t> </a:t>
            </a:r>
            <a:r>
              <a:rPr lang="ru-RU" sz="2800" dirty="0" smtClean="0"/>
              <a:t>Виды и направления 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5373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200" y="783254"/>
            <a:ext cx="6230406" cy="8247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 </a:t>
            </a:r>
            <a:r>
              <a:rPr lang="ru-RU" dirty="0" smtClean="0"/>
              <a:t>СОЦИАЛЬНОЕ ВОЛОНТЕРСТВО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54101" y="4078748"/>
            <a:ext cx="4548187" cy="17082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Проект «Дедом Морозом может стать каждый»;</a:t>
            </a:r>
          </a:p>
          <a:p>
            <a:r>
              <a:rPr lang="ru-RU" dirty="0" smtClean="0"/>
              <a:t>Акция «Дед Мороз для бабушки»;</a:t>
            </a:r>
          </a:p>
          <a:p>
            <a:r>
              <a:rPr lang="ru-RU" dirty="0" smtClean="0"/>
              <a:t>Проект «Вместе весело шагать»;</a:t>
            </a:r>
          </a:p>
          <a:p>
            <a:r>
              <a:rPr lang="ru-RU" dirty="0" smtClean="0"/>
              <a:t>Всероссийская акция «МЫВМЕСТЕ»;</a:t>
            </a:r>
          </a:p>
          <a:p>
            <a:r>
              <a:rPr lang="ru-RU" dirty="0"/>
              <a:t>Всероссийская </a:t>
            </a:r>
            <a:r>
              <a:rPr lang="ru-RU" dirty="0" smtClean="0"/>
              <a:t>акция «Весенние недели добра»;</a:t>
            </a:r>
          </a:p>
          <a:p>
            <a:r>
              <a:rPr lang="ru-RU" dirty="0"/>
              <a:t>Акция «От сердца к сердцу» ко Дню пожилого </a:t>
            </a:r>
            <a:r>
              <a:rPr lang="ru-RU" dirty="0" smtClean="0"/>
              <a:t>человека.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919838" y="2288635"/>
            <a:ext cx="4851932" cy="1850022"/>
          </a:xfrm>
        </p:spPr>
        <p:txBody>
          <a:bodyPr/>
          <a:lstStyle/>
          <a:p>
            <a:pPr algn="ctr"/>
            <a:r>
              <a:rPr lang="ru-RU" sz="2000" dirty="0"/>
              <a:t>Деятельность, направленная на оказание помощи, </a:t>
            </a:r>
            <a:r>
              <a:rPr lang="ru-RU" sz="2000" dirty="0" smtClean="0"/>
              <a:t>незащищенным </a:t>
            </a:r>
            <a:r>
              <a:rPr lang="ru-RU" sz="2000" dirty="0"/>
              <a:t>слоям населения, помощь детям-сиротам, многодетным семьям, инвалидам, пожилым одиноким </a:t>
            </a:r>
            <a:r>
              <a:rPr lang="ru-RU" sz="2000" dirty="0" smtClean="0"/>
              <a:t>людям</a:t>
            </a:r>
            <a:endParaRPr lang="ru-RU" sz="2000" dirty="0"/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b="9839"/>
          <a:stretch>
            <a:fillRect/>
          </a:stretch>
        </p:blipFill>
        <p:spPr>
          <a:xfrm>
            <a:off x="5770592" y="1494433"/>
            <a:ext cx="6421408" cy="3438427"/>
          </a:xfrm>
        </p:spPr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04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5853" y="1231900"/>
            <a:ext cx="4955917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ЭКОЛОГИЧЕСКОЕ </a:t>
            </a:r>
            <a:br>
              <a:rPr lang="ru-RU" dirty="0"/>
            </a:br>
            <a:r>
              <a:rPr lang="ru-RU" dirty="0"/>
              <a:t>ВОЛОНТЕРСТВО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33316" y="4438084"/>
            <a:ext cx="4548187" cy="1158486"/>
          </a:xfrm>
        </p:spPr>
        <p:txBody>
          <a:bodyPr/>
          <a:lstStyle/>
          <a:p>
            <a:r>
              <a:rPr lang="ru-RU" dirty="0"/>
              <a:t>Участие </a:t>
            </a:r>
            <a:r>
              <a:rPr lang="ru-RU" dirty="0" smtClean="0"/>
              <a:t>во всероссийском проекте «Чистые игры»;</a:t>
            </a:r>
          </a:p>
          <a:p>
            <a:r>
              <a:rPr lang="ru-RU" dirty="0" smtClean="0"/>
              <a:t>Городские субботники;</a:t>
            </a:r>
          </a:p>
          <a:p>
            <a:r>
              <a:rPr lang="ru-RU" dirty="0"/>
              <a:t>З</a:t>
            </a:r>
            <a:r>
              <a:rPr lang="ru-RU" dirty="0" smtClean="0"/>
              <a:t>абота о бездомных животных.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15853" y="2519126"/>
            <a:ext cx="4565650" cy="701675"/>
          </a:xfrm>
        </p:spPr>
        <p:txBody>
          <a:bodyPr/>
          <a:lstStyle/>
          <a:p>
            <a:pPr algn="ctr"/>
            <a:r>
              <a:rPr lang="ru-RU" sz="2000" dirty="0"/>
              <a:t>Помощь в охране окружающей среды. Ребята защищают окружающую среду, ухаживают за животными и растениями, очищают сотни квадратных километров от мусора.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4" t="9824" b="9824"/>
          <a:stretch/>
        </p:blipFill>
        <p:spPr>
          <a:xfrm>
            <a:off x="5883006" y="1465243"/>
            <a:ext cx="6310171" cy="3456859"/>
          </a:xfrm>
        </p:spPr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3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5853" y="1231900"/>
            <a:ext cx="4955917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СПОРТИВНОЕ ВОЛОНТЕРСТВО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954487" y="4207088"/>
            <a:ext cx="4864887" cy="13430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«Чемпионы нашего двора»;</a:t>
            </a:r>
          </a:p>
          <a:p>
            <a:r>
              <a:rPr lang="ru-RU" dirty="0" smtClean="0"/>
              <a:t>Спортивная программа на Масленицу;</a:t>
            </a:r>
          </a:p>
          <a:p>
            <a:r>
              <a:rPr lang="ru-RU" dirty="0"/>
              <a:t>Н</a:t>
            </a:r>
            <a:r>
              <a:rPr lang="ru-RU" dirty="0" smtClean="0"/>
              <a:t>ародные игры на </a:t>
            </a:r>
            <a:r>
              <a:rPr lang="ru-RU" dirty="0" err="1" smtClean="0"/>
              <a:t>Наурыз</a:t>
            </a:r>
            <a:r>
              <a:rPr lang="ru-RU" dirty="0" smtClean="0"/>
              <a:t>;</a:t>
            </a:r>
          </a:p>
          <a:p>
            <a:r>
              <a:rPr lang="ru-RU" dirty="0" smtClean="0"/>
              <a:t>Игровая программа на фестивале «Дружба народов»;</a:t>
            </a:r>
          </a:p>
          <a:p>
            <a:r>
              <a:rPr lang="ru-RU" dirty="0" smtClean="0"/>
              <a:t>Спортивные программы для </a:t>
            </a:r>
            <a:r>
              <a:rPr lang="ru-RU" dirty="0"/>
              <a:t>лагеря на базе КЦСОН </a:t>
            </a:r>
            <a:r>
              <a:rPr lang="ru-RU" dirty="0" smtClean="0"/>
              <a:t>и НШ</a:t>
            </a:r>
          </a:p>
          <a:p>
            <a:pPr marL="0" indent="0">
              <a:buNone/>
            </a:pPr>
            <a:r>
              <a:rPr lang="ru-RU" dirty="0" smtClean="0"/>
              <a:t> №15.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15853" y="2671899"/>
            <a:ext cx="4565650" cy="701675"/>
          </a:xfrm>
        </p:spPr>
        <p:txBody>
          <a:bodyPr/>
          <a:lstStyle/>
          <a:p>
            <a:pPr algn="ctr"/>
            <a:r>
              <a:rPr lang="ru-RU" sz="2000" dirty="0" smtClean="0"/>
              <a:t>Пропаганда </a:t>
            </a:r>
            <a:r>
              <a:rPr lang="ru-RU" sz="2000" dirty="0"/>
              <a:t>спорта и активного образа жизни; проведении физкультурных и спортивных мероприятий.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 b="9824"/>
          <a:stretch>
            <a:fillRect/>
          </a:stretch>
        </p:blipFill>
        <p:spPr/>
      </p:pic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853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3634" b="9839"/>
          <a:stretch/>
        </p:blipFill>
        <p:spPr>
          <a:xfrm>
            <a:off x="5495099" y="1176296"/>
            <a:ext cx="6715793" cy="37969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1613" y="1348419"/>
            <a:ext cx="4503295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ПАТРИОТИЧЕСКОЕ </a:t>
            </a:r>
            <a:br>
              <a:rPr lang="ru-RU" dirty="0"/>
            </a:br>
            <a:r>
              <a:rPr lang="ru-RU" dirty="0"/>
              <a:t>ВОЛОНТЕРСТВО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52664" y="4410284"/>
            <a:ext cx="5161192" cy="15354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Акция «Георгиевская лента»;</a:t>
            </a:r>
          </a:p>
          <a:p>
            <a:r>
              <a:rPr lang="ru-RU" dirty="0" smtClean="0"/>
              <a:t>Акция «Солдатский треугольник»;</a:t>
            </a:r>
          </a:p>
          <a:p>
            <a:r>
              <a:rPr lang="ru-RU" dirty="0" smtClean="0"/>
              <a:t>Праздничная программа ко Дню Победы;</a:t>
            </a:r>
          </a:p>
          <a:p>
            <a:r>
              <a:rPr lang="ru-RU" dirty="0" smtClean="0"/>
              <a:t>Адресное поздравление Ветеранов;</a:t>
            </a:r>
          </a:p>
          <a:p>
            <a:r>
              <a:rPr lang="ru-RU" dirty="0" smtClean="0"/>
              <a:t>Акция ко Дню России;</a:t>
            </a:r>
          </a:p>
          <a:p>
            <a:r>
              <a:rPr lang="ru-RU" dirty="0" smtClean="0"/>
              <a:t>Участие в митингах ко Дню белых журавлей; Дню неизвестного солдата; Дню космонавтики.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11115" y="2503992"/>
            <a:ext cx="4565650" cy="701675"/>
          </a:xfrm>
        </p:spPr>
        <p:txBody>
          <a:bodyPr/>
          <a:lstStyle/>
          <a:p>
            <a:pPr algn="ctr"/>
            <a:r>
              <a:rPr lang="ru-RU" sz="2000" dirty="0"/>
              <a:t>Г</a:t>
            </a:r>
            <a:r>
              <a:rPr lang="ru-RU" sz="2000" dirty="0" smtClean="0"/>
              <a:t>ражданско-патриотическое </a:t>
            </a:r>
            <a:r>
              <a:rPr lang="ru-RU" sz="2000" dirty="0"/>
              <a:t>воспитание, помощь в организации патриотических акций и мероприятий, помощь </a:t>
            </a:r>
            <a:r>
              <a:rPr lang="ru-RU" sz="2000" dirty="0" smtClean="0"/>
              <a:t>ветеранам </a:t>
            </a:r>
            <a:r>
              <a:rPr lang="ru-RU" sz="2000" dirty="0"/>
              <a:t>(День космонавтики, день </a:t>
            </a:r>
            <a:r>
              <a:rPr lang="ru-RU" sz="2000" dirty="0" smtClean="0"/>
              <a:t>города, день России).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32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22424" r="4597" b="9839"/>
          <a:stretch/>
        </p:blipFill>
        <p:spPr>
          <a:xfrm>
            <a:off x="5755341" y="1394359"/>
            <a:ext cx="6436659" cy="36170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5853" y="1231900"/>
            <a:ext cx="4799639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СОБЫТИЙНОЕ </a:t>
            </a:r>
            <a:br>
              <a:rPr lang="ru-RU" dirty="0"/>
            </a:br>
            <a:r>
              <a:rPr lang="ru-RU" dirty="0"/>
              <a:t>ВОЛОНТЕРСТВО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828578" y="4554085"/>
            <a:ext cx="4548187" cy="1483159"/>
          </a:xfrm>
        </p:spPr>
        <p:txBody>
          <a:bodyPr/>
          <a:lstStyle/>
          <a:p>
            <a:pPr algn="just"/>
            <a:r>
              <a:rPr lang="ru-RU" dirty="0" smtClean="0"/>
              <a:t>Акция ко Дню Матери;</a:t>
            </a:r>
          </a:p>
          <a:p>
            <a:pPr algn="just"/>
            <a:r>
              <a:rPr lang="ru-RU" dirty="0" smtClean="0"/>
              <a:t>День защиты детей;</a:t>
            </a:r>
          </a:p>
          <a:p>
            <a:pPr algn="just"/>
            <a:r>
              <a:rPr lang="ru-RU" dirty="0" smtClean="0"/>
              <a:t>Фестиваль Дружбы народов;</a:t>
            </a:r>
          </a:p>
          <a:p>
            <a:pPr algn="just"/>
            <a:r>
              <a:rPr lang="ru-RU" dirty="0" smtClean="0"/>
              <a:t>Городской праздник 1 Мая, День Космонавтики, День города;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811115" y="2501213"/>
            <a:ext cx="4565650" cy="701675"/>
          </a:xfrm>
        </p:spPr>
        <p:txBody>
          <a:bodyPr/>
          <a:lstStyle/>
          <a:p>
            <a:pPr algn="ctr"/>
            <a:r>
              <a:rPr lang="ru-RU" dirty="0" smtClean="0"/>
              <a:t>Направлена </a:t>
            </a:r>
            <a:r>
              <a:rPr lang="ru-RU" dirty="0"/>
              <a:t>на помощь в организации и проведении крупных значимых событий (помощь на конференциях, форумах, праздниках, концертах и т.д.). </a:t>
            </a:r>
            <a:r>
              <a:rPr lang="ru-RU" dirty="0" smtClean="0"/>
              <a:t>Участие </a:t>
            </a:r>
            <a:r>
              <a:rPr lang="ru-RU" dirty="0"/>
              <a:t>и помощь в проведении городских мероприятий и акций.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74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Тема1" id="{9FBD90D7-93C2-4C9D-A1A7-684C0D5FE2CA}" vid="{67F89BE5-3290-4D5B-BA1F-B3B4FECE9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2103</TotalTime>
  <Words>608</Words>
  <Application>Microsoft Office PowerPoint</Application>
  <PresentationFormat>Широкоэкранный</PresentationFormat>
  <Paragraphs>80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Montserrat</vt:lpstr>
      <vt:lpstr>Times New Roman</vt:lpstr>
      <vt:lpstr>Тема1</vt:lpstr>
      <vt:lpstr>ПРОДобро</vt:lpstr>
      <vt:lpstr>ПРОДобро-мост к светлому завтра, где каждый шаг приносит радость другим</vt:lpstr>
      <vt:lpstr>  КТО ТАКИЕ ВОЛОНТЕРЫ?</vt:lpstr>
      <vt:lpstr>Презентация PowerPoint</vt:lpstr>
      <vt:lpstr>  СОЦИАЛЬНОЕ ВОЛОНТЕРСТВО </vt:lpstr>
      <vt:lpstr>ЭКОЛОГИЧЕСКОЕ  ВОЛОНТЕРСТВО  </vt:lpstr>
      <vt:lpstr>СПОРТИВНОЕ ВОЛОНТЕРСТВО  </vt:lpstr>
      <vt:lpstr>ПАТРИОТИЧЕСКОЕ  ВОЛОНТЕРСТВО  </vt:lpstr>
      <vt:lpstr>СОБЫТИЙНОЕ  ВОЛОНТЕРСТВО  </vt:lpstr>
      <vt:lpstr>Плюсы участия в добровольческой деятельности:</vt:lpstr>
      <vt:lpstr>Поощрение сувенирной продукцией для волонтеров </vt:lpstr>
      <vt:lpstr>ПРОДобро ВОЛОНТЕРСКИЙ ЛАГЕРЬ </vt:lpstr>
      <vt:lpstr>Присоединяйтесь в наш клуб ПРОДобро и станьте частью нашей команды, где каждый поступок наполнен смыслом! Здесь вы сможете внести свой вклад в благотворительные проекты, обрести новых друзей, уникальный опыт и, конечно же, радость от того, что меняете мир к лучшему. Давайте вместе создадим поток добра и положительных перемен!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Jadira</dc:creator>
  <cp:lastModifiedBy>Jadira</cp:lastModifiedBy>
  <cp:revision>127</cp:revision>
  <dcterms:created xsi:type="dcterms:W3CDTF">2023-11-10T06:39:25Z</dcterms:created>
  <dcterms:modified xsi:type="dcterms:W3CDTF">2024-02-02T05:42:18Z</dcterms:modified>
</cp:coreProperties>
</file>