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81" r:id="rId3"/>
    <p:sldId id="283" r:id="rId4"/>
    <p:sldId id="286" r:id="rId5"/>
    <p:sldId id="282" r:id="rId6"/>
    <p:sldId id="287" r:id="rId7"/>
    <p:sldId id="272" r:id="rId8"/>
    <p:sldId id="284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5362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1F2A4-F161-4852-A853-D111B9EF5D62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AD59-05F0-4D69-94C1-7398FFCE34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8B9C-63AE-43AE-BEB9-FA15213F07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__________Microsoft_Office_Excel1.xls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48" y="1643050"/>
            <a:ext cx="7772400" cy="2798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Юридическая компания по защите прав и законных интересов людей с ОВЗ и социально незащищенных слоёв населения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(ООО Бюро Защиты Заемщика)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72100" y="4500563"/>
            <a:ext cx="3771900" cy="1928812"/>
          </a:xfrm>
        </p:spPr>
        <p:txBody>
          <a:bodyPr>
            <a:normAutofit/>
          </a:bodyPr>
          <a:lstStyle/>
          <a:p>
            <a:pPr marL="0" indent="0" algn="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/>
              <a:t>Забайкальский край,</a:t>
            </a:r>
          </a:p>
          <a:p>
            <a:pPr marL="0" indent="0" algn="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/>
              <a:t>город Чита</a:t>
            </a:r>
            <a:r>
              <a:rPr lang="ru-RU" dirty="0" smtClean="0"/>
              <a:t>,</a:t>
            </a:r>
            <a:endParaRPr lang="ru-RU" dirty="0" smtClean="0"/>
          </a:p>
        </p:txBody>
      </p:sp>
      <p:pic>
        <p:nvPicPr>
          <p:cNvPr id="6149" name="Picture 5" descr="C:\Users\User\Desktop\для соц сетей\ySXfBhYrg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7" y="0"/>
            <a:ext cx="3071803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User\Desktop\для соц сетей\3FfKdE5S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" y="4214818"/>
            <a:ext cx="3743322" cy="2643182"/>
          </a:xfrm>
          <a:prstGeom prst="rect">
            <a:avLst/>
          </a:prstGeom>
          <a:noFill/>
        </p:spPr>
      </p:pic>
      <p:pic>
        <p:nvPicPr>
          <p:cNvPr id="28675" name="Picture 3" descr="E:\конкурсы\2021\мывместе\36dad2d26dc0407ca3a2bbb06a24faf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90908" cy="23002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3668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/>
              <a:t>Наша целевая аудитория</a:t>
            </a:r>
            <a:endParaRPr lang="ru-RU" sz="3200" b="1" dirty="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341313" indent="-339725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mtClean="0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5486400" y="304800"/>
            <a:ext cx="3429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вашей компании</a:t>
            </a:r>
          </a:p>
        </p:txBody>
      </p:sp>
      <p:pic>
        <p:nvPicPr>
          <p:cNvPr id="1031" name="Picture 4" descr="C:\Users\Svetlana\Downloads\мама_предприниматель\Логотипы проекта и организаторов\Логотипы проекта и организаторов\logo_mam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685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Содержимое 8"/>
          <p:cNvGraphicFramePr>
            <a:graphicFrameLocks noGrp="1"/>
          </p:cNvGraphicFramePr>
          <p:nvPr/>
        </p:nvGraphicFramePr>
        <p:xfrm>
          <a:off x="415925" y="2303463"/>
          <a:ext cx="8183563" cy="4086225"/>
        </p:xfrm>
        <a:graphic>
          <a:graphicData uri="http://schemas.openxmlformats.org/presentationml/2006/ole">
            <p:oleObj spid="_x0000_s44034" name="Диаграмма" r:id="rId5" imgW="8286650" imgH="4152855" progId="Excel.Chart.8">
              <p:embed/>
            </p:oleObj>
          </a:graphicData>
        </a:graphic>
      </p:graphicFrame>
      <p:pic>
        <p:nvPicPr>
          <p:cNvPr id="1032" name="Picture 5" descr="C:\Users\User\Desktop\для соц сетей\ySXfBhYrgi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0"/>
            <a:ext cx="20716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конкурсы\2021\мывместе\36dad2d26dc0407ca3a2bbb06a24faf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2857488" cy="14287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785926"/>
            <a:ext cx="4186238" cy="507207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Миссия проекта: </a:t>
            </a:r>
          </a:p>
          <a:p>
            <a:pPr>
              <a:buFontTx/>
              <a:buChar char="-"/>
            </a:pPr>
            <a:r>
              <a:rPr lang="ru-RU" sz="2000" dirty="0" smtClean="0"/>
              <a:t>защита прав и законных интересов социально незащищенных групп населения.</a:t>
            </a:r>
          </a:p>
          <a:p>
            <a:r>
              <a:rPr lang="ru-RU" sz="2000" b="1" dirty="0" smtClean="0"/>
              <a:t>Задачи проекта:</a:t>
            </a:r>
          </a:p>
          <a:p>
            <a:pPr>
              <a:buFontTx/>
              <a:buChar char="-"/>
            </a:pPr>
            <a:r>
              <a:rPr lang="ru-RU" sz="2000" dirty="0" smtClean="0"/>
              <a:t>повышение уровня финансовой и правовой грамотности, </a:t>
            </a:r>
          </a:p>
          <a:p>
            <a:pPr>
              <a:buFontTx/>
              <a:buChar char="-"/>
            </a:pPr>
            <a:r>
              <a:rPr lang="ru-RU" sz="2000" dirty="0" smtClean="0"/>
              <a:t>просветительская деятельность,</a:t>
            </a:r>
          </a:p>
          <a:p>
            <a:pPr>
              <a:buFontTx/>
              <a:buChar char="-"/>
            </a:pPr>
            <a:r>
              <a:rPr lang="ru-RU" sz="2000" dirty="0" smtClean="0"/>
              <a:t>п</a:t>
            </a:r>
            <a:r>
              <a:rPr lang="ru-RU" sz="2000" dirty="0" smtClean="0"/>
              <a:t>редставление прав граждан в судебных инстанциях и контрольно-надзорных органах,</a:t>
            </a:r>
          </a:p>
          <a:p>
            <a:pPr>
              <a:buFontTx/>
              <a:buChar char="-"/>
            </a:pPr>
            <a:r>
              <a:rPr lang="ru-RU" sz="2000" dirty="0" smtClean="0"/>
              <a:t>п</a:t>
            </a:r>
            <a:r>
              <a:rPr lang="ru-RU" sz="2000" dirty="0" smtClean="0"/>
              <a:t>ретензионная досудебная работа по защите прав граждан с ОВЗ и социально незащищенных групп населения</a:t>
            </a:r>
          </a:p>
          <a:p>
            <a:pPr>
              <a:buFontTx/>
              <a:buChar char="-"/>
            </a:pPr>
            <a:r>
              <a:rPr lang="ru-RU" sz="2000" dirty="0" smtClean="0"/>
              <a:t>п</a:t>
            </a:r>
            <a:r>
              <a:rPr lang="ru-RU" sz="2000" dirty="0" smtClean="0"/>
              <a:t>равовая поддержка и консалтинг</a:t>
            </a:r>
            <a:endParaRPr lang="ru-RU" sz="2000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2531" name="Picture 3" descr="C:\Users\User\Desktop\для соц сетей\достижения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4179891" y="2320925"/>
            <a:ext cx="5357812" cy="371633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643306" y="1004887"/>
            <a:ext cx="5111750" cy="585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3" descr="E:\конкурсы\2021\мывместе\36dad2d26dc0407ca3a2bbb06a24faf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590908" cy="1643050"/>
          </a:xfrm>
          <a:prstGeom prst="rect">
            <a:avLst/>
          </a:prstGeom>
          <a:noFill/>
        </p:spPr>
      </p:pic>
      <p:pic>
        <p:nvPicPr>
          <p:cNvPr id="12" name="Picture 5" descr="C:\Users\User\Desktop\для соц сетей\ySXfBhYrg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0"/>
            <a:ext cx="20716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SWOT</a:t>
            </a:r>
            <a:r>
              <a:rPr lang="ru-RU" smtClean="0"/>
              <a:t>-анализ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596" y="1285859"/>
          <a:ext cx="8228014" cy="5504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43639"/>
                <a:gridCol w="2084375"/>
              </a:tblGrid>
              <a:tr h="408552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Сильные стороны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Слабые стороны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8636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1.Положительная судебная практика</a:t>
                      </a:r>
                    </a:p>
                    <a:p>
                      <a:r>
                        <a:rPr lang="ru-RU" sz="1600" b="1" dirty="0" smtClean="0"/>
                        <a:t>2.УТП - сервис для слабослышащих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smtClean="0"/>
                        <a:t>людей, </a:t>
                      </a:r>
                      <a:r>
                        <a:rPr lang="ru-RU" sz="1600" b="1" baseline="0" dirty="0" err="1" smtClean="0"/>
                        <a:t>сурдолог</a:t>
                      </a:r>
                      <a:r>
                        <a:rPr lang="ru-RU" sz="1600" b="1" baseline="0" dirty="0" smtClean="0"/>
                        <a:t> в штате</a:t>
                      </a:r>
                      <a:endParaRPr lang="ru-RU" sz="1600" b="1" baseline="0" dirty="0" smtClean="0"/>
                    </a:p>
                    <a:p>
                      <a:r>
                        <a:rPr lang="ru-RU" sz="1600" baseline="0" dirty="0" smtClean="0"/>
                        <a:t>3. </a:t>
                      </a:r>
                      <a:r>
                        <a:rPr lang="ru-RU" sz="1600" baseline="0" dirty="0" smtClean="0"/>
                        <a:t>Включены в реестр субъектов социальных предпринимателей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4.Дистанционная </a:t>
                      </a:r>
                      <a:r>
                        <a:rPr lang="ru-RU" sz="1600" baseline="0" dirty="0" smtClean="0"/>
                        <a:t>работа с другими регионами и районами края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5. Круглосуточный сервис (в режиме телефонии и </a:t>
                      </a:r>
                      <a:r>
                        <a:rPr lang="en-US" sz="1600" baseline="0" dirty="0" smtClean="0"/>
                        <a:t>online</a:t>
                      </a:r>
                      <a:r>
                        <a:rPr lang="ru-RU" sz="1600" baseline="0" dirty="0" smtClean="0"/>
                        <a:t>)</a:t>
                      </a:r>
                    </a:p>
                    <a:p>
                      <a:r>
                        <a:rPr lang="ru-RU" sz="1600" baseline="0" dirty="0" smtClean="0"/>
                        <a:t>6. </a:t>
                      </a:r>
                      <a:r>
                        <a:rPr lang="ru-RU" sz="1600" baseline="0" dirty="0" smtClean="0"/>
                        <a:t>Официальные эксперты </a:t>
                      </a:r>
                      <a:r>
                        <a:rPr lang="en-US" sz="1600" baseline="0" dirty="0" smtClean="0"/>
                        <a:t>pro bono</a:t>
                      </a:r>
                      <a:r>
                        <a:rPr lang="ru-RU" sz="1600" baseline="0" dirty="0" smtClean="0"/>
                        <a:t> у Уполномоченного по защите прав предпринимателей в сфере банковского права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7.</a:t>
                      </a:r>
                      <a:r>
                        <a:rPr lang="en-US" sz="1600" baseline="0" dirty="0" smtClean="0"/>
                        <a:t>GR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связи- руководитель входит в составы Общественных советов при РОИВ и ОГВ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8. </a:t>
                      </a:r>
                      <a:r>
                        <a:rPr lang="ru-RU" sz="1600" baseline="0" dirty="0" smtClean="0"/>
                        <a:t>Наличие </a:t>
                      </a:r>
                      <a:r>
                        <a:rPr lang="ru-RU" sz="1600" baseline="0" dirty="0" err="1" smtClean="0"/>
                        <a:t>брендированных</a:t>
                      </a:r>
                      <a:r>
                        <a:rPr lang="ru-RU" sz="1600" baseline="0" dirty="0" smtClean="0"/>
                        <a:t> автомобилей с возможностью  мобильной правовой консультации</a:t>
                      </a:r>
                      <a:endParaRPr lang="ru-RU" sz="1600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Нехватка высококвалифицированных кадров в сфере юриспруденции</a:t>
                      </a:r>
                      <a:endParaRPr lang="ru-RU" baseline="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baseline="0" dirty="0" smtClean="0"/>
                    </a:p>
                  </a:txBody>
                  <a:tcPr/>
                </a:tc>
              </a:tr>
              <a:tr h="40855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Возможности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Угрозы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1403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Расширение</a:t>
                      </a:r>
                      <a:r>
                        <a:rPr lang="ru-RU" sz="1600" baseline="0" dirty="0" smtClean="0"/>
                        <a:t> вглубь края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Открытие офисов в спальных районах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Выход на межрегиональный </a:t>
                      </a:r>
                      <a:r>
                        <a:rPr lang="ru-RU" sz="1600" baseline="0" dirty="0" smtClean="0"/>
                        <a:t>рынок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Активное ведение семинаров про правовой и финансовой грамотности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Принципиальное изменения в законодательстве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Дебиторская задолженность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45" name="Picture 5" descr="C:\Users\User\Desktop\для соц сетей\ySXfBhYrg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конкурсы\2021\мывместе\36dad2d26dc0407ca3a2bbb06a24faf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500298" cy="12858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3555" name="Picture 3" descr="C:\Users\User\Desktop\для соц сетей\ok23BbfNQF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876"/>
            <a:ext cx="4857752" cy="3286124"/>
          </a:xfrm>
          <a:prstGeom prst="rect">
            <a:avLst/>
          </a:prstGeom>
          <a:noFill/>
        </p:spPr>
      </p:pic>
      <p:pic>
        <p:nvPicPr>
          <p:cNvPr id="23556" name="Picture 4" descr="C:\Users\User\Desktop\для соц сетей\пар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52"/>
            <a:ext cx="4857752" cy="3286124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Богатый опыт ведения просветительской деятельности с целью повышения финансовой и правовой грамотности граждан</a:t>
            </a:r>
            <a:endParaRPr lang="ru-RU" sz="2000" dirty="0"/>
          </a:p>
        </p:txBody>
      </p:sp>
      <p:pic>
        <p:nvPicPr>
          <p:cNvPr id="7" name="Picture 3" descr="E:\конкурсы\2021\мывместе\36dad2d26dc0407ca3a2bbb06a24faf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488" cy="1643049"/>
          </a:xfrm>
          <a:prstGeom prst="rect">
            <a:avLst/>
          </a:prstGeom>
          <a:noFill/>
        </p:spPr>
      </p:pic>
      <p:pic>
        <p:nvPicPr>
          <p:cNvPr id="45060" name="Picture 4" descr="C:\Users\User\Desktop\для соц сетей\DehZUu9j3P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421481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b="1" dirty="0" smtClean="0"/>
              <a:t>Вклад в благотворительность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- Всероссийское общество глухих</a:t>
            </a:r>
          </a:p>
          <a:p>
            <a:r>
              <a:rPr lang="ru-RU" b="1" dirty="0" smtClean="0"/>
              <a:t>-</a:t>
            </a:r>
            <a:r>
              <a:rPr lang="ru-RU" b="1" dirty="0" err="1" smtClean="0"/>
              <a:t>Б</a:t>
            </a:r>
            <a:r>
              <a:rPr lang="ru-RU" b="1" dirty="0" err="1" smtClean="0"/>
              <a:t>изнес-волонтерство</a:t>
            </a:r>
            <a:r>
              <a:rPr lang="ru-RU" b="1" dirty="0" smtClean="0"/>
              <a:t> (Опора </a:t>
            </a:r>
            <a:r>
              <a:rPr lang="ru-RU" b="1" dirty="0" smtClean="0"/>
              <a:t>Р</a:t>
            </a:r>
            <a:r>
              <a:rPr lang="ru-RU" b="1" dirty="0" smtClean="0"/>
              <a:t>оссии)</a:t>
            </a:r>
          </a:p>
          <a:p>
            <a:r>
              <a:rPr lang="ru-RU" b="1" dirty="0" smtClean="0"/>
              <a:t>Поддержка в период пандемии</a:t>
            </a:r>
            <a:endParaRPr lang="ru-RU" b="1" dirty="0" smtClean="0"/>
          </a:p>
          <a:p>
            <a:r>
              <a:rPr lang="ru-RU" b="1" dirty="0" smtClean="0"/>
              <a:t>- </a:t>
            </a:r>
            <a:r>
              <a:rPr lang="ru-RU" b="1" dirty="0" smtClean="0"/>
              <a:t>Бесплатная помощь пострадавшим при </a:t>
            </a:r>
            <a:r>
              <a:rPr lang="ru-RU" b="1" dirty="0" smtClean="0"/>
              <a:t>ЧС </a:t>
            </a:r>
          </a:p>
          <a:p>
            <a:r>
              <a:rPr lang="ru-RU" sz="2600" b="1" dirty="0" smtClean="0"/>
              <a:t>(на данный момент оказываем бесплатную правовую поддержку пострадавшим от паводков в Забайкальском крае летом 2021г)</a:t>
            </a:r>
            <a:endParaRPr lang="ru-RU" sz="2600" b="1" dirty="0" smtClean="0"/>
          </a:p>
          <a:p>
            <a:endParaRPr lang="ru-RU" dirty="0"/>
          </a:p>
        </p:txBody>
      </p:sp>
      <p:pic>
        <p:nvPicPr>
          <p:cNvPr id="7" name="Picture 3" descr="C:\Users\User\Desktop\для соц сетей\jtJsKc-tDJ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3" descr="E:\конкурсы\2021\мывместе\36dad2d26dc0407ca3a2bbb06a24faf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786050" cy="1071546"/>
          </a:xfrm>
          <a:prstGeom prst="rect">
            <a:avLst/>
          </a:prstGeom>
          <a:noFill/>
        </p:spPr>
      </p:pic>
      <p:pic>
        <p:nvPicPr>
          <p:cNvPr id="6" name="Picture 5" descr="C:\Users\User\Desktop\для соц сетей\ySXfBhYrg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0"/>
            <a:ext cx="235742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Активное участие в общественной жизни</a:t>
            </a:r>
            <a:endParaRPr lang="ru-RU" dirty="0"/>
          </a:p>
        </p:txBody>
      </p:sp>
      <p:pic>
        <p:nvPicPr>
          <p:cNvPr id="22530" name="Picture 2" descr="C:\Users\User\Desktop\для соц сетей\заяц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500174"/>
            <a:ext cx="4038600" cy="2692400"/>
          </a:xfrm>
          <a:prstGeom prst="rect">
            <a:avLst/>
          </a:prstGeom>
          <a:noFill/>
        </p:spPr>
      </p:pic>
      <p:pic>
        <p:nvPicPr>
          <p:cNvPr id="22531" name="Picture 3" descr="C:\Users\User\Desktop\для соц сетей\достижения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4107663" y="2321702"/>
            <a:ext cx="5357827" cy="3714775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2532" name="Picture 4" descr="C:\Users\User\Desktop\для соц сетей\день город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38628"/>
            <a:ext cx="4000528" cy="26193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6082" name="Picture 2" descr="C:\Users\User\Desktop\для соц сетей\98yxuOzHZTw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43248"/>
            <a:ext cx="4500562" cy="3000388"/>
          </a:xfrm>
          <a:prstGeom prst="rect">
            <a:avLst/>
          </a:prstGeom>
          <a:noFill/>
        </p:spPr>
      </p:pic>
      <p:pic>
        <p:nvPicPr>
          <p:cNvPr id="8196" name="Picture 4" descr="C:\Users\User\Desktop\для соц сетей\UWoS83KT97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2357438"/>
            <a:ext cx="4714876" cy="2928950"/>
          </a:xfrm>
          <a:noFill/>
        </p:spPr>
      </p:pic>
      <p:pic>
        <p:nvPicPr>
          <p:cNvPr id="10" name="Picture 5" descr="C:\Users\User\Desktop\для соц сетей\ySXfBhYrg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39" y="0"/>
            <a:ext cx="242886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User\Desktop\для соц сетей\ySXfBhYrg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5" y="0"/>
            <a:ext cx="292892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конкурсы\2021\мывместе\36dad2d26dc0407ca3a2bbb06a24faf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90908" cy="23002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4034" name="Picture 2" descr="C:\Users\User\Desktop\для соц сетей\благодарность мы вмест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600200"/>
            <a:ext cx="7929618" cy="5043510"/>
          </a:xfrm>
          <a:prstGeom prst="rect">
            <a:avLst/>
          </a:prstGeom>
          <a:noFill/>
        </p:spPr>
      </p:pic>
      <p:pic>
        <p:nvPicPr>
          <p:cNvPr id="6" name="Picture 5" descr="C:\Users\User\Desktop\для соц сетей\ySXfBhYrg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3428993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конкурсы\2021\мывместе\36dad2d26dc0407ca3a2bbb06a24faf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590908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258</Words>
  <PresentationFormat>Экран (4:3)</PresentationFormat>
  <Paragraphs>42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Диаграмма Microsoft Office Excel</vt:lpstr>
      <vt:lpstr>Юридическая компания по защите прав и законных интересов людей с ОВЗ и социально незащищенных слоёв населения  (ООО Бюро Защиты Заемщика)</vt:lpstr>
      <vt:lpstr>Наша целевая аудитория</vt:lpstr>
      <vt:lpstr>Слайд 3</vt:lpstr>
      <vt:lpstr>SWOT-анализ</vt:lpstr>
      <vt:lpstr>Слайд 5</vt:lpstr>
      <vt:lpstr>Вклад в благотворительность</vt:lpstr>
      <vt:lpstr>Активное участие в общественной жизни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Бюро Защиты Заемщика юридическая компания</dc:title>
  <cp:lastModifiedBy>Microsoft</cp:lastModifiedBy>
  <cp:revision>51</cp:revision>
  <dcterms:modified xsi:type="dcterms:W3CDTF">2021-09-15T04:16:06Z</dcterms:modified>
</cp:coreProperties>
</file>