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77" r:id="rId4"/>
    <p:sldId id="278" r:id="rId5"/>
    <p:sldId id="279" r:id="rId6"/>
    <p:sldId id="262" r:id="rId7"/>
    <p:sldId id="281" r:id="rId8"/>
    <p:sldId id="273" r:id="rId9"/>
    <p:sldId id="280" r:id="rId10"/>
    <p:sldId id="284" r:id="rId11"/>
    <p:sldId id="282" r:id="rId12"/>
    <p:sldId id="283" r:id="rId13"/>
    <p:sldId id="272" r:id="rId14"/>
    <p:sldId id="28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42A"/>
    <a:srgbClr val="161B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2004" y="-14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cloud.mail.ru/public/F4TQ/5YfAJxKjN" TargetMode="External"/><Relationship Id="rId5" Type="http://schemas.openxmlformats.org/officeDocument/2006/relationships/hyperlink" Target="https://cloud.mail.ru/public/GXvg/PbYVhewt8" TargetMode="External"/><Relationship Id="rId4" Type="http://schemas.openxmlformats.org/officeDocument/2006/relationships/hyperlink" Target="https://cloud.mail.ru/public/x454/FRrfio3q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~$&#1084;&#1091;&#1089;&#1086;&#1088;%20&#1087;&#1077;&#1095;&#1072;&#1090;&#1100;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lFgeXEZyTw" TargetMode="External"/><Relationship Id="rId5" Type="http://schemas.openxmlformats.org/officeDocument/2006/relationships/hyperlink" Target="https://vk.com/club23700868" TargetMode="External"/><Relationship Id="rId4" Type="http://schemas.openxmlformats.org/officeDocument/2006/relationships/hyperlink" Target="https://dobro.ru/project/1004243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101;&#1082;&#1086;&#1083;&#1086;&#1075;&#1080;&#1103;&#1076;&#1077;&#1083;&#1086;&#1082;&#1072;&#1078;&#1076;&#1086;&#1075;&#1086;.&#1088;&#1092;/video/vid-ru.mp4" TargetMode="External"/><Relationship Id="rId7" Type="http://schemas.openxmlformats.org/officeDocument/2006/relationships/hyperlink" Target="2.&#1043;&#1041;&#1054;&#1059;&#1057;&#1086;&#1079;&#1074;&#1077;&#1079;&#1076;&#1080;&#1077;%20&#1084;&#1072;&#1082;&#1077;&#1090;%20&#1087;&#1088;&#1077;&#1079;&#1077;&#1085;&#1090;&#1072;&#1094;&#1080;&#1080;%20&#1074;&#1086;&#1089;&#1087;&#1080;&#1090;&#1072;&#1090;&#1077;&#1083;&#1100;&#1085;&#1086;&#1081;%20&#1087;&#1088;&#1072;&#1082;&#1090;&#1080;&#1082;&#1080;%2010.01.23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UKLL/ppTBPhkZw" TargetMode="External"/><Relationship Id="rId5" Type="http://schemas.openxmlformats.org/officeDocument/2006/relationships/hyperlink" Target="https://cloud.mail.ru/public/S381/PRsjjxJfQ" TargetMode="External"/><Relationship Id="rId4" Type="http://schemas.openxmlformats.org/officeDocument/2006/relationships/hyperlink" Target="https://cloud.mail.ru/public/SC3g/syEghnA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971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181600"/>
            <a:ext cx="8610600" cy="95410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Инклюзивный  экологический проект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«Добрый мусор»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248400"/>
            <a:ext cx="7543800" cy="4616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ГБОУ «Созвездие»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762000" y="457200"/>
            <a:ext cx="8077200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0601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«круглый </a:t>
            </a:r>
            <a:r>
              <a:rPr lang="ru-RU" sz="1400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стол»/</a:t>
            </a:r>
            <a:r>
              <a:rPr lang="ru-RU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научно-практический семинар «Формирование гражданской идентичности, гражданственности и патриотизма подрастающего поколения россиян в рамках реализации рабочей программы воспитания образовательной организации» Волгоградской государственной академии последипломного образования..Выступление по теме   «Волонтерский отряд «Твори добро», отряд РДШ, отряд «Мы за ЗОЖ» как средство формирования чувства патриотизма, гражданственности в рамках реализации программы воспитания в ГБОУ «Созвездие» (сертификат выступающего)  </a:t>
            </a:r>
            <a:r>
              <a:rPr lang="en-US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https://cloud.mail.ru/public/x454/FRrfio3qo</a:t>
            </a:r>
            <a:endParaRPr lang="ru-RU" sz="1400" spc="9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601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семинар–практикум «Организация коррекционно-развивающей среды инклюзивного образования: непрерывность и преемственность» Волгоградской государственной академии последипломного образования. Мастер-класс на тему «Социально-педагогическое проектирование–залог успешной социализации воспитанников(сертификат ведущего мастер-класс)</a:t>
            </a:r>
            <a:r>
              <a:rPr lang="en-US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https://cloud.mail.ru/public/GXvg/PbYVhewt8</a:t>
            </a:r>
            <a:endParaRPr lang="ru-RU" sz="1400" spc="9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601" lvl="0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методическое объединение  заместителей директоров по воспитательной работе «Приоритетные направления реализации программы воспитания в </a:t>
            </a:r>
            <a:r>
              <a:rPr lang="ru-RU" sz="1400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учебном году</a:t>
            </a:r>
            <a:r>
              <a:rPr lang="ru-RU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Выступление на тему «Детские объединения в ГБОУ «Созвездие». Яркие практики» (сертификат выступающего) </a:t>
            </a:r>
            <a:r>
              <a:rPr lang="en-US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ttps://cloud.mail.ru/public/F4TQ/5YfAJxKjN</a:t>
            </a:r>
            <a:r>
              <a:rPr lang="ru-RU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="1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/>
          <a:srcRect l="6945" t="17589" r="7154" b="21864"/>
          <a:stretch>
            <a:fillRect/>
          </a:stretch>
        </p:blipFill>
        <p:spPr bwMode="auto">
          <a:xfrm>
            <a:off x="1295400" y="4191000"/>
            <a:ext cx="4572000" cy="231335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248400" y="4267200"/>
          <a:ext cx="1524000" cy="2214563"/>
        </p:xfrm>
        <a:graphic>
          <a:graphicData uri="http://schemas.openxmlformats.org/presentationml/2006/ole">
            <p:oleObj spid="_x0000_s29698" name="PDF" r:id="rId8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67000" y="228600"/>
            <a:ext cx="3276600" cy="3693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Фотогалерея</a:t>
            </a:r>
            <a:r>
              <a:rPr lang="ru-RU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 проекта</a:t>
            </a:r>
          </a:p>
        </p:txBody>
      </p:sp>
      <p:pic>
        <p:nvPicPr>
          <p:cNvPr id="6" name="Рисунок 5" descr="4ac3b2b8-6273-b942-6053-9625dc1f99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33400"/>
            <a:ext cx="858736" cy="1447019"/>
          </a:xfrm>
          <a:prstGeom prst="rect">
            <a:avLst/>
          </a:prstGeom>
          <a:ln>
            <a:solidFill>
              <a:srgbClr val="1C942A"/>
            </a:solidFill>
          </a:ln>
        </p:spPr>
      </p:pic>
      <p:pic>
        <p:nvPicPr>
          <p:cNvPr id="7" name="Рисунок 6" descr="a108efa4-e380-064f-7267-090e923897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794099"/>
            <a:ext cx="2438400" cy="1624013"/>
          </a:xfrm>
          <a:prstGeom prst="rect">
            <a:avLst/>
          </a:prstGeom>
          <a:ln>
            <a:solidFill>
              <a:srgbClr val="1C942A"/>
            </a:solidFill>
          </a:ln>
        </p:spPr>
      </p:pic>
      <p:pic>
        <p:nvPicPr>
          <p:cNvPr id="8" name="Рисунок 7" descr="1ff8d49f-d0fa-5cd9-1b2a-dd911f6d74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953000"/>
            <a:ext cx="2360750" cy="1574601"/>
          </a:xfrm>
          <a:prstGeom prst="rect">
            <a:avLst/>
          </a:prstGeom>
          <a:ln>
            <a:solidFill>
              <a:srgbClr val="1C942A"/>
            </a:solidFill>
          </a:ln>
        </p:spPr>
      </p:pic>
      <p:pic>
        <p:nvPicPr>
          <p:cNvPr id="9" name="Рисунок 8" descr="e0d50622-fd2e-d9ed-757b-0f61f453286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914400"/>
            <a:ext cx="2438623" cy="1624162"/>
          </a:xfrm>
          <a:prstGeom prst="rect">
            <a:avLst/>
          </a:prstGeom>
          <a:ln>
            <a:solidFill>
              <a:srgbClr val="1C942A"/>
            </a:solidFill>
          </a:ln>
        </p:spPr>
      </p:pic>
      <p:pic>
        <p:nvPicPr>
          <p:cNvPr id="10" name="Рисунок 9" descr="82178abb-14d9-1bd7-c746-3754f5e5671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4800" y="228600"/>
            <a:ext cx="813197" cy="1219200"/>
          </a:xfrm>
          <a:prstGeom prst="rect">
            <a:avLst/>
          </a:prstGeom>
          <a:ln>
            <a:solidFill>
              <a:srgbClr val="1C942A"/>
            </a:solidFill>
          </a:ln>
        </p:spPr>
      </p:pic>
      <p:pic>
        <p:nvPicPr>
          <p:cNvPr id="11" name="Рисунок 10" descr="07f1b9d9-c78d-93cc-1577-3249a125b05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4953000"/>
            <a:ext cx="2432143" cy="16198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" name="Рисунок 11" descr="a206c964-a4be-8732-af00-db9a8853f78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4724400"/>
            <a:ext cx="2774931" cy="1848148"/>
          </a:xfrm>
          <a:prstGeom prst="rect">
            <a:avLst/>
          </a:prstGeom>
          <a:ln>
            <a:solidFill>
              <a:srgbClr val="1C942A"/>
            </a:solidFill>
          </a:ln>
        </p:spPr>
      </p:pic>
      <p:pic>
        <p:nvPicPr>
          <p:cNvPr id="52226" name="Picture 2" descr="C:\Users\Admin\Desktop\на конкурс\bd202cf4-cb77-4485-bba2-15fdc92d46f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1143000"/>
            <a:ext cx="1524000" cy="1143000"/>
          </a:xfrm>
          <a:prstGeom prst="rect">
            <a:avLst/>
          </a:prstGeom>
          <a:noFill/>
        </p:spPr>
      </p:pic>
      <p:pic>
        <p:nvPicPr>
          <p:cNvPr id="52227" name="Picture 3" descr="D:\Загрузки новые\-5431630885263885014_121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2362200"/>
            <a:ext cx="2064810" cy="1343740"/>
          </a:xfrm>
          <a:prstGeom prst="rect">
            <a:avLst/>
          </a:prstGeom>
          <a:noFill/>
        </p:spPr>
      </p:pic>
      <p:pic>
        <p:nvPicPr>
          <p:cNvPr id="52228" name="Picture 4" descr="D:\Загрузки новые\-5470063330665285286_121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8400" y="27432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200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04800" y="2590800"/>
            <a:ext cx="2044555" cy="46166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</a:t>
            </a:r>
            <a:r>
              <a:rPr lang="ru-RU" sz="1200" dirty="0" err="1" smtClean="0">
                <a:hlinkClick r:id="rId3" action="ppaction://hlinkpres?slideindex=1&amp;slidetitle="/>
              </a:rPr>
              <a:t>экологияделокаждого.рф</a:t>
            </a:r>
            <a:r>
              <a:rPr lang="ru-RU" sz="1200" dirty="0" smtClean="0">
                <a:hlinkClick r:id="rId3" action="ppaction://hlinkpres?slideindex=1&amp;slidetitle="/>
              </a:rPr>
              <a:t>/</a:t>
            </a:r>
            <a:r>
              <a:rPr lang="en-US" sz="1200" dirty="0" err="1" smtClean="0">
                <a:hlinkClick r:id="rId3" action="ppaction://hlinkpres?slideindex=1&amp;slidetitle="/>
              </a:rPr>
              <a:t>itogi</a:t>
            </a:r>
            <a:r>
              <a:rPr lang="en-US" sz="1200" dirty="0" smtClean="0">
                <a:hlinkClick r:id="rId3" action="ppaction://hlinkpres?slideindex=1&amp;slidetitle="/>
              </a:rPr>
              <a:t>/2022/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762000"/>
            <a:ext cx="4572000" cy="46166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https://oblkompriroda.volgograd.ru/current-activity/cooperation/news/437312/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04800" y="4038600"/>
            <a:ext cx="4343400" cy="646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</a:t>
            </a:r>
            <a:r>
              <a:rPr lang="ru-RU" sz="1200" dirty="0" err="1" smtClean="0">
                <a:hlinkClick r:id="rId3" action="ppaction://hlinkpres?slideindex=1&amp;slidetitle="/>
              </a:rPr>
              <a:t>мтв.онлайн</a:t>
            </a:r>
            <a:r>
              <a:rPr lang="ru-RU" sz="1200" dirty="0" smtClean="0">
                <a:hlinkClick r:id="rId3" action="ppaction://hlinkpres?slideindex=1&amp;slidetitle="/>
              </a:rPr>
              <a:t>/</a:t>
            </a:r>
            <a:r>
              <a:rPr lang="en-US" sz="1200" dirty="0" smtClean="0">
                <a:hlinkClick r:id="rId3" action="ppaction://hlinkpres?slideindex=1&amp;slidetitle="/>
              </a:rPr>
              <a:t>news/ecology/</a:t>
            </a:r>
            <a:r>
              <a:rPr lang="en-US" sz="1200" dirty="0" err="1" smtClean="0">
                <a:hlinkClick r:id="rId3" action="ppaction://hlinkpres?slideindex=1&amp;slidetitle="/>
              </a:rPr>
              <a:t>ekologiya</a:t>
            </a:r>
            <a:r>
              <a:rPr lang="en-US" sz="1200" dirty="0" smtClean="0">
                <a:hlinkClick r:id="rId3" action="ppaction://hlinkpres?slideindex=1&amp;slidetitle="/>
              </a:rPr>
              <a:t>---delo-kazhdogo-volgogradskie-shkolniki-stali-prizerami-mezhdunarodnogo-konkursa-7408674567.html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2133600"/>
            <a:ext cx="2384114" cy="27699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https://v102.ru/news/113614.html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24600" y="2057400"/>
            <a:ext cx="2362200" cy="646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https://volgograd.bezformata.com/listnews/premii-ekologiya-delo-kazhdogo/111887196/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5105400"/>
            <a:ext cx="4572000" cy="27699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https://rutube.ru/video/e6521b94e7882e5a76f31633bed7b6dd/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1200" y="838200"/>
            <a:ext cx="2653570" cy="27699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https://riac34.ru/news/150799/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29200" y="3657600"/>
            <a:ext cx="2819400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https://rpn.gov.ru/regions/30/news/21-dekabrya-proshlo-nagrazhdenie-premii-ekologiya-delo-kazhdogo-v-volgogradskoy-oblasti-5825494.html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3276600"/>
            <a:ext cx="3048000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https://obraz.volgograd.ru/current-activity/cooperation/news/438135/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1371600"/>
            <a:ext cx="4572000" cy="64633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https://volgograd1.tv/novosti/kategoriya-novostej-3/volgogradskie-shkolniki-stali-prizerami-v-mezhdunarodnom-ekologicheskom-konkurse.html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29000" y="2209800"/>
            <a:ext cx="2286000" cy="646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https://files.volgograd1.tv/VideoNews/2023/01/18/Volgogradskiye_shkol'niki_stali_prizerami.mp4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91000" y="3048000"/>
            <a:ext cx="4572000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https://gorvesti.ru/society/dobryy-musor-iz-volgograda-pobedil-na-konkurse-ekologiya-delo-kazhdogo-128736.html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81600" y="4572000"/>
            <a:ext cx="2971800" cy="646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https://vpravda.ru/obshchestvo/volgogradskaya-shkola-poluchila-mezhdunarodnuyu-premiyu-za-zashchitu-ekologii-149960/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1000" y="6248400"/>
            <a:ext cx="2934201" cy="27699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https://russia24.pro/volgograd/335746229/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7400" y="1295400"/>
            <a:ext cx="2456313" cy="27699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https://dzen.ru/a/Y8k8irbrYXwxDkKj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8600" y="5562600"/>
            <a:ext cx="4572000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1200" dirty="0" smtClean="0">
                <a:hlinkClick r:id="rId3" action="ppaction://hlinkpres?slideindex=1&amp;slidetitle="/>
              </a:rPr>
              <a:t>https://volgograd.bezformata.com/listnews/mesto-mezhdunarodnoy-ekologicheskoy-premii/112003093/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057400" y="228601"/>
            <a:ext cx="5029200" cy="3693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СМИ о проекте «Добрый мусор»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57800" y="5334000"/>
            <a:ext cx="3124200" cy="135524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Ссылка на видеоматериал  проекта :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https://dobro.ru/project/10042436</a:t>
            </a:r>
            <a:endParaRPr lang="ru-RU" sz="1200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https://vk.com/club23700868</a:t>
            </a:r>
            <a:endParaRPr lang="ru-RU" sz="1200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https://youtu.be/ilFgeXEZyTw</a:t>
            </a:r>
            <a:endParaRPr lang="ru-RU" sz="1200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990600" y="457200"/>
            <a:ext cx="7696200" cy="5519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Результаты реализации проекта «Добрый мусор»</a:t>
            </a:r>
          </a:p>
          <a:p>
            <a:pPr algn="just">
              <a:spcAft>
                <a:spcPts val="750"/>
              </a:spcAft>
            </a:pP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 годы реализации </a:t>
            </a:r>
            <a:r>
              <a:rPr lang="ru-RU" sz="1400" b="1" spc="-39" dirty="0" smtClean="0">
                <a:latin typeface="Times New Roman" pitchFamily="18" charset="0"/>
                <a:cs typeface="Times New Roman" pitchFamily="18" charset="0"/>
              </a:rPr>
              <a:t>проекта «Добрый мусор»  участниками стали более 1500 человек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– это сами учащиеся и педагоги, родители, волонтеры, специалисты ГБОУ «Созвездие»,  с 2022 года  к работе активно подключились инклюзивные  волонтеры</a:t>
            </a:r>
            <a:r>
              <a:rPr lang="ru-RU" sz="1400" b="1" spc="12" dirty="0" smtClean="0">
                <a:latin typeface="Times New Roman" pitchFamily="18" charset="0"/>
                <a:cs typeface="Times New Roman" pitchFamily="18" charset="0"/>
              </a:rPr>
              <a:t> ГКОУ «Волгоградская школа-интернат №2», ГКОУ «Волгоградская школа-интернат №5»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МОУ СОШ № 82, 102, 96, 98  и другие образовательные учреждения </a:t>
            </a:r>
            <a:r>
              <a:rPr lang="ru-RU" sz="1400" b="1" spc="12" dirty="0" smtClean="0">
                <a:latin typeface="Times New Roman" pitchFamily="18" charset="0"/>
                <a:cs typeface="Times New Roman" pitchFamily="18" charset="0"/>
              </a:rPr>
              <a:t> г. Волгограда и области </a:t>
            </a:r>
            <a:endParaRPr lang="ru-RU" sz="1400" b="1" spc="-39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Было сдано более 3000 кг макулатуры.  Полученные деньги  от сдачи  вторичного сырья  переданы в Благотворительный фонд «Детям на здоровье» для приобретения лекарственных средств для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онкобольных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 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75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2022 -2023 учебном году Государственное бюджетное общеобразовательное учреждение «Волгоградская школа-интернат «Созвездие» стала призером международной детско-юношеской премии «Экология – дело каждого». Представленный образовательным учреждением проект «Добрый мусор» занял третье место в номинации «</a:t>
            </a: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Экошкола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Всего в этом году от соискателей премии поступило более 45 тысяч творческих работ и экологических проектов из России, Венесуэлы, Греции, Индонезии, Германии, Австрии, Монголии, Алжира, Боливии, Великобритании, США, Эстонии, Эквадора, Китая и других стран. Волгоградский регион вошел в десятку самых активных участников конкурса «Экология – дело каждого». Представленный проект «Добрый мусор»,  вошедший в число лучших, был выделен организаторами как один  из самых социально направленных. </a:t>
            </a:r>
          </a:p>
          <a:p>
            <a:pPr lvl="0" algn="just">
              <a:spcAft>
                <a:spcPts val="75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ГБОУ «Созвездие»  презентовали видео об инклюзивном  проекте  «Добрый мусор», созданном местными волонтерами. Инициативная молодежь города и области теперь собирает мусор на переработку и передает полученные деньги в фонды помощи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онкобольным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детям. Мероприятия проводятся систематически.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 descr="C:\Users\Admin\Desktop\добрый мусор -\b56fdc3a-edb7-ca00-16c1-22480ebde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09800"/>
            <a:ext cx="2595940" cy="172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dmin\Desktop\конференция добрый мусор\f8ab3ad4-198a-7ddb-58c9-8d5e828a79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0"/>
            <a:ext cx="2702977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784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Работа ведется на постоянной основе.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Помощь идет маленькими, но уверенными шагами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9" name="Рисунок 8" descr="1657096343036.jpg"/>
          <p:cNvPicPr>
            <a:picLocks noChangeAspect="1"/>
          </p:cNvPicPr>
          <p:nvPr/>
        </p:nvPicPr>
        <p:blipFill>
          <a:blip r:embed="rId5"/>
          <a:srcRect t="3653" b="8676"/>
          <a:stretch>
            <a:fillRect/>
          </a:stretch>
        </p:blipFill>
        <p:spPr>
          <a:xfrm>
            <a:off x="6477000" y="4267200"/>
            <a:ext cx="2324100" cy="1528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657096343067.jpg"/>
          <p:cNvPicPr>
            <a:picLocks noChangeAspect="1"/>
          </p:cNvPicPr>
          <p:nvPr/>
        </p:nvPicPr>
        <p:blipFill>
          <a:blip r:embed="rId6"/>
          <a:srcRect l="13846" t="20513" r="9231" b="3590"/>
          <a:stretch>
            <a:fillRect/>
          </a:stretch>
        </p:blipFill>
        <p:spPr>
          <a:xfrm>
            <a:off x="6553200" y="533400"/>
            <a:ext cx="2057400" cy="1522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657096766440.jpg"/>
          <p:cNvPicPr>
            <a:picLocks noChangeAspect="1"/>
          </p:cNvPicPr>
          <p:nvPr/>
        </p:nvPicPr>
        <p:blipFill>
          <a:blip r:embed="rId7"/>
          <a:srcRect t="4675" b="18000"/>
          <a:stretch>
            <a:fillRect/>
          </a:stretch>
        </p:blipFill>
        <p:spPr>
          <a:xfrm>
            <a:off x="3048000" y="457200"/>
            <a:ext cx="3086100" cy="530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-20220601-WA0010.jpg"/>
          <p:cNvPicPr>
            <a:picLocks noChangeAspect="1"/>
          </p:cNvPicPr>
          <p:nvPr/>
        </p:nvPicPr>
        <p:blipFill>
          <a:blip r:embed="rId8"/>
          <a:srcRect l="9333"/>
          <a:stretch>
            <a:fillRect/>
          </a:stretch>
        </p:blipFill>
        <p:spPr>
          <a:xfrm rot="16200000">
            <a:off x="657787" y="3990414"/>
            <a:ext cx="1600200" cy="230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-20220704-WA0037.jpg"/>
          <p:cNvPicPr>
            <a:picLocks noChangeAspect="1"/>
          </p:cNvPicPr>
          <p:nvPr/>
        </p:nvPicPr>
        <p:blipFill>
          <a:blip r:embed="rId9"/>
          <a:srcRect l="12000" t="3556" r="12000"/>
          <a:stretch>
            <a:fillRect/>
          </a:stretch>
        </p:blipFill>
        <p:spPr>
          <a:xfrm>
            <a:off x="381000" y="381000"/>
            <a:ext cx="2286000" cy="163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_971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8397311" cy="6400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67000" y="51816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обещаем Родину беречь-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Святую землю Волгограда,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будем силы не жалеть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И жить, природу защищая!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23274" y="3244334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8" name="Рисунок 7" descr="sch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152400"/>
            <a:ext cx="4673600" cy="350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6" name="Прямоугольник 15"/>
          <p:cNvSpPr/>
          <p:nvPr/>
        </p:nvSpPr>
        <p:spPr>
          <a:xfrm>
            <a:off x="381000" y="3810000"/>
            <a:ext cx="8305800" cy="1354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условиях становления гражданского общества и правового государства в нашей школе мы  осуществляем воспитание принципиально нового, демократического типа личности, способной к инновациям, к управлению собственной жизнью и деятельностью, делами общества, готовой рассчитывать на собственные силы, собственным трудом обеспечивать свою материальную независимость.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5410200"/>
            <a:ext cx="8305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    Чувство патриотизма многогранно по  своему содержанию, его нельзя определить несколькими словами. Это любовь к родным местам, гордость за свой народ, ощущение неразрывности с окружающим миром желание сохранить и преумножить богатство Родины. И  одно из проявлений патриотизма – любовь к природе. 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16" name="Прямоугольник 15"/>
          <p:cNvSpPr/>
          <p:nvPr/>
        </p:nvSpPr>
        <p:spPr>
          <a:xfrm>
            <a:off x="609600" y="838200"/>
            <a:ext cx="7924800" cy="4901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702" marR="3081"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Актуальность</a:t>
            </a:r>
          </a:p>
          <a:p>
            <a:pPr lvl="0" algn="just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сложном, многообразном, динамичном мире проблемы окружающей среды  приобрели глобальный масштаб. Сегодня перед человечеством стоит вопрос о необходимости изменения отношения к природе, вопросам экологии  и обеспечения соответствующего воспитания нового поколения. </a:t>
            </a:r>
            <a:endParaRPr lang="ru-RU" sz="16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В  2019 году в рамках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реализация государственной политики в области патриотического и экологического воспитания молодежи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активисты волонтерского  объединения «Твори добро» ГБОУ «Созвездие» запустили   инклюзивный   экологический проект «Добрый мусор».  Такое название проект получил благодаря решению двух социальных  задач:</a:t>
            </a:r>
          </a:p>
          <a:p>
            <a:pPr lvl="0"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сделать чище любимую Планету, любимый город, собирая макулатуру;</a:t>
            </a:r>
          </a:p>
          <a:p>
            <a:pPr lvl="0"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-направить вырученные денежные средства в Благотворительный фонд  «Детям  на здоровье» на приобретение лекарственных препаратов  детям с онкологическим заболеванием.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 В процессе реализации инклюзивного проекта «Добрый мусор»  учащиеся с ограниченными возможностями здоровья приобретают опыт решения  экологических проблем и  социальных вопросов. Инклюзивные волонтеры учатся не только  получать руку помощи,   но и протягивать ее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16" name="Прямоугольник 15"/>
          <p:cNvSpPr/>
          <p:nvPr/>
        </p:nvSpPr>
        <p:spPr>
          <a:xfrm>
            <a:off x="838200" y="457200"/>
            <a:ext cx="7772400" cy="59708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Цель и  задачи проекта</a:t>
            </a:r>
          </a:p>
          <a:p>
            <a:pPr algn="just"/>
            <a:endParaRPr lang="ru-RU" sz="2000" b="1" dirty="0" smtClean="0">
              <a:solidFill>
                <a:srgbClr val="231F20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algn="just"/>
            <a:r>
              <a:rPr lang="ru-RU" b="1" spc="1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воспитание бережного отношения к природным ресурсам через рациональное использование бумаги, продвижение идей сбора макулатуры и сдачи  ее в переработку, привлечение внимания к проблемам раздельного сбора отходов;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-оказание материальной помощи Благотворительному фонду «Детям на здоровье»  для детей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онкогематологическими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заболеваниями.</a:t>
            </a:r>
          </a:p>
          <a:p>
            <a:pPr algn="just"/>
            <a:r>
              <a:rPr lang="ru-RU" b="1" spc="1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 algn="just"/>
            <a:r>
              <a:rPr lang="ru-RU" b="1" spc="12" dirty="0" smtClean="0"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экологическую культуру у подрастающего поколения на основе духовно – нравственного развития личности и  активную гражданскую позицию по рациональному использованию биологических ресурсов;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-развивать  инициативу и творчество школьников через организацию социально значимой деятельности;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воспитывать у учащихся чувство гражданского долга, патриотизма, милосердия, сострадания.</a:t>
            </a:r>
          </a:p>
          <a:p>
            <a:pPr algn="just">
              <a:spcAft>
                <a:spcPts val="750"/>
              </a:spcAft>
            </a:pPr>
            <a:r>
              <a:rPr lang="ru-RU" b="1" spc="12" dirty="0" smtClean="0">
                <a:latin typeface="Times New Roman" pitchFamily="18" charset="0"/>
                <a:cs typeface="Times New Roman" pitchFamily="18" charset="0"/>
              </a:rPr>
              <a:t>-вовлекать в инклюзивный проект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«Добрый мусор» учащихся образовательных  учреждений Волгограда, Волгоградской области и других регионов России.</a:t>
            </a:r>
            <a:endParaRPr lang="ru-RU" b="1" spc="12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16" name="Прямоугольник 15"/>
          <p:cNvSpPr/>
          <p:nvPr/>
        </p:nvSpPr>
        <p:spPr>
          <a:xfrm>
            <a:off x="990600" y="457200"/>
            <a:ext cx="7315200" cy="4196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Планируемые результаты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algn="just">
              <a:spcAft>
                <a:spcPts val="75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экологических проблем  по  раздельному сбору отходов, переработке макулатуры  и  оказание благотворительной  помощи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онкобольным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детям </a:t>
            </a:r>
            <a:r>
              <a:rPr lang="ru-RU" b="1" spc="12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вовлечения в проект «Добрый мусор» учащихся образовательных  учреждений Волгограда, Волгоградской области и других регионов нашей страны .</a:t>
            </a:r>
          </a:p>
          <a:p>
            <a:pPr algn="just">
              <a:spcAft>
                <a:spcPts val="750"/>
              </a:spcAft>
            </a:pPr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  Уже  сегодня в проекте участвуют более 1500 человек – это  учащиеся, педагоги, родители, сотрудники ГБОУ«Созвездие», ГКОУ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Волгоградская школа-интернат № 2», </a:t>
            </a:r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ГКОУ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Волгоградская школа-интернат № 5», МОУ СОШ № 82, 102, 96, 98  и другие образовательные учреждения.</a:t>
            </a:r>
            <a:endParaRPr lang="ru-RU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7702" marR="3081">
              <a:lnSpc>
                <a:spcPts val="4000"/>
              </a:lnSpc>
              <a:spcBef>
                <a:spcPts val="0"/>
              </a:spcBef>
            </a:pPr>
            <a:endParaRPr lang="ru-RU" b="1" dirty="0">
              <a:solidFill>
                <a:srgbClr val="231F20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5" name="Рисунок 4" descr="7ab2fa10-e888-3bbe-c9e1-0803f4c82b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419600"/>
            <a:ext cx="2864092" cy="22360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cffe9ca9-7526-4bc8-9505-c25bd280c1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419600"/>
            <a:ext cx="2958817" cy="222096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848600" cy="7078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Инклюзивный  проект «Добрый мусор» на платформе</a:t>
            </a:r>
          </a:p>
          <a:p>
            <a:pPr algn="ctr"/>
            <a:r>
              <a:rPr lang="ru-RU" sz="2000" b="1" i="1" dirty="0" err="1" smtClean="0">
                <a:solidFill>
                  <a:srgbClr val="0070C0"/>
                </a:solidFill>
              </a:rPr>
              <a:t>Добро.ру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9146" b="5488"/>
          <a:stretch>
            <a:fillRect/>
          </a:stretch>
        </p:blipFill>
        <p:spPr bwMode="auto">
          <a:xfrm>
            <a:off x="838200" y="1066800"/>
            <a:ext cx="7467600" cy="524553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2500" r="33750" b="6250"/>
          <a:stretch>
            <a:fillRect/>
          </a:stretch>
        </p:blipFill>
        <p:spPr bwMode="auto">
          <a:xfrm>
            <a:off x="6553200" y="2743200"/>
            <a:ext cx="2286000" cy="224286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533400" y="1524000"/>
            <a:ext cx="6324600" cy="4616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 ЭТАП. </a:t>
            </a:r>
            <a:r>
              <a:rPr lang="ru-RU" sz="1400" b="1" dirty="0" smtClean="0"/>
              <a:t>Формирование инициативной группы из числа участников самоуправления волонтерского   отряда «Твори добро»  обучающихся ГБОУ «Созвездие».</a:t>
            </a:r>
          </a:p>
          <a:p>
            <a:r>
              <a:rPr lang="ru-RU" sz="1400" dirty="0" smtClean="0"/>
              <a:t>Формирование   рабочей  группы для реализации проекта проходит  по инициативе совета волонтерского отряда «Твори добро». Состав  инициативной группы утверждается на заседании отряда.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2 ЭТАП.  </a:t>
            </a:r>
            <a:r>
              <a:rPr lang="ru-RU" sz="1400" b="1" dirty="0" smtClean="0"/>
              <a:t>Создание  плана реализации  инклюзивного проекта «Добрый мусор», подготовка рекламных  листов, памяток и презентаций.</a:t>
            </a:r>
          </a:p>
          <a:p>
            <a:r>
              <a:rPr lang="ru-RU" sz="1400" dirty="0" smtClean="0"/>
              <a:t>Проведение мероприятий, направленных на определение цели и задач проекта, сбор материала, анализ информации по данной проблеме. Разработка инициативной  группой рекламных листов, памяток и распространение данной печатной продукции среди всех участников образовательного процесса. Итогом работы на данном этапе является  составление календарного плана  реализации проекта.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3 ЭТАП. </a:t>
            </a:r>
            <a:r>
              <a:rPr lang="ru-RU" sz="1400" b="1" dirty="0" smtClean="0"/>
              <a:t>Проведение  с учащимися уроков доброты и </a:t>
            </a:r>
            <a:r>
              <a:rPr lang="ru-RU" sz="1400" b="1" dirty="0" err="1" smtClean="0"/>
              <a:t>эко-уроков</a:t>
            </a:r>
            <a:r>
              <a:rPr lang="ru-RU" sz="1400" b="1" dirty="0" smtClean="0"/>
              <a:t> для  подготовки к осознанному участию  в проекте «Добрый мусор». </a:t>
            </a:r>
          </a:p>
          <a:p>
            <a:r>
              <a:rPr lang="ru-RU" sz="1400" dirty="0" smtClean="0"/>
              <a:t>Воспитателями, классными руководителями  проводятся классные часы, уроки доброты и милосердия для  формирования духовно-нравственных ценностей. Социальными партнерами и учителями-предметниками  проводятся </a:t>
            </a:r>
            <a:r>
              <a:rPr lang="ru-RU" sz="1400" dirty="0" err="1" smtClean="0"/>
              <a:t>эко-уроки</a:t>
            </a:r>
            <a:r>
              <a:rPr lang="ru-RU" sz="1400" dirty="0" smtClean="0"/>
              <a:t>, круглые столы, лекции, семинары, </a:t>
            </a:r>
            <a:r>
              <a:rPr lang="ru-RU" sz="1400" dirty="0" err="1" smtClean="0"/>
              <a:t>эко-экскурсии</a:t>
            </a:r>
            <a:r>
              <a:rPr lang="ru-RU" sz="1400" dirty="0" smtClean="0"/>
              <a:t>, мастер-классы  по экологическому воспитанию. </a:t>
            </a:r>
          </a:p>
        </p:txBody>
      </p:sp>
      <p:pic>
        <p:nvPicPr>
          <p:cNvPr id="7" name="Рисунок 6" descr="902dd104-34da-0146-746e-1de81d4531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905000"/>
            <a:ext cx="2032992" cy="304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4400" y="381000"/>
            <a:ext cx="8001000" cy="64633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Этапы реализации инклюзивного экологического проекта «Добрый мусор</a:t>
            </a:r>
            <a:r>
              <a:rPr lang="ru-RU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»</a:t>
            </a:r>
            <a:endParaRPr lang="ru-RU" b="1" dirty="0" smtClean="0">
              <a:solidFill>
                <a:srgbClr val="C00000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457200" y="990600"/>
            <a:ext cx="7010400" cy="5047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4 ЭТАП. </a:t>
            </a:r>
            <a:r>
              <a:rPr lang="ru-RU" sz="1400" b="1" dirty="0" smtClean="0"/>
              <a:t>Установление боксов для сбора макулатуры во всех помещениях образовательного   учреждения.</a:t>
            </a:r>
          </a:p>
          <a:p>
            <a:r>
              <a:rPr lang="ru-RU" sz="1400" dirty="0" smtClean="0"/>
              <a:t>Активисты своими руками изготавливают для  ежедневного сбора макулатуры </a:t>
            </a:r>
            <a:r>
              <a:rPr lang="ru-RU" sz="1400" dirty="0" err="1" smtClean="0"/>
              <a:t>эко-боксы</a:t>
            </a:r>
            <a:r>
              <a:rPr lang="ru-RU" sz="1400" dirty="0" smtClean="0"/>
              <a:t> с эмблемой проекта, устанавливают  их в каждом помещении образовательного учреждения.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5 ЭТАП. </a:t>
            </a:r>
            <a:r>
              <a:rPr lang="ru-RU" sz="1400" b="1" dirty="0" smtClean="0"/>
              <a:t>Сдача макулатуры в пункт вторичного сырья на переработку. </a:t>
            </a:r>
          </a:p>
          <a:p>
            <a:r>
              <a:rPr lang="ru-RU" sz="1400" dirty="0" smtClean="0"/>
              <a:t>Один раз в месяц благодаря помощи родительской общественности осуществляется сбор макулатуры и доставка в пункт сбора  и переработки вторичного сырья. В этот день проходит сбор не только школьной макулатуры, но и домашнего пользования.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6 ЭТАП. </a:t>
            </a:r>
            <a:r>
              <a:rPr lang="ru-RU" sz="1400" b="1" dirty="0" smtClean="0"/>
              <a:t>Оказание благотворительной помощи Благотворительному фонду «Детям на здоровье» для приобретения   медикаментов детям с </a:t>
            </a:r>
            <a:r>
              <a:rPr lang="ru-RU" sz="1400" b="1" dirty="0" err="1" smtClean="0"/>
              <a:t>онкогематологическими</a:t>
            </a:r>
            <a:r>
              <a:rPr lang="ru-RU" sz="1400" b="1" dirty="0" smtClean="0"/>
              <a:t> заболеваниями путем перевода денежных средств, полученных от сдачи макулатуры.  </a:t>
            </a:r>
          </a:p>
          <a:p>
            <a:r>
              <a:rPr lang="ru-RU" sz="1400" dirty="0" smtClean="0"/>
              <a:t>Полученные денежные средства от сдачи макулатуры Общешкольный родительский комитет  переводит на счет  благотворительного фонда «Детям на здоровье» для приобретения лекарственных препаратов для детей с   </a:t>
            </a:r>
            <a:r>
              <a:rPr lang="ru-RU" sz="1400" dirty="0" err="1" smtClean="0"/>
              <a:t>онкогематологическими</a:t>
            </a:r>
            <a:r>
              <a:rPr lang="ru-RU" sz="1400" dirty="0" smtClean="0"/>
              <a:t> заболеваниями.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7 ЭТАП. </a:t>
            </a:r>
            <a:r>
              <a:rPr lang="ru-RU" sz="1400" b="1" dirty="0" smtClean="0"/>
              <a:t>Отчет о проведении акции в рамках проекта на официальной странице в социальной сети </a:t>
            </a:r>
            <a:r>
              <a:rPr lang="en-US" sz="1400" b="1" dirty="0" smtClean="0"/>
              <a:t>VK</a:t>
            </a:r>
            <a:r>
              <a:rPr lang="ru-RU" sz="1400" b="1" dirty="0" smtClean="0"/>
              <a:t>, награждение   самых активных участников проекта.</a:t>
            </a:r>
          </a:p>
          <a:p>
            <a:r>
              <a:rPr lang="ru-RU" sz="1400" dirty="0" smtClean="0"/>
              <a:t>На официальном сайте ГБОУ «Созвездие», на странице ГБОУ «Созвездие» в социальной сети </a:t>
            </a:r>
            <a:r>
              <a:rPr lang="en-US" sz="1400" dirty="0" smtClean="0"/>
              <a:t>VK</a:t>
            </a:r>
            <a:r>
              <a:rPr lang="ru-RU" sz="1400" dirty="0" smtClean="0"/>
              <a:t>, на платформе </a:t>
            </a:r>
            <a:r>
              <a:rPr lang="ru-RU" sz="1400" dirty="0" err="1" smtClean="0"/>
              <a:t>Добро.ру</a:t>
            </a:r>
            <a:r>
              <a:rPr lang="ru-RU" sz="1400" dirty="0" smtClean="0"/>
              <a:t>, на официальной странице Благотворительного фонда  «Детям на здоровье» поэтапно размещается  отчетная информация о реализации проекта. По завершении учебного года проходит  награждение  активных учеников, родительской общественности, сотрудников и других участников  проекта.</a:t>
            </a:r>
            <a:endParaRPr lang="ru-RU" sz="1400" dirty="0"/>
          </a:p>
        </p:txBody>
      </p:sp>
      <p:pic>
        <p:nvPicPr>
          <p:cNvPr id="14" name="Рисунок 13" descr="7e9bd943-ff65-b69a-cfec-af99d890b2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438400"/>
            <a:ext cx="1573261" cy="23622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38200" y="228600"/>
            <a:ext cx="7696200" cy="64633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Этапы реализации инклюзивного экологического проекта «Добрый мусор</a:t>
            </a:r>
            <a:r>
              <a:rPr lang="ru-RU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»</a:t>
            </a:r>
            <a:endParaRPr lang="ru-RU" b="1" dirty="0" smtClean="0">
              <a:solidFill>
                <a:srgbClr val="C00000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10107_35-p-lesnoi-fon-dlya-prezentatsii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914400" y="609600"/>
            <a:ext cx="7696200" cy="58785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0601" indent="-342900" algn="just">
              <a:buClr>
                <a:srgbClr val="C00000"/>
              </a:buClr>
              <a:buSzPct val="150000"/>
            </a:pPr>
            <a:endParaRPr lang="ru-RU" sz="1600" b="1" dirty="0" smtClean="0">
              <a:solidFill>
                <a:srgbClr val="C00000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marL="350601" indent="-342900" algn="ctr">
              <a:buClr>
                <a:srgbClr val="C00000"/>
              </a:buClr>
              <a:buSzPct val="150000"/>
            </a:pPr>
            <a:r>
              <a:rPr lang="ru-RU" b="1" dirty="0" smtClean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Данный проект представлен на мероприятиях разного уровня:</a:t>
            </a:r>
          </a:p>
          <a:p>
            <a:pPr marL="350601" indent="-342900" algn="just">
              <a:buClr>
                <a:srgbClr val="C00000"/>
              </a:buClr>
              <a:buSzPct val="150000"/>
            </a:pPr>
            <a:endParaRPr lang="ru-RU" sz="1600" b="1" spc="9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601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 детско-юношеская премия «Экология – дело каждого».  Проект «Добрый мусор» в 2022-2023 учебном году занял третье место в номинации «</a:t>
            </a:r>
            <a:r>
              <a:rPr lang="ru-RU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Экошкола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победителя)</a:t>
            </a:r>
            <a:r>
              <a:rPr lang="en-US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400" spc="9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экологияделокаждого.рф</a:t>
            </a:r>
            <a:r>
              <a:rPr lang="ru-RU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video/vid-ru.mp4</a:t>
            </a:r>
            <a:endParaRPr lang="ru-RU" sz="1400" spc="9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601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конференция, посвященная 80-й годовщине начала контрнаступления советских войск под Сталинградом Волгоградской государственной академии последипломного образования. Мастер-класс на тему «Использование инновационных приемов в работе волонтерского отряда по формированию основ нравственно-патриотического самосознания школьников» (сертификат ведущего мастер-класс) </a:t>
            </a:r>
            <a:r>
              <a:rPr lang="en-US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https://cloud.mail.ru/public/SC3g/syEghnA11</a:t>
            </a:r>
            <a:endParaRPr lang="ru-RU" sz="1400" spc="9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601" lvl="0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семинар по реализации модулей программы воспитания в общеобразовательной организации по Модулю «Самоуправление» в ГБОУ «Созвездие» по приглашению ФГБНУ «ИИДСВ РАО» (благодарность спикеру)</a:t>
            </a:r>
            <a:r>
              <a:rPr lang="en-US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https://cloud.mail.ru/public/S381/PRsjjxJfQ</a:t>
            </a:r>
            <a:endParaRPr lang="ru-RU" sz="1400" spc="9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601" lvl="0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Всероссийский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«Миссия педагога в формировании патриотического и гражданского самосознания»  с представлением  опыта работы: «Роль волонтерского движения обучающихся в становлении гражданского самосознания» (диплом спикера) </a:t>
            </a:r>
            <a:r>
              <a:rPr lang="en-US" sz="1400" dirty="0" smtClean="0">
                <a:hlinkClick r:id="rId6"/>
              </a:rPr>
              <a:t>https://cloud.mail.ru/public/UKLL/ppTBPhkZw</a:t>
            </a:r>
            <a:endParaRPr lang="ru-RU" sz="1400" dirty="0" smtClean="0"/>
          </a:p>
          <a:p>
            <a:pPr marL="350601" lvl="0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«Воспитание гражданина и патриота на традициях российской истории и культуры».Мастер-класс «Волонтерская деятельность как средство формирования чувства патриотизма и гражданственности в рамках реализации программы воспитания.(сертификат ведущего мастер-класс) </a:t>
            </a:r>
            <a:r>
              <a:rPr lang="en-US" sz="1400" spc="9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pres?slideindex=1&amp;slidetitle="/>
              </a:rPr>
              <a:t>https://cloud.mail.ru/public/muA4/Ya5YSTztX</a:t>
            </a:r>
            <a:endParaRPr lang="ru-RU" sz="1400" spc="9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5097</TotalTime>
  <Words>1550</Words>
  <PresentationFormat>Экран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PDF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38</cp:revision>
  <dcterms:created xsi:type="dcterms:W3CDTF">2022-06-23T08:19:33Z</dcterms:created>
  <dcterms:modified xsi:type="dcterms:W3CDTF">2023-03-10T12:31:19Z</dcterms:modified>
</cp:coreProperties>
</file>