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9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0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2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344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2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58B306-4D9F-EC6E-F4B7-3A969A19E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7941312" cy="1217392"/>
          </a:xfrm>
        </p:spPr>
        <p:txBody>
          <a:bodyPr>
            <a:normAutofit/>
          </a:bodyPr>
          <a:lstStyle/>
          <a:p>
            <a:r>
              <a:rPr lang="ru-RU" sz="2000" dirty="0" err="1"/>
              <a:t>Борденюк</a:t>
            </a:r>
            <a:r>
              <a:rPr lang="ru-RU" sz="2000" dirty="0"/>
              <a:t> Семён Александрович </a:t>
            </a:r>
          </a:p>
          <a:p>
            <a:r>
              <a:rPr lang="ru-RU" sz="2000" dirty="0"/>
              <a:t>Республика Башкортостан, г. Октябрьский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60185FAF-4AEC-6C04-D747-D77CF71A1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>
            <a:noAutofit/>
          </a:bodyPr>
          <a:lstStyle/>
          <a:p>
            <a:r>
              <a:rPr lang="ru-RU" sz="4800" dirty="0"/>
              <a:t>Волонтерская инициатива </a:t>
            </a:r>
            <a:br>
              <a:rPr lang="ru-RU" sz="4800" dirty="0"/>
            </a:br>
            <a:r>
              <a:rPr lang="ru-RU" sz="6000" dirty="0"/>
              <a:t>«Я помогу, и ты сможешь!» </a:t>
            </a:r>
            <a:br>
              <a:rPr lang="ru-RU" sz="6000" dirty="0"/>
            </a:br>
            <a:r>
              <a:rPr lang="ru-RU" sz="4800" dirty="0"/>
              <a:t>в рамках проекта </a:t>
            </a:r>
            <a:br>
              <a:rPr lang="ru-RU" sz="4800" dirty="0"/>
            </a:br>
            <a:r>
              <a:rPr lang="ru-RU" sz="4800" dirty="0"/>
              <a:t>«Ровесник-ровеснику»</a:t>
            </a:r>
          </a:p>
        </p:txBody>
      </p:sp>
      <p:pic>
        <p:nvPicPr>
          <p:cNvPr id="7" name="Рисунок 6" descr="Изображение выглядит как мультфильм, искусство, дизайн">
            <a:extLst>
              <a:ext uri="{FF2B5EF4-FFF2-40B4-BE49-F238E27FC236}">
                <a16:creationId xmlns:a16="http://schemas.microsoft.com/office/drawing/2014/main" id="{90726246-3CDB-948B-E773-43235D77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054" y="123108"/>
            <a:ext cx="2454064" cy="24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BECDC-5368-BB8E-C0C3-E753E29BCF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943" y="168662"/>
            <a:ext cx="6783355" cy="6175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Количественные показатели: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EC9D3-3661-B043-4B4A-1807F1644246}"/>
              </a:ext>
            </a:extLst>
          </p:cNvPr>
          <p:cNvSpPr txBox="1"/>
          <p:nvPr/>
        </p:nvSpPr>
        <p:spPr>
          <a:xfrm>
            <a:off x="335902" y="800387"/>
            <a:ext cx="48239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Итоги волонтерской инициативы «Я помогу, и ты сможешь»! проекта «Ровесник-ровеснику» с октября 2022 по май 2025 год:</a:t>
            </a:r>
          </a:p>
          <a:p>
            <a:endParaRPr lang="ru-RU" sz="1600" b="1" dirty="0"/>
          </a:p>
          <a:p>
            <a:r>
              <a:rPr lang="ru-RU" sz="1600" dirty="0"/>
              <a:t>-108 детей с особенностями развития от 3 до 16 лет-участники проекта.</a:t>
            </a:r>
          </a:p>
          <a:p>
            <a:r>
              <a:rPr lang="ru-RU" sz="1600" dirty="0"/>
              <a:t>-195 родителей.</a:t>
            </a:r>
          </a:p>
          <a:p>
            <a:r>
              <a:rPr lang="ru-RU" sz="1600" dirty="0"/>
              <a:t>-76 волонтеров школьников, самой младшей из которых 7 лет.</a:t>
            </a:r>
          </a:p>
          <a:p>
            <a:r>
              <a:rPr lang="ru-RU" sz="1600" dirty="0"/>
              <a:t>-3 волонтера родителя.</a:t>
            </a:r>
          </a:p>
          <a:p>
            <a:r>
              <a:rPr lang="ru-RU" sz="1600" dirty="0"/>
              <a:t>- 7 семейных команд волонтеров.</a:t>
            </a:r>
          </a:p>
          <a:p>
            <a:r>
              <a:rPr lang="ru-RU" sz="1600" dirty="0"/>
              <a:t>-90 обучающих занятий по формированию социально-бытовых навыков.</a:t>
            </a:r>
          </a:p>
          <a:p>
            <a:r>
              <a:rPr lang="ru-RU" sz="1600" dirty="0"/>
              <a:t>- 7 итоговых мероприятий.</a:t>
            </a:r>
          </a:p>
          <a:p>
            <a:r>
              <a:rPr lang="ru-RU" sz="1600" dirty="0"/>
              <a:t>- 4-дневный развивающий лагерь «Неделя открытий» для 25 детей с особенностями развития.</a:t>
            </a:r>
          </a:p>
          <a:p>
            <a:r>
              <a:rPr lang="ru-RU" sz="1600" dirty="0"/>
              <a:t>- 7 мастер-классов.</a:t>
            </a:r>
          </a:p>
          <a:p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0DC17-FF72-8C8B-9672-613C5194A7A6}"/>
              </a:ext>
            </a:extLst>
          </p:cNvPr>
          <p:cNvSpPr txBox="1"/>
          <p:nvPr/>
        </p:nvSpPr>
        <p:spPr>
          <a:xfrm>
            <a:off x="5318450" y="779298"/>
            <a:ext cx="612088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- Игра-путешествие по правилам дорожного движения.</a:t>
            </a:r>
          </a:p>
          <a:p>
            <a:r>
              <a:rPr lang="ru-RU" sz="1600" dirty="0"/>
              <a:t>- Обучение умению составлять список продуктов и делать покупки в магазине.</a:t>
            </a:r>
          </a:p>
          <a:p>
            <a:r>
              <a:rPr lang="ru-RU" sz="1600" dirty="0"/>
              <a:t>- 3 кулинарных марафона.</a:t>
            </a:r>
          </a:p>
          <a:p>
            <a:r>
              <a:rPr lang="ru-RU" sz="1600" dirty="0"/>
              <a:t>-3 родительских собрания.</a:t>
            </a:r>
          </a:p>
          <a:p>
            <a:r>
              <a:rPr lang="ru-RU" sz="1600" dirty="0"/>
              <a:t>- 35 обучающих роликов по всем основным навыкам, записанных волонтерами.</a:t>
            </a:r>
          </a:p>
          <a:p>
            <a:r>
              <a:rPr lang="ru-RU" sz="1600" dirty="0"/>
              <a:t>- 35 сформированных навыков</a:t>
            </a:r>
          </a:p>
          <a:p>
            <a:r>
              <a:rPr lang="ru-RU" sz="1600" dirty="0"/>
              <a:t>- 17 домашних заданий.</a:t>
            </a:r>
          </a:p>
          <a:p>
            <a:r>
              <a:rPr lang="ru-RU" sz="1600" dirty="0"/>
              <a:t>- 250 подтверждающих фото и видео о выполнении заданий.</a:t>
            </a:r>
          </a:p>
          <a:p>
            <a:r>
              <a:rPr lang="ru-RU" sz="1600" dirty="0"/>
              <a:t>- Более 10 часов видео для родителей - что и как делали дети на проекте.</a:t>
            </a:r>
          </a:p>
          <a:p>
            <a:r>
              <a:rPr lang="ru-RU" sz="1600" dirty="0"/>
              <a:t>-3236 волонтерских часов.</a:t>
            </a:r>
          </a:p>
          <a:p>
            <a:r>
              <a:rPr lang="ru-RU" sz="1600" dirty="0"/>
              <a:t>-7 социальных историй.</a:t>
            </a:r>
          </a:p>
          <a:p>
            <a:r>
              <a:rPr lang="ru-RU" sz="1600" dirty="0"/>
              <a:t>-23 ролика на память для каждого ребёнка.</a:t>
            </a:r>
          </a:p>
          <a:p>
            <a:r>
              <a:rPr lang="ru-RU" sz="1600" dirty="0"/>
              <a:t>-5 рецептов блюд, которые учились готовить в рамках проекта.</a:t>
            </a:r>
          </a:p>
          <a:p>
            <a:r>
              <a:rPr lang="ru-RU" sz="1600" dirty="0"/>
              <a:t>-27 походов в магазин.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-2387" t="2375" r="2387" b="12184"/>
          <a:stretch/>
        </p:blipFill>
        <p:spPr>
          <a:xfrm>
            <a:off x="10065309" y="4694616"/>
            <a:ext cx="1915198" cy="16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1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BECDC-5368-BB8E-C0C3-E753E29BCF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862" y="270588"/>
            <a:ext cx="7249886" cy="729213"/>
          </a:xfrm>
        </p:spPr>
        <p:txBody>
          <a:bodyPr/>
          <a:lstStyle/>
          <a:p>
            <a:r>
              <a:rPr lang="ru-RU" b="1" dirty="0"/>
              <a:t>Качественные показатели: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3973E-E108-F770-8B9B-15BD578FAC69}"/>
              </a:ext>
            </a:extLst>
          </p:cNvPr>
          <p:cNvSpPr txBox="1"/>
          <p:nvPr/>
        </p:nvSpPr>
        <p:spPr>
          <a:xfrm>
            <a:off x="557504" y="1253980"/>
            <a:ext cx="114852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Реализация волонтерской инициативы «Я помогу, и ты сможешь!» помогла детям и подросткам с особенностями развития сформировать основные бытовые навыки, приобрести практические умения, помогающие им стать более самостоятельными в жизни, а благодаря обучающим роликам, позволяющие закреплять и отрабатывать свои умения дома. В рамках инициативы волонтеры-наставники учили определять, какие продукты нужны, чтобы приготовить еду себе и своим близким, учили составлять список продуктов, ходить в магазин, покупать продукты и готовить 5 разных блюд, закрепляли правила дорожного движения и безопасности дома и на улице, учили общаться с разными людьми и просить о помощи. Улучшилось качество жизни детей и подростков с ОВЗ и инвалидностью и их семей. Родители получили уверенность в завтрашнем дне своих детей.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270" b="7268"/>
          <a:stretch/>
        </p:blipFill>
        <p:spPr>
          <a:xfrm>
            <a:off x="9870270" y="4381863"/>
            <a:ext cx="2172440" cy="19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0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5BE66-9AB5-16DB-E57E-725477A1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Перспектива развития волонтёрской инициативы: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3E109-E7DF-8711-6337-200CD0B2808C}"/>
              </a:ext>
            </a:extLst>
          </p:cNvPr>
          <p:cNvSpPr txBox="1"/>
          <p:nvPr/>
        </p:nvSpPr>
        <p:spPr>
          <a:xfrm>
            <a:off x="1097280" y="1940967"/>
            <a:ext cx="99301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Открытие тренировочной квартиры для подростков и молодых людей с ОВЗ и инвалидностью в </a:t>
            </a:r>
          </a:p>
          <a:p>
            <a:r>
              <a:rPr lang="ru-RU" sz="3200" dirty="0"/>
              <a:t>г. Октябрьский Республики Башкортостан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17923C-3A11-C8F3-6DC5-741250B3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781" y="3428970"/>
            <a:ext cx="2009815" cy="27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2308-20C5-6640-B0ED-7E383E64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Подробную информацию о волонтерских инициативах вы можете найти здесь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613AC6-2E88-E8B8-8352-D7B843DB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73" y="2265783"/>
            <a:ext cx="3080657" cy="3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C450C2-BB12-C743-2260-98854C9C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26" y="2265781"/>
            <a:ext cx="3080658" cy="30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3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2DC1-984F-100D-A072-38CE7432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5683" y="4515299"/>
            <a:ext cx="1500188" cy="1500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39700-5561-3018-0EEA-C91A2A97A1F6}"/>
              </a:ext>
            </a:extLst>
          </p:cNvPr>
          <p:cNvSpPr txBox="1"/>
          <p:nvPr/>
        </p:nvSpPr>
        <p:spPr>
          <a:xfrm>
            <a:off x="1102878" y="1905506"/>
            <a:ext cx="103513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Создать благоприятные условия для повышения уровня самостоятельности, социально-бытовых навыков и социальной адаптации у детей и подростков с ОВЗ и инвалидностью в возрасте от 5 до 16 лет г. Октябрьский Республики Башкортостан путем регулярных занятий с волонтерами-наставниками.</a:t>
            </a:r>
          </a:p>
        </p:txBody>
      </p:sp>
    </p:spTree>
    <p:extLst>
      <p:ext uri="{BB962C8B-B14F-4D97-AF65-F5344CB8AC3E}">
        <p14:creationId xmlns:p14="http://schemas.microsoft.com/office/powerpoint/2010/main" val="399940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E4A58-5988-6032-114D-07CFEE6AB3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9974" y="0"/>
            <a:ext cx="2569028" cy="889550"/>
          </a:xfrm>
        </p:spPr>
        <p:txBody>
          <a:bodyPr/>
          <a:lstStyle/>
          <a:p>
            <a:r>
              <a:rPr lang="ru-RU" b="1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1B00D-5830-AF16-0D59-C23E006EF6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974" y="1064922"/>
            <a:ext cx="10720581" cy="4449470"/>
          </a:xfrm>
        </p:spPr>
        <p:txBody>
          <a:bodyPr>
            <a:noAutofit/>
          </a:bodyPr>
          <a:lstStyle/>
          <a:p>
            <a:r>
              <a:rPr lang="ru-RU" sz="1800" dirty="0"/>
              <a:t>1.  Организовать занятия по социально-бытовой ориентировке, включающие:</a:t>
            </a:r>
          </a:p>
          <a:p>
            <a:r>
              <a:rPr lang="ru-RU" sz="1800" dirty="0"/>
              <a:t>  • Навыки самообслуживания (одевание, гигиена, питание).</a:t>
            </a:r>
          </a:p>
          <a:p>
            <a:r>
              <a:rPr lang="ru-RU" sz="1800" dirty="0"/>
              <a:t>  • Навыки ведения домашнего хозяйства (уборка, приготовление пищи).</a:t>
            </a:r>
          </a:p>
          <a:p>
            <a:r>
              <a:rPr lang="ru-RU" sz="1800" dirty="0"/>
              <a:t>  • Навыки безопасного поведения дома и на улице.</a:t>
            </a:r>
          </a:p>
          <a:p>
            <a:r>
              <a:rPr lang="ru-RU" sz="1800" dirty="0"/>
              <a:t>  • Навыки общения и взаимодействия с окружающими.</a:t>
            </a:r>
          </a:p>
          <a:p>
            <a:r>
              <a:rPr lang="ru-RU" sz="1800" dirty="0"/>
              <a:t>  • Навыки пользования бытовой техникой и приборами.</a:t>
            </a:r>
          </a:p>
          <a:p>
            <a:r>
              <a:rPr lang="ru-RU" sz="1800" dirty="0"/>
              <a:t>2. Обеспечить сопровождение и поддержку детей и подростков с ОВЗ и инвалидностью волонтерами-наставниками в процессе обучения.</a:t>
            </a:r>
          </a:p>
          <a:p>
            <a:r>
              <a:rPr lang="ru-RU" sz="1800" dirty="0"/>
              <a:t>3. Вовлечь родителей и законных представителей в процесс обучения, предоставить им необходимые знания и навыки для поддержки детей и подростков дома.</a:t>
            </a:r>
          </a:p>
          <a:p>
            <a:r>
              <a:rPr lang="ru-RU" sz="1800" dirty="0"/>
              <a:t>4. Создать адаптированную образовательную среду, обеспечивающую доступность и комфорт для всех участников проекта.</a:t>
            </a:r>
          </a:p>
          <a:p>
            <a:r>
              <a:rPr lang="ru-RU" sz="1800" dirty="0"/>
              <a:t>5. Содействовать активной интеграции детей с ОВЗ и инвалидностью в жизнь современного общества.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F5FCD-AAF7-206B-7D32-F63FF92E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59" y="82328"/>
            <a:ext cx="2210836" cy="19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6525-001E-1FE5-06CC-1BB2D8DA3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703" y="401216"/>
            <a:ext cx="4033935" cy="6170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DC741-C26E-AFBE-3AAE-79AD764C489F}"/>
              </a:ext>
            </a:extLst>
          </p:cNvPr>
          <p:cNvSpPr txBox="1"/>
          <p:nvPr/>
        </p:nvSpPr>
        <p:spPr>
          <a:xfrm>
            <a:off x="827702" y="1360436"/>
            <a:ext cx="107795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Дети с ограниченными возможностями здоровья и инвалидностью часто сталкиваются с трудностями в освоении социально-бытовых навыков, необходимых для самостоятельной жизни и успешной интеграции в общество. Недостаток социально-бытовых навыков ограничивает их возможности в самообслуживании, общении, участии в повседневной жизни, что негативно сказывается на их социальной адаптации и качестве жизни.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9089"/>
          <a:stretch/>
        </p:blipFill>
        <p:spPr>
          <a:xfrm>
            <a:off x="9610531" y="4213742"/>
            <a:ext cx="2248678" cy="2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6525-001E-1FE5-06CC-1BB2D8DA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Целевая аудитория: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7D81D-85B0-4C2E-1138-0960DCA5FEEC}"/>
              </a:ext>
            </a:extLst>
          </p:cNvPr>
          <p:cNvSpPr txBox="1"/>
          <p:nvPr/>
        </p:nvSpPr>
        <p:spPr>
          <a:xfrm>
            <a:off x="1097280" y="1978205"/>
            <a:ext cx="94169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Состоит из детей и подростков с ментальными нарушениями (с расстройствами аутистического спектра, синдромом Дауна, интеллектуальными нарушениями), нарушениями опорно-двигательного аппарата, родителей и законных представителей.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393" y="3946849"/>
            <a:ext cx="1378574" cy="2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6525-001E-1FE5-06CC-1BB2D8DA3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437" y="326571"/>
            <a:ext cx="6506547" cy="6170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значимость</a:t>
            </a:r>
            <a:r>
              <a:rPr lang="ru-RU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42E88-806D-B591-6E7C-CE39BE40D34A}"/>
              </a:ext>
            </a:extLst>
          </p:cNvPr>
          <p:cNvSpPr txBox="1"/>
          <p:nvPr/>
        </p:nvSpPr>
        <p:spPr>
          <a:xfrm>
            <a:off x="490791" y="1121931"/>
            <a:ext cx="104073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/>
              <a:t>В городе Октябрьский Республики Башкортостан проживает около 90 детей с аутизмом от 2 до 16 лет, 18 детей и подростков с синдромом Дауна и более 400 с другими нарушениями развития, Все они нуждаются в том, чтобы научиться себя обслуживать и иметь возможность жить самостоятельно в будущем. Обычно у детей социальное развитие происходит непроизвольно и спонтанно. Дети с особенностями развития не в состоянии самостоятельно освоить образцы решения социальных и бытовых задач, их навыки формируются в результате целенаправленного обучения.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03" y="3978410"/>
            <a:ext cx="2086006" cy="2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0D771-B963-BBDB-33D9-E0FE634C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Уникальность: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DAB21-3257-5020-A5A3-EFD1F3D2A4A8}"/>
              </a:ext>
            </a:extLst>
          </p:cNvPr>
          <p:cNvSpPr txBox="1"/>
          <p:nvPr/>
        </p:nvSpPr>
        <p:spPr>
          <a:xfrm>
            <a:off x="1097280" y="2012098"/>
            <a:ext cx="106033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Новизна и уникальность проекта состоит в том, что обучение ведут волонтеры-наставники из числа школьников - ровесники детей и подростков с особенностями развития. Предыдущими проектами волонтеры уже доказали эффективность такого подхода к обучению и поняли, что дети лучше слушают и копируют действия своих </a:t>
            </a:r>
            <a:r>
              <a:rPr lang="ru-RU" sz="2800" dirty="0" err="1"/>
              <a:t>нормотипичных</a:t>
            </a:r>
            <a:r>
              <a:rPr lang="ru-RU" sz="2800" dirty="0"/>
              <a:t> сверстников, чем взрослых.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8547"/>
          <a:stretch/>
        </p:blipFill>
        <p:spPr>
          <a:xfrm>
            <a:off x="9504028" y="4179558"/>
            <a:ext cx="2196560" cy="21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4E120-98DD-DD2F-C990-C85AB9990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023" y="47226"/>
            <a:ext cx="3157538" cy="927100"/>
          </a:xfrm>
        </p:spPr>
        <p:txBody>
          <a:bodyPr/>
          <a:lstStyle/>
          <a:p>
            <a:r>
              <a:rPr lang="ru-RU" b="1" dirty="0"/>
              <a:t>Команда:</a:t>
            </a:r>
          </a:p>
        </p:txBody>
      </p:sp>
      <p:pic>
        <p:nvPicPr>
          <p:cNvPr id="4" name="Рисунок 3" descr="C:\Users\1\Downloads\Telegram Desktop\Фото Семён.jpg">
            <a:extLst>
              <a:ext uri="{FF2B5EF4-FFF2-40B4-BE49-F238E27FC236}">
                <a16:creationId xmlns:a16="http://schemas.microsoft.com/office/drawing/2014/main" id="{637C90FB-BAF1-DED8-25E8-D15378A3C32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8593" r="7402" b="20103"/>
          <a:stretch/>
        </p:blipFill>
        <p:spPr bwMode="auto">
          <a:xfrm>
            <a:off x="789932" y="1518542"/>
            <a:ext cx="2171700" cy="2106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esktop\Юля\IMG_030.jpg">
            <a:extLst>
              <a:ext uri="{FF2B5EF4-FFF2-40B4-BE49-F238E27FC236}">
                <a16:creationId xmlns:a16="http://schemas.microsoft.com/office/drawing/2014/main" id="{7B5146AC-B0F9-8586-1E8F-D04D47CB6F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21479" r="43415" b="52988"/>
          <a:stretch/>
        </p:blipFill>
        <p:spPr bwMode="auto">
          <a:xfrm>
            <a:off x="3498108" y="1568071"/>
            <a:ext cx="1951706" cy="2057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E4BFA-E276-1C36-4FFA-C93789739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37" y="1794427"/>
            <a:ext cx="3096667" cy="1741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B8FEB3-6826-CDFB-73F9-2F7089C7E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677" y="1626193"/>
            <a:ext cx="2030144" cy="1938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735173-4240-42FC-4DE5-99DA259C275E}"/>
              </a:ext>
            </a:extLst>
          </p:cNvPr>
          <p:cNvSpPr txBox="1"/>
          <p:nvPr/>
        </p:nvSpPr>
        <p:spPr>
          <a:xfrm>
            <a:off x="112845" y="3924519"/>
            <a:ext cx="32400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Борденюк</a:t>
            </a:r>
            <a:r>
              <a:rPr lang="ru-RU" b="1" dirty="0"/>
              <a:t> Семён Александрович</a:t>
            </a:r>
          </a:p>
          <a:p>
            <a:pPr algn="ctr"/>
            <a:r>
              <a:rPr lang="ru-RU" sz="1600" dirty="0"/>
              <a:t>Автор и руководитель проекта, решение всех вопросов, взаимодействие с</a:t>
            </a:r>
          </a:p>
          <a:p>
            <a:pPr algn="ctr"/>
            <a:r>
              <a:rPr lang="ru-RU" sz="1600" dirty="0"/>
              <a:t>родителями подростков и молодых людей с ОВЗ и инвалидностью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5501D-FC45-1A2A-2E35-BABE400ADFBC}"/>
              </a:ext>
            </a:extLst>
          </p:cNvPr>
          <p:cNvSpPr txBox="1"/>
          <p:nvPr/>
        </p:nvSpPr>
        <p:spPr>
          <a:xfrm>
            <a:off x="3061573" y="3977344"/>
            <a:ext cx="269541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Борденюк</a:t>
            </a:r>
            <a:r>
              <a:rPr lang="ru-RU" b="1" dirty="0"/>
              <a:t> Юлия Валентиновна</a:t>
            </a:r>
            <a:endParaRPr lang="en-US" b="1" dirty="0"/>
          </a:p>
          <a:p>
            <a:pPr algn="ctr"/>
            <a:r>
              <a:rPr lang="ru-RU" b="1" dirty="0">
                <a:latin typeface="+mj-lt"/>
              </a:rPr>
              <a:t>Наставник</a:t>
            </a:r>
            <a:r>
              <a:rPr lang="ru-RU" dirty="0">
                <a:latin typeface="+mj-lt"/>
              </a:rPr>
              <a:t>,</a:t>
            </a:r>
          </a:p>
          <a:p>
            <a:pPr algn="ctr"/>
            <a:r>
              <a:rPr lang="ru-RU" dirty="0"/>
              <a:t>взаимодействие с органами власти,  оказание методической и консультативной помощи</a:t>
            </a:r>
            <a:endParaRPr lang="ru-RU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D26C5-A317-71D4-485E-F59F185C32A8}"/>
              </a:ext>
            </a:extLst>
          </p:cNvPr>
          <p:cNvSpPr txBox="1"/>
          <p:nvPr/>
        </p:nvSpPr>
        <p:spPr>
          <a:xfrm>
            <a:off x="5756988" y="4001045"/>
            <a:ext cx="37998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Галиаскарова</a:t>
            </a:r>
            <a:r>
              <a:rPr lang="ru-RU" sz="2000" b="1" dirty="0"/>
              <a:t> Амира Рустамовна</a:t>
            </a:r>
            <a:r>
              <a:rPr lang="ru-RU" b="1" dirty="0"/>
              <a:t>, </a:t>
            </a:r>
          </a:p>
          <a:p>
            <a:pPr algn="ctr"/>
            <a:r>
              <a:rPr lang="ru-RU" dirty="0"/>
              <a:t>Проводник между группой родителей детей с ОВЗ и волонтерами-наставниками, информационное сопровождение проекта.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537BF-E999-6A1A-2982-353231953EE8}"/>
              </a:ext>
            </a:extLst>
          </p:cNvPr>
          <p:cNvSpPr txBox="1"/>
          <p:nvPr/>
        </p:nvSpPr>
        <p:spPr>
          <a:xfrm>
            <a:off x="9446622" y="4001045"/>
            <a:ext cx="274537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Шишков Егор Иванович, </a:t>
            </a:r>
          </a:p>
          <a:p>
            <a:pPr algn="ctr"/>
            <a:r>
              <a:rPr lang="ru-RU" dirty="0"/>
              <a:t>Координатор команды волонтеров, </a:t>
            </a:r>
          </a:p>
        </p:txBody>
      </p:sp>
    </p:spTree>
    <p:extLst>
      <p:ext uri="{BB962C8B-B14F-4D97-AF65-F5344CB8AC3E}">
        <p14:creationId xmlns:p14="http://schemas.microsoft.com/office/powerpoint/2010/main" val="54455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08181-4E7D-AFDB-DFCF-FBD0E442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Команда проекта: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Волонтерский отряд «Открытое сердце» </a:t>
            </a:r>
            <a:r>
              <a:rPr lang="ru-RU" sz="4400" b="1" dirty="0">
                <a:solidFill>
                  <a:schemeClr val="tx1"/>
                </a:solidFill>
              </a:rPr>
              <a:t>МБОУ «Гимназия №3»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14" descr="https://sun9-19.userapi.com/impg/3QWcKajT2pGm1UIVV9L4edkdKthr0pn-WTeyoQ/gQEKNLj0LcE.jpg?size=1280x960&amp;quality=95&amp;sign=4d8f3cbd474a34b9eebb2efd4ac4664b&amp;type=album">
            <a:extLst>
              <a:ext uri="{FF2B5EF4-FFF2-40B4-BE49-F238E27FC236}">
                <a16:creationId xmlns:a16="http://schemas.microsoft.com/office/drawing/2014/main" id="{E7743382-3B20-D6F4-536C-E2FB370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9" y="2050890"/>
            <a:ext cx="3432525" cy="2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sun9-48.userapi.com/impg/v0zcmYxNvfHW5-wLKY36duz7OuAyYApuuTumsw/pKHiN8p00pY.jpg?size=1280x960&amp;quality=95&amp;sign=aa9ef81a75af96ae60a2831342321782&amp;type=album">
            <a:extLst>
              <a:ext uri="{FF2B5EF4-FFF2-40B4-BE49-F238E27FC236}">
                <a16:creationId xmlns:a16="http://schemas.microsoft.com/office/drawing/2014/main" id="{A481721E-9099-C91E-4E1C-1A992FDC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19" y="2050890"/>
            <a:ext cx="3432522" cy="2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s://sun9-80.userapi.com/impg/1t1t0cK-hjtENlFGV4edppS0cO2HG1SZZs931g/cDfEgwcXDbY.jpg?size=1280x960&amp;quality=95&amp;sign=2f8b0ffffbd067b15e0f21c812b5566d&amp;type=album">
            <a:extLst>
              <a:ext uri="{FF2B5EF4-FFF2-40B4-BE49-F238E27FC236}">
                <a16:creationId xmlns:a16="http://schemas.microsoft.com/office/drawing/2014/main" id="{71BACC6A-059B-0481-D612-ED3B17B4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36" y="2050890"/>
            <a:ext cx="3432522" cy="25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6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889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Ретро</vt:lpstr>
      <vt:lpstr>Волонтерская инициатива  «Я помогу, и ты сможешь!»  в рамках проекта  «Ровесник-ровеснику»</vt:lpstr>
      <vt:lpstr>Цели:</vt:lpstr>
      <vt:lpstr>Задачи:</vt:lpstr>
      <vt:lpstr>Актуальность:</vt:lpstr>
      <vt:lpstr>Целевая аудитория:</vt:lpstr>
      <vt:lpstr>Социальная значимость:</vt:lpstr>
      <vt:lpstr>Уникальность:</vt:lpstr>
      <vt:lpstr>Команда:</vt:lpstr>
      <vt:lpstr>Команда проекта: Волонтерский отряд «Открытое сердце» МБОУ «Гимназия №3»</vt:lpstr>
      <vt:lpstr>Количественные показатели:</vt:lpstr>
      <vt:lpstr>Качественные показатели:</vt:lpstr>
      <vt:lpstr>Перспектива развития волонтёрской инициативы:</vt:lpstr>
      <vt:lpstr>Подробную информацию о волонтерских инициативах вы можете найти здесь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гений</dc:creator>
  <cp:lastModifiedBy>гений</cp:lastModifiedBy>
  <cp:revision>12</cp:revision>
  <dcterms:created xsi:type="dcterms:W3CDTF">2025-06-22T17:29:43Z</dcterms:created>
  <dcterms:modified xsi:type="dcterms:W3CDTF">2025-06-23T17:00:50Z</dcterms:modified>
</cp:coreProperties>
</file>