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4"/>
  </p:notesMasterIdLst>
  <p:handoutMasterIdLst>
    <p:handoutMasterId r:id="rId15"/>
  </p:handoutMasterIdLst>
  <p:sldIdLst>
    <p:sldId id="308" r:id="rId2"/>
    <p:sldId id="336" r:id="rId3"/>
    <p:sldId id="324" r:id="rId4"/>
    <p:sldId id="338" r:id="rId5"/>
    <p:sldId id="329" r:id="rId6"/>
    <p:sldId id="337" r:id="rId7"/>
    <p:sldId id="332" r:id="rId8"/>
    <p:sldId id="326" r:id="rId9"/>
    <p:sldId id="331" r:id="rId10"/>
    <p:sldId id="333" r:id="rId11"/>
    <p:sldId id="334" r:id="rId12"/>
    <p:sldId id="295" r:id="rId13"/>
  </p:sldIdLst>
  <p:sldSz cx="9906000" cy="6858000" type="A4"/>
  <p:notesSz cx="6797675" cy="9926638"/>
  <p:defaultTextStyle>
    <a:defPPr>
      <a:defRPr lang="ru-RU"/>
    </a:defPPr>
    <a:lvl1pPr marL="0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1pPr>
    <a:lvl2pPr marL="418418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2pPr>
    <a:lvl3pPr marL="836835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3pPr>
    <a:lvl4pPr marL="1255253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4pPr>
    <a:lvl5pPr marL="1673670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5pPr>
    <a:lvl6pPr marL="2092088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6pPr>
    <a:lvl7pPr marL="2510505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7pPr>
    <a:lvl8pPr marL="2928923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8pPr>
    <a:lvl9pPr marL="3347340" algn="l" defTabSz="836835" rtl="0" eaLnBrk="1" latinLnBrk="0" hangingPunct="1">
      <a:defRPr sz="164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бложка" id="{2A0AAD52-DE5C-4C33-9BA9-34F2C76593E8}">
          <p14:sldIdLst>
            <p14:sldId id="308"/>
            <p14:sldId id="336"/>
            <p14:sldId id="324"/>
            <p14:sldId id="338"/>
            <p14:sldId id="329"/>
            <p14:sldId id="337"/>
            <p14:sldId id="332"/>
            <p14:sldId id="326"/>
            <p14:sldId id="331"/>
            <p14:sldId id="333"/>
            <p14:sldId id="334"/>
          </p14:sldIdLst>
        </p14:section>
        <p14:section name="Внутренний слайд (2 варианта)" id="{8AB2892A-3A49-4DBE-9188-6FA65801D709}">
          <p14:sldIdLst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855"/>
    <a:srgbClr val="3D37BF"/>
    <a:srgbClr val="938FE5"/>
    <a:srgbClr val="F9BDE4"/>
    <a:srgbClr val="3D59CF"/>
    <a:srgbClr val="6C66DC"/>
    <a:srgbClr val="7487D8"/>
    <a:srgbClr val="6666FF"/>
    <a:srgbClr val="9397E9"/>
    <a:srgbClr val="00A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0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14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3894" y="96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handoutMaster" Target="handoutMasters/handout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66A39-1C70-4467-985B-66232C981005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F1DCB-0D16-4801-869E-0DE2F33945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83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4263B-B010-4918-BFC7-3C2920AACCB4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99C01-9A34-43F8-91CE-A4E477E963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22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1pPr>
    <a:lvl2pPr marL="418418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2pPr>
    <a:lvl3pPr marL="836835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3pPr>
    <a:lvl4pPr marL="1255253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4pPr>
    <a:lvl5pPr marL="1673670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5pPr>
    <a:lvl6pPr marL="2092088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6pPr>
    <a:lvl7pPr marL="2510505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7pPr>
    <a:lvl8pPr marL="2928923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8pPr>
    <a:lvl9pPr marL="3347340" algn="l" defTabSz="836835" rtl="0" eaLnBrk="1" latinLnBrk="0" hangingPunct="1">
      <a:defRPr sz="10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58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" userDrawn="1">
          <p15:clr>
            <a:srgbClr val="FBAE40"/>
          </p15:clr>
        </p15:guide>
        <p15:guide id="2" pos="5995" userDrawn="1">
          <p15:clr>
            <a:srgbClr val="FBAE40"/>
          </p15:clr>
        </p15:guide>
        <p15:guide id="3" orient="horz" pos="285" userDrawn="1">
          <p15:clr>
            <a:srgbClr val="FBAE40"/>
          </p15:clr>
        </p15:guide>
        <p15:guide id="4" orient="horz" pos="4041" userDrawn="1">
          <p15:clr>
            <a:srgbClr val="FBAE40"/>
          </p15:clr>
        </p15:guide>
        <p15:guide id="5" orient="horz" pos="3703" userDrawn="1">
          <p15:clr>
            <a:srgbClr val="FBAE40"/>
          </p15:clr>
        </p15:guide>
        <p15:guide id="6" orient="horz" pos="32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е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Прямая соединительная линия 70"/>
          <p:cNvCxnSpPr/>
          <p:nvPr userDrawn="1"/>
        </p:nvCxnSpPr>
        <p:spPr>
          <a:xfrm>
            <a:off x="584729" y="6607349"/>
            <a:ext cx="8736542" cy="0"/>
          </a:xfrm>
          <a:prstGeom prst="line">
            <a:avLst/>
          </a:prstGeom>
          <a:ln>
            <a:solidFill>
              <a:srgbClr val="EE3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5"/>
          <p:cNvSpPr txBox="1">
            <a:spLocks/>
          </p:cNvSpPr>
          <p:nvPr userDrawn="1"/>
        </p:nvSpPr>
        <p:spPr>
          <a:xfrm>
            <a:off x="9321271" y="6447869"/>
            <a:ext cx="440747" cy="319643"/>
          </a:xfrm>
          <a:prstGeom prst="rect">
            <a:avLst/>
          </a:prstGeom>
        </p:spPr>
        <p:txBody>
          <a:bodyPr vert="horz" lIns="55300" tIns="27650" rIns="55300" bIns="27650" rtlCol="0" anchor="ctr"/>
          <a:lstStyle>
            <a:defPPr>
              <a:defRPr lang="ru-RU"/>
            </a:defPPr>
            <a:lvl1pPr marL="0" algn="ctr" defTabSz="1407766" rtl="0" eaLnBrk="1" latinLnBrk="0" hangingPunct="1">
              <a:defRPr sz="1200" b="1" i="0" kern="1200" baseline="0">
                <a:solidFill>
                  <a:srgbClr val="F44D53"/>
                </a:solidFill>
                <a:latin typeface="VDNH" charset="0"/>
                <a:ea typeface="+mn-ea"/>
                <a:cs typeface="+mn-cs"/>
              </a:defRPr>
            </a:lvl1pPr>
            <a:lvl2pPr marL="703882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7766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11648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5531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414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97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27180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31063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0789B4-4BCE-964D-8B6B-53C1DBDDC534}" type="slidenum">
              <a:rPr lang="en-US" sz="12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VDNH" panose="02000503000000020003" pitchFamily="50" charset="0"/>
              </a:rPr>
              <a:pPr algn="ctr"/>
              <a:t>‹#›</a:t>
            </a:fld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VDNH" panose="02000503000000020003" pitchFamily="50" charset="0"/>
            </a:endParaRPr>
          </a:p>
        </p:txBody>
      </p:sp>
      <p:grpSp>
        <p:nvGrpSpPr>
          <p:cNvPr id="50" name="Группа 49"/>
          <p:cNvGrpSpPr/>
          <p:nvPr userDrawn="1"/>
        </p:nvGrpSpPr>
        <p:grpSpPr>
          <a:xfrm>
            <a:off x="244137" y="6447869"/>
            <a:ext cx="256649" cy="274812"/>
            <a:chOff x="3705643" y="2352675"/>
            <a:chExt cx="1076325" cy="11525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1" name="Rectangle 5"/>
            <p:cNvSpPr>
              <a:spLocks noChangeArrowheads="1"/>
            </p:cNvSpPr>
            <p:nvPr/>
          </p:nvSpPr>
          <p:spPr bwMode="auto">
            <a:xfrm>
              <a:off x="3705643" y="2668588"/>
              <a:ext cx="106838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3705643" y="2747963"/>
              <a:ext cx="1068388" cy="454025"/>
            </a:xfrm>
            <a:custGeom>
              <a:avLst/>
              <a:gdLst>
                <a:gd name="T0" fmla="*/ 1654 w 2020"/>
                <a:gd name="T1" fmla="*/ 83 h 858"/>
                <a:gd name="T2" fmla="*/ 1872 w 2020"/>
                <a:gd name="T3" fmla="*/ 858 h 858"/>
                <a:gd name="T4" fmla="*/ 1978 w 2020"/>
                <a:gd name="T5" fmla="*/ 83 h 858"/>
                <a:gd name="T6" fmla="*/ 2020 w 2020"/>
                <a:gd name="T7" fmla="*/ 0 h 858"/>
                <a:gd name="T8" fmla="*/ 0 w 2020"/>
                <a:gd name="T9" fmla="*/ 83 h 858"/>
                <a:gd name="T10" fmla="*/ 43 w 2020"/>
                <a:gd name="T11" fmla="*/ 858 h 858"/>
                <a:gd name="T12" fmla="*/ 149 w 2020"/>
                <a:gd name="T13" fmla="*/ 83 h 858"/>
                <a:gd name="T14" fmla="*/ 366 w 2020"/>
                <a:gd name="T15" fmla="*/ 858 h 858"/>
                <a:gd name="T16" fmla="*/ 472 w 2020"/>
                <a:gd name="T17" fmla="*/ 83 h 858"/>
                <a:gd name="T18" fmla="*/ 695 w 2020"/>
                <a:gd name="T19" fmla="*/ 858 h 858"/>
                <a:gd name="T20" fmla="*/ 802 w 2020"/>
                <a:gd name="T21" fmla="*/ 332 h 858"/>
                <a:gd name="T22" fmla="*/ 802 w 2020"/>
                <a:gd name="T23" fmla="*/ 303 h 858"/>
                <a:gd name="T24" fmla="*/ 807 w 2020"/>
                <a:gd name="T25" fmla="*/ 258 h 858"/>
                <a:gd name="T26" fmla="*/ 811 w 2020"/>
                <a:gd name="T27" fmla="*/ 238 h 858"/>
                <a:gd name="T28" fmla="*/ 825 w 2020"/>
                <a:gd name="T29" fmla="*/ 199 h 858"/>
                <a:gd name="T30" fmla="*/ 845 w 2020"/>
                <a:gd name="T31" fmla="*/ 162 h 858"/>
                <a:gd name="T32" fmla="*/ 871 w 2020"/>
                <a:gd name="T33" fmla="*/ 129 h 858"/>
                <a:gd name="T34" fmla="*/ 900 w 2020"/>
                <a:gd name="T35" fmla="*/ 105 h 858"/>
                <a:gd name="T36" fmla="*/ 913 w 2020"/>
                <a:gd name="T37" fmla="*/ 98 h 858"/>
                <a:gd name="T38" fmla="*/ 938 w 2020"/>
                <a:gd name="T39" fmla="*/ 88 h 858"/>
                <a:gd name="T40" fmla="*/ 965 w 2020"/>
                <a:gd name="T41" fmla="*/ 81 h 858"/>
                <a:gd name="T42" fmla="*/ 995 w 2020"/>
                <a:gd name="T43" fmla="*/ 77 h 858"/>
                <a:gd name="T44" fmla="*/ 1010 w 2020"/>
                <a:gd name="T45" fmla="*/ 77 h 858"/>
                <a:gd name="T46" fmla="*/ 1060 w 2020"/>
                <a:gd name="T47" fmla="*/ 82 h 858"/>
                <a:gd name="T48" fmla="*/ 1083 w 2020"/>
                <a:gd name="T49" fmla="*/ 88 h 858"/>
                <a:gd name="T50" fmla="*/ 1105 w 2020"/>
                <a:gd name="T51" fmla="*/ 97 h 858"/>
                <a:gd name="T52" fmla="*/ 1114 w 2020"/>
                <a:gd name="T53" fmla="*/ 102 h 858"/>
                <a:gd name="T54" fmla="*/ 1139 w 2020"/>
                <a:gd name="T55" fmla="*/ 121 h 858"/>
                <a:gd name="T56" fmla="*/ 1168 w 2020"/>
                <a:gd name="T57" fmla="*/ 153 h 858"/>
                <a:gd name="T58" fmla="*/ 1190 w 2020"/>
                <a:gd name="T59" fmla="*/ 192 h 858"/>
                <a:gd name="T60" fmla="*/ 1206 w 2020"/>
                <a:gd name="T61" fmla="*/ 233 h 858"/>
                <a:gd name="T62" fmla="*/ 1212 w 2020"/>
                <a:gd name="T63" fmla="*/ 254 h 858"/>
                <a:gd name="T64" fmla="*/ 1217 w 2020"/>
                <a:gd name="T65" fmla="*/ 302 h 858"/>
                <a:gd name="T66" fmla="*/ 1217 w 2020"/>
                <a:gd name="T67" fmla="*/ 858 h 858"/>
                <a:gd name="T68" fmla="*/ 1324 w 2020"/>
                <a:gd name="T69" fmla="*/ 83 h 858"/>
                <a:gd name="T70" fmla="*/ 1548 w 2020"/>
                <a:gd name="T71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0" h="858">
                  <a:moveTo>
                    <a:pt x="1654" y="858"/>
                  </a:moveTo>
                  <a:lnTo>
                    <a:pt x="1654" y="83"/>
                  </a:lnTo>
                  <a:lnTo>
                    <a:pt x="1872" y="83"/>
                  </a:lnTo>
                  <a:lnTo>
                    <a:pt x="1872" y="858"/>
                  </a:lnTo>
                  <a:lnTo>
                    <a:pt x="1978" y="858"/>
                  </a:lnTo>
                  <a:lnTo>
                    <a:pt x="1978" y="83"/>
                  </a:lnTo>
                  <a:lnTo>
                    <a:pt x="2020" y="83"/>
                  </a:lnTo>
                  <a:lnTo>
                    <a:pt x="2020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43" y="83"/>
                  </a:lnTo>
                  <a:lnTo>
                    <a:pt x="43" y="858"/>
                  </a:lnTo>
                  <a:lnTo>
                    <a:pt x="149" y="858"/>
                  </a:lnTo>
                  <a:lnTo>
                    <a:pt x="149" y="83"/>
                  </a:lnTo>
                  <a:lnTo>
                    <a:pt x="365" y="83"/>
                  </a:lnTo>
                  <a:lnTo>
                    <a:pt x="366" y="858"/>
                  </a:lnTo>
                  <a:lnTo>
                    <a:pt x="472" y="858"/>
                  </a:lnTo>
                  <a:lnTo>
                    <a:pt x="472" y="83"/>
                  </a:lnTo>
                  <a:lnTo>
                    <a:pt x="695" y="83"/>
                  </a:lnTo>
                  <a:lnTo>
                    <a:pt x="695" y="858"/>
                  </a:lnTo>
                  <a:lnTo>
                    <a:pt x="802" y="858"/>
                  </a:lnTo>
                  <a:lnTo>
                    <a:pt x="802" y="332"/>
                  </a:lnTo>
                  <a:lnTo>
                    <a:pt x="802" y="332"/>
                  </a:lnTo>
                  <a:lnTo>
                    <a:pt x="802" y="303"/>
                  </a:lnTo>
                  <a:lnTo>
                    <a:pt x="803" y="278"/>
                  </a:lnTo>
                  <a:lnTo>
                    <a:pt x="807" y="258"/>
                  </a:lnTo>
                  <a:lnTo>
                    <a:pt x="811" y="238"/>
                  </a:lnTo>
                  <a:lnTo>
                    <a:pt x="811" y="238"/>
                  </a:lnTo>
                  <a:lnTo>
                    <a:pt x="817" y="218"/>
                  </a:lnTo>
                  <a:lnTo>
                    <a:pt x="825" y="199"/>
                  </a:lnTo>
                  <a:lnTo>
                    <a:pt x="835" y="179"/>
                  </a:lnTo>
                  <a:lnTo>
                    <a:pt x="845" y="162"/>
                  </a:lnTo>
                  <a:lnTo>
                    <a:pt x="857" y="145"/>
                  </a:lnTo>
                  <a:lnTo>
                    <a:pt x="871" y="129"/>
                  </a:lnTo>
                  <a:lnTo>
                    <a:pt x="886" y="116"/>
                  </a:lnTo>
                  <a:lnTo>
                    <a:pt x="900" y="105"/>
                  </a:lnTo>
                  <a:lnTo>
                    <a:pt x="900" y="105"/>
                  </a:lnTo>
                  <a:lnTo>
                    <a:pt x="913" y="98"/>
                  </a:lnTo>
                  <a:lnTo>
                    <a:pt x="925" y="93"/>
                  </a:lnTo>
                  <a:lnTo>
                    <a:pt x="938" y="88"/>
                  </a:lnTo>
                  <a:lnTo>
                    <a:pt x="952" y="84"/>
                  </a:lnTo>
                  <a:lnTo>
                    <a:pt x="965" y="81"/>
                  </a:lnTo>
                  <a:lnTo>
                    <a:pt x="980" y="78"/>
                  </a:lnTo>
                  <a:lnTo>
                    <a:pt x="995" y="77"/>
                  </a:lnTo>
                  <a:lnTo>
                    <a:pt x="1010" y="77"/>
                  </a:lnTo>
                  <a:lnTo>
                    <a:pt x="1010" y="77"/>
                  </a:lnTo>
                  <a:lnTo>
                    <a:pt x="1035" y="78"/>
                  </a:lnTo>
                  <a:lnTo>
                    <a:pt x="1060" y="82"/>
                  </a:lnTo>
                  <a:lnTo>
                    <a:pt x="1072" y="84"/>
                  </a:lnTo>
                  <a:lnTo>
                    <a:pt x="1083" y="88"/>
                  </a:lnTo>
                  <a:lnTo>
                    <a:pt x="1094" y="92"/>
                  </a:lnTo>
                  <a:lnTo>
                    <a:pt x="1105" y="97"/>
                  </a:lnTo>
                  <a:lnTo>
                    <a:pt x="1105" y="97"/>
                  </a:lnTo>
                  <a:lnTo>
                    <a:pt x="1114" y="102"/>
                  </a:lnTo>
                  <a:lnTo>
                    <a:pt x="1123" y="108"/>
                  </a:lnTo>
                  <a:lnTo>
                    <a:pt x="1139" y="121"/>
                  </a:lnTo>
                  <a:lnTo>
                    <a:pt x="1155" y="136"/>
                  </a:lnTo>
                  <a:lnTo>
                    <a:pt x="1168" y="153"/>
                  </a:lnTo>
                  <a:lnTo>
                    <a:pt x="1180" y="173"/>
                  </a:lnTo>
                  <a:lnTo>
                    <a:pt x="1190" y="192"/>
                  </a:lnTo>
                  <a:lnTo>
                    <a:pt x="1200" y="212"/>
                  </a:lnTo>
                  <a:lnTo>
                    <a:pt x="1206" y="233"/>
                  </a:lnTo>
                  <a:lnTo>
                    <a:pt x="1206" y="233"/>
                  </a:lnTo>
                  <a:lnTo>
                    <a:pt x="1212" y="254"/>
                  </a:lnTo>
                  <a:lnTo>
                    <a:pt x="1215" y="276"/>
                  </a:lnTo>
                  <a:lnTo>
                    <a:pt x="1217" y="302"/>
                  </a:lnTo>
                  <a:lnTo>
                    <a:pt x="1217" y="332"/>
                  </a:lnTo>
                  <a:lnTo>
                    <a:pt x="1217" y="858"/>
                  </a:lnTo>
                  <a:lnTo>
                    <a:pt x="1324" y="858"/>
                  </a:lnTo>
                  <a:lnTo>
                    <a:pt x="1324" y="83"/>
                  </a:lnTo>
                  <a:lnTo>
                    <a:pt x="1548" y="83"/>
                  </a:lnTo>
                  <a:lnTo>
                    <a:pt x="1548" y="858"/>
                  </a:lnTo>
                  <a:lnTo>
                    <a:pt x="1654" y="8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3723105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3 w 124"/>
                <a:gd name="T3" fmla="*/ 0 h 165"/>
                <a:gd name="T4" fmla="*/ 0 w 124"/>
                <a:gd name="T5" fmla="*/ 82 h 165"/>
                <a:gd name="T6" fmla="*/ 63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>
                  <a:moveTo>
                    <a:pt x="124" y="82"/>
                  </a:moveTo>
                  <a:lnTo>
                    <a:pt x="63" y="0"/>
                  </a:lnTo>
                  <a:lnTo>
                    <a:pt x="0" y="82"/>
                  </a:lnTo>
                  <a:lnTo>
                    <a:pt x="63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3899318" y="2547938"/>
              <a:ext cx="57150" cy="84138"/>
            </a:xfrm>
            <a:custGeom>
              <a:avLst/>
              <a:gdLst>
                <a:gd name="T0" fmla="*/ 106 w 106"/>
                <a:gd name="T1" fmla="*/ 159 h 159"/>
                <a:gd name="T2" fmla="*/ 67 w 106"/>
                <a:gd name="T3" fmla="*/ 78 h 159"/>
                <a:gd name="T4" fmla="*/ 67 w 106"/>
                <a:gd name="T5" fmla="*/ 78 h 159"/>
                <a:gd name="T6" fmla="*/ 73 w 106"/>
                <a:gd name="T7" fmla="*/ 76 h 159"/>
                <a:gd name="T8" fmla="*/ 78 w 106"/>
                <a:gd name="T9" fmla="*/ 73 h 159"/>
                <a:gd name="T10" fmla="*/ 83 w 106"/>
                <a:gd name="T11" fmla="*/ 70 h 159"/>
                <a:gd name="T12" fmla="*/ 86 w 106"/>
                <a:gd name="T13" fmla="*/ 65 h 159"/>
                <a:gd name="T14" fmla="*/ 90 w 106"/>
                <a:gd name="T15" fmla="*/ 58 h 159"/>
                <a:gd name="T16" fmla="*/ 91 w 106"/>
                <a:gd name="T17" fmla="*/ 54 h 159"/>
                <a:gd name="T18" fmla="*/ 94 w 106"/>
                <a:gd name="T19" fmla="*/ 47 h 159"/>
                <a:gd name="T20" fmla="*/ 94 w 106"/>
                <a:gd name="T21" fmla="*/ 40 h 159"/>
                <a:gd name="T22" fmla="*/ 94 w 106"/>
                <a:gd name="T23" fmla="*/ 40 h 159"/>
                <a:gd name="T24" fmla="*/ 92 w 106"/>
                <a:gd name="T25" fmla="*/ 33 h 159"/>
                <a:gd name="T26" fmla="*/ 90 w 106"/>
                <a:gd name="T27" fmla="*/ 24 h 159"/>
                <a:gd name="T28" fmla="*/ 86 w 106"/>
                <a:gd name="T29" fmla="*/ 18 h 159"/>
                <a:gd name="T30" fmla="*/ 81 w 106"/>
                <a:gd name="T31" fmla="*/ 12 h 159"/>
                <a:gd name="T32" fmla="*/ 75 w 106"/>
                <a:gd name="T33" fmla="*/ 7 h 159"/>
                <a:gd name="T34" fmla="*/ 69 w 106"/>
                <a:gd name="T35" fmla="*/ 3 h 159"/>
                <a:gd name="T36" fmla="*/ 62 w 106"/>
                <a:gd name="T37" fmla="*/ 1 h 159"/>
                <a:gd name="T38" fmla="*/ 53 w 106"/>
                <a:gd name="T39" fmla="*/ 0 h 159"/>
                <a:gd name="T40" fmla="*/ 53 w 106"/>
                <a:gd name="T41" fmla="*/ 0 h 159"/>
                <a:gd name="T42" fmla="*/ 44 w 106"/>
                <a:gd name="T43" fmla="*/ 1 h 159"/>
                <a:gd name="T44" fmla="*/ 37 w 106"/>
                <a:gd name="T45" fmla="*/ 3 h 159"/>
                <a:gd name="T46" fmla="*/ 30 w 106"/>
                <a:gd name="T47" fmla="*/ 7 h 159"/>
                <a:gd name="T48" fmla="*/ 24 w 106"/>
                <a:gd name="T49" fmla="*/ 12 h 159"/>
                <a:gd name="T50" fmla="*/ 19 w 106"/>
                <a:gd name="T51" fmla="*/ 18 h 159"/>
                <a:gd name="T52" fmla="*/ 15 w 106"/>
                <a:gd name="T53" fmla="*/ 24 h 159"/>
                <a:gd name="T54" fmla="*/ 13 w 106"/>
                <a:gd name="T55" fmla="*/ 33 h 159"/>
                <a:gd name="T56" fmla="*/ 11 w 106"/>
                <a:gd name="T57" fmla="*/ 40 h 159"/>
                <a:gd name="T58" fmla="*/ 11 w 106"/>
                <a:gd name="T59" fmla="*/ 40 h 159"/>
                <a:gd name="T60" fmla="*/ 13 w 106"/>
                <a:gd name="T61" fmla="*/ 47 h 159"/>
                <a:gd name="T62" fmla="*/ 14 w 106"/>
                <a:gd name="T63" fmla="*/ 54 h 159"/>
                <a:gd name="T64" fmla="*/ 16 w 106"/>
                <a:gd name="T65" fmla="*/ 58 h 159"/>
                <a:gd name="T66" fmla="*/ 19 w 106"/>
                <a:gd name="T67" fmla="*/ 65 h 159"/>
                <a:gd name="T68" fmla="*/ 24 w 106"/>
                <a:gd name="T69" fmla="*/ 70 h 159"/>
                <a:gd name="T70" fmla="*/ 29 w 106"/>
                <a:gd name="T71" fmla="*/ 73 h 159"/>
                <a:gd name="T72" fmla="*/ 33 w 106"/>
                <a:gd name="T73" fmla="*/ 77 h 159"/>
                <a:gd name="T74" fmla="*/ 40 w 106"/>
                <a:gd name="T75" fmla="*/ 79 h 159"/>
                <a:gd name="T76" fmla="*/ 0 w 106"/>
                <a:gd name="T77" fmla="*/ 159 h 159"/>
                <a:gd name="T78" fmla="*/ 106 w 106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159">
                  <a:moveTo>
                    <a:pt x="106" y="159"/>
                  </a:moveTo>
                  <a:lnTo>
                    <a:pt x="67" y="78"/>
                  </a:lnTo>
                  <a:lnTo>
                    <a:pt x="67" y="78"/>
                  </a:lnTo>
                  <a:lnTo>
                    <a:pt x="73" y="76"/>
                  </a:lnTo>
                  <a:lnTo>
                    <a:pt x="78" y="73"/>
                  </a:lnTo>
                  <a:lnTo>
                    <a:pt x="83" y="70"/>
                  </a:lnTo>
                  <a:lnTo>
                    <a:pt x="86" y="65"/>
                  </a:lnTo>
                  <a:lnTo>
                    <a:pt x="90" y="58"/>
                  </a:lnTo>
                  <a:lnTo>
                    <a:pt x="91" y="54"/>
                  </a:lnTo>
                  <a:lnTo>
                    <a:pt x="94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2" y="33"/>
                  </a:lnTo>
                  <a:lnTo>
                    <a:pt x="90" y="24"/>
                  </a:lnTo>
                  <a:lnTo>
                    <a:pt x="86" y="18"/>
                  </a:lnTo>
                  <a:lnTo>
                    <a:pt x="81" y="12"/>
                  </a:lnTo>
                  <a:lnTo>
                    <a:pt x="75" y="7"/>
                  </a:lnTo>
                  <a:lnTo>
                    <a:pt x="69" y="3"/>
                  </a:lnTo>
                  <a:lnTo>
                    <a:pt x="62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4" y="1"/>
                  </a:lnTo>
                  <a:lnTo>
                    <a:pt x="37" y="3"/>
                  </a:lnTo>
                  <a:lnTo>
                    <a:pt x="30" y="7"/>
                  </a:lnTo>
                  <a:lnTo>
                    <a:pt x="24" y="12"/>
                  </a:lnTo>
                  <a:lnTo>
                    <a:pt x="19" y="18"/>
                  </a:lnTo>
                  <a:lnTo>
                    <a:pt x="15" y="24"/>
                  </a:lnTo>
                  <a:lnTo>
                    <a:pt x="13" y="33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3" y="47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4" y="70"/>
                  </a:lnTo>
                  <a:lnTo>
                    <a:pt x="29" y="73"/>
                  </a:lnTo>
                  <a:lnTo>
                    <a:pt x="33" y="77"/>
                  </a:lnTo>
                  <a:lnTo>
                    <a:pt x="40" y="79"/>
                  </a:lnTo>
                  <a:lnTo>
                    <a:pt x="0" y="159"/>
                  </a:lnTo>
                  <a:lnTo>
                    <a:pt x="106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5" name="Freeform 13"/>
            <p:cNvSpPr>
              <a:spLocks noEditPoints="1"/>
            </p:cNvSpPr>
            <p:nvPr/>
          </p:nvSpPr>
          <p:spPr bwMode="auto">
            <a:xfrm>
              <a:off x="3945355" y="3254375"/>
              <a:ext cx="277813" cy="250825"/>
            </a:xfrm>
            <a:custGeom>
              <a:avLst/>
              <a:gdLst>
                <a:gd name="T0" fmla="*/ 417 w 526"/>
                <a:gd name="T1" fmla="*/ 0 h 473"/>
                <a:gd name="T2" fmla="*/ 258 w 526"/>
                <a:gd name="T3" fmla="*/ 0 h 473"/>
                <a:gd name="T4" fmla="*/ 0 w 526"/>
                <a:gd name="T5" fmla="*/ 473 h 473"/>
                <a:gd name="T6" fmla="*/ 476 w 526"/>
                <a:gd name="T7" fmla="*/ 473 h 473"/>
                <a:gd name="T8" fmla="*/ 526 w 526"/>
                <a:gd name="T9" fmla="*/ 404 h 473"/>
                <a:gd name="T10" fmla="*/ 417 w 526"/>
                <a:gd name="T11" fmla="*/ 405 h 473"/>
                <a:gd name="T12" fmla="*/ 417 w 526"/>
                <a:gd name="T13" fmla="*/ 0 h 473"/>
                <a:gd name="T14" fmla="*/ 343 w 526"/>
                <a:gd name="T15" fmla="*/ 409 h 473"/>
                <a:gd name="T16" fmla="*/ 106 w 526"/>
                <a:gd name="T17" fmla="*/ 409 h 473"/>
                <a:gd name="T18" fmla="*/ 294 w 526"/>
                <a:gd name="T19" fmla="*/ 58 h 473"/>
                <a:gd name="T20" fmla="*/ 343 w 526"/>
                <a:gd name="T21" fmla="*/ 58 h 473"/>
                <a:gd name="T22" fmla="*/ 343 w 526"/>
                <a:gd name="T23" fmla="*/ 40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473">
                  <a:moveTo>
                    <a:pt x="417" y="0"/>
                  </a:moveTo>
                  <a:lnTo>
                    <a:pt x="258" y="0"/>
                  </a:lnTo>
                  <a:lnTo>
                    <a:pt x="0" y="473"/>
                  </a:lnTo>
                  <a:lnTo>
                    <a:pt x="476" y="473"/>
                  </a:lnTo>
                  <a:lnTo>
                    <a:pt x="526" y="404"/>
                  </a:lnTo>
                  <a:lnTo>
                    <a:pt x="417" y="405"/>
                  </a:lnTo>
                  <a:lnTo>
                    <a:pt x="417" y="0"/>
                  </a:lnTo>
                  <a:close/>
                  <a:moveTo>
                    <a:pt x="343" y="409"/>
                  </a:moveTo>
                  <a:lnTo>
                    <a:pt x="106" y="409"/>
                  </a:lnTo>
                  <a:lnTo>
                    <a:pt x="294" y="58"/>
                  </a:lnTo>
                  <a:lnTo>
                    <a:pt x="343" y="58"/>
                  </a:lnTo>
                  <a:lnTo>
                    <a:pt x="343" y="4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6" name="Rectangle 14"/>
            <p:cNvSpPr>
              <a:spLocks noChangeArrowheads="1"/>
            </p:cNvSpPr>
            <p:nvPr/>
          </p:nvSpPr>
          <p:spPr bwMode="auto">
            <a:xfrm>
              <a:off x="4073943" y="2589213"/>
              <a:ext cx="331788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7" name="Rectangle 15"/>
            <p:cNvSpPr>
              <a:spLocks noChangeArrowheads="1"/>
            </p:cNvSpPr>
            <p:nvPr/>
          </p:nvSpPr>
          <p:spPr bwMode="auto">
            <a:xfrm>
              <a:off x="4172368" y="2508250"/>
              <a:ext cx="1349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8" name="Rectangle 16"/>
            <p:cNvSpPr>
              <a:spLocks noChangeArrowheads="1"/>
            </p:cNvSpPr>
            <p:nvPr/>
          </p:nvSpPr>
          <p:spPr bwMode="auto">
            <a:xfrm>
              <a:off x="4189830" y="2352675"/>
              <a:ext cx="100013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4204118" y="2430463"/>
              <a:ext cx="71438" cy="49213"/>
            </a:xfrm>
            <a:custGeom>
              <a:avLst/>
              <a:gdLst>
                <a:gd name="T0" fmla="*/ 137 w 137"/>
                <a:gd name="T1" fmla="*/ 0 h 93"/>
                <a:gd name="T2" fmla="*/ 0 w 137"/>
                <a:gd name="T3" fmla="*/ 0 h 93"/>
                <a:gd name="T4" fmla="*/ 69 w 137"/>
                <a:gd name="T5" fmla="*/ 93 h 93"/>
                <a:gd name="T6" fmla="*/ 137 w 137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93">
                  <a:moveTo>
                    <a:pt x="137" y="0"/>
                  </a:moveTo>
                  <a:lnTo>
                    <a:pt x="0" y="0"/>
                  </a:lnTo>
                  <a:lnTo>
                    <a:pt x="69" y="9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4280318" y="3254375"/>
              <a:ext cx="204788" cy="250825"/>
            </a:xfrm>
            <a:custGeom>
              <a:avLst/>
              <a:gdLst>
                <a:gd name="T0" fmla="*/ 314 w 389"/>
                <a:gd name="T1" fmla="*/ 189 h 473"/>
                <a:gd name="T2" fmla="*/ 73 w 389"/>
                <a:gd name="T3" fmla="*/ 189 h 473"/>
                <a:gd name="T4" fmla="*/ 73 w 389"/>
                <a:gd name="T5" fmla="*/ 0 h 473"/>
                <a:gd name="T6" fmla="*/ 0 w 389"/>
                <a:gd name="T7" fmla="*/ 0 h 473"/>
                <a:gd name="T8" fmla="*/ 0 w 389"/>
                <a:gd name="T9" fmla="*/ 473 h 473"/>
                <a:gd name="T10" fmla="*/ 73 w 389"/>
                <a:gd name="T11" fmla="*/ 473 h 473"/>
                <a:gd name="T12" fmla="*/ 73 w 389"/>
                <a:gd name="T13" fmla="*/ 254 h 473"/>
                <a:gd name="T14" fmla="*/ 314 w 389"/>
                <a:gd name="T15" fmla="*/ 254 h 473"/>
                <a:gd name="T16" fmla="*/ 314 w 389"/>
                <a:gd name="T17" fmla="*/ 473 h 473"/>
                <a:gd name="T18" fmla="*/ 389 w 389"/>
                <a:gd name="T19" fmla="*/ 473 h 473"/>
                <a:gd name="T20" fmla="*/ 389 w 389"/>
                <a:gd name="T21" fmla="*/ 0 h 473"/>
                <a:gd name="T22" fmla="*/ 314 w 389"/>
                <a:gd name="T23" fmla="*/ 0 h 473"/>
                <a:gd name="T24" fmla="*/ 314 w 389"/>
                <a:gd name="T25" fmla="*/ 18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" h="473">
                  <a:moveTo>
                    <a:pt x="314" y="189"/>
                  </a:moveTo>
                  <a:lnTo>
                    <a:pt x="73" y="189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73" y="473"/>
                  </a:lnTo>
                  <a:lnTo>
                    <a:pt x="73" y="254"/>
                  </a:lnTo>
                  <a:lnTo>
                    <a:pt x="314" y="254"/>
                  </a:lnTo>
                  <a:lnTo>
                    <a:pt x="314" y="473"/>
                  </a:lnTo>
                  <a:lnTo>
                    <a:pt x="389" y="473"/>
                  </a:lnTo>
                  <a:lnTo>
                    <a:pt x="389" y="0"/>
                  </a:lnTo>
                  <a:lnTo>
                    <a:pt x="314" y="0"/>
                  </a:lnTo>
                  <a:lnTo>
                    <a:pt x="314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1" name="Freeform 19"/>
            <p:cNvSpPr>
              <a:spLocks/>
            </p:cNvSpPr>
            <p:nvPr/>
          </p:nvSpPr>
          <p:spPr bwMode="auto">
            <a:xfrm>
              <a:off x="4524793" y="2547938"/>
              <a:ext cx="55563" cy="84138"/>
            </a:xfrm>
            <a:custGeom>
              <a:avLst/>
              <a:gdLst>
                <a:gd name="T0" fmla="*/ 105 w 105"/>
                <a:gd name="T1" fmla="*/ 159 h 159"/>
                <a:gd name="T2" fmla="*/ 66 w 105"/>
                <a:gd name="T3" fmla="*/ 79 h 159"/>
                <a:gd name="T4" fmla="*/ 66 w 105"/>
                <a:gd name="T5" fmla="*/ 79 h 159"/>
                <a:gd name="T6" fmla="*/ 72 w 105"/>
                <a:gd name="T7" fmla="*/ 77 h 159"/>
                <a:gd name="T8" fmla="*/ 77 w 105"/>
                <a:gd name="T9" fmla="*/ 73 h 159"/>
                <a:gd name="T10" fmla="*/ 82 w 105"/>
                <a:gd name="T11" fmla="*/ 70 h 159"/>
                <a:gd name="T12" fmla="*/ 86 w 105"/>
                <a:gd name="T13" fmla="*/ 65 h 159"/>
                <a:gd name="T14" fmla="*/ 89 w 105"/>
                <a:gd name="T15" fmla="*/ 58 h 159"/>
                <a:gd name="T16" fmla="*/ 92 w 105"/>
                <a:gd name="T17" fmla="*/ 54 h 159"/>
                <a:gd name="T18" fmla="*/ 93 w 105"/>
                <a:gd name="T19" fmla="*/ 47 h 159"/>
                <a:gd name="T20" fmla="*/ 94 w 105"/>
                <a:gd name="T21" fmla="*/ 40 h 159"/>
                <a:gd name="T22" fmla="*/ 94 w 105"/>
                <a:gd name="T23" fmla="*/ 40 h 159"/>
                <a:gd name="T24" fmla="*/ 93 w 105"/>
                <a:gd name="T25" fmla="*/ 33 h 159"/>
                <a:gd name="T26" fmla="*/ 91 w 105"/>
                <a:gd name="T27" fmla="*/ 24 h 159"/>
                <a:gd name="T28" fmla="*/ 87 w 105"/>
                <a:gd name="T29" fmla="*/ 18 h 159"/>
                <a:gd name="T30" fmla="*/ 82 w 105"/>
                <a:gd name="T31" fmla="*/ 12 h 159"/>
                <a:gd name="T32" fmla="*/ 76 w 105"/>
                <a:gd name="T33" fmla="*/ 7 h 159"/>
                <a:gd name="T34" fmla="*/ 68 w 105"/>
                <a:gd name="T35" fmla="*/ 3 h 159"/>
                <a:gd name="T36" fmla="*/ 61 w 105"/>
                <a:gd name="T37" fmla="*/ 1 h 159"/>
                <a:gd name="T38" fmla="*/ 52 w 105"/>
                <a:gd name="T39" fmla="*/ 0 h 159"/>
                <a:gd name="T40" fmla="*/ 52 w 105"/>
                <a:gd name="T41" fmla="*/ 0 h 159"/>
                <a:gd name="T42" fmla="*/ 44 w 105"/>
                <a:gd name="T43" fmla="*/ 1 h 159"/>
                <a:gd name="T44" fmla="*/ 36 w 105"/>
                <a:gd name="T45" fmla="*/ 3 h 159"/>
                <a:gd name="T46" fmla="*/ 29 w 105"/>
                <a:gd name="T47" fmla="*/ 7 h 159"/>
                <a:gd name="T48" fmla="*/ 23 w 105"/>
                <a:gd name="T49" fmla="*/ 12 h 159"/>
                <a:gd name="T50" fmla="*/ 18 w 105"/>
                <a:gd name="T51" fmla="*/ 18 h 159"/>
                <a:gd name="T52" fmla="*/ 14 w 105"/>
                <a:gd name="T53" fmla="*/ 24 h 159"/>
                <a:gd name="T54" fmla="*/ 12 w 105"/>
                <a:gd name="T55" fmla="*/ 33 h 159"/>
                <a:gd name="T56" fmla="*/ 12 w 105"/>
                <a:gd name="T57" fmla="*/ 40 h 159"/>
                <a:gd name="T58" fmla="*/ 12 w 105"/>
                <a:gd name="T59" fmla="*/ 40 h 159"/>
                <a:gd name="T60" fmla="*/ 12 w 105"/>
                <a:gd name="T61" fmla="*/ 47 h 159"/>
                <a:gd name="T62" fmla="*/ 13 w 105"/>
                <a:gd name="T63" fmla="*/ 54 h 159"/>
                <a:gd name="T64" fmla="*/ 16 w 105"/>
                <a:gd name="T65" fmla="*/ 58 h 159"/>
                <a:gd name="T66" fmla="*/ 19 w 105"/>
                <a:gd name="T67" fmla="*/ 65 h 159"/>
                <a:gd name="T68" fmla="*/ 23 w 105"/>
                <a:gd name="T69" fmla="*/ 70 h 159"/>
                <a:gd name="T70" fmla="*/ 28 w 105"/>
                <a:gd name="T71" fmla="*/ 73 h 159"/>
                <a:gd name="T72" fmla="*/ 33 w 105"/>
                <a:gd name="T73" fmla="*/ 76 h 159"/>
                <a:gd name="T74" fmla="*/ 39 w 105"/>
                <a:gd name="T75" fmla="*/ 78 h 159"/>
                <a:gd name="T76" fmla="*/ 0 w 105"/>
                <a:gd name="T77" fmla="*/ 159 h 159"/>
                <a:gd name="T78" fmla="*/ 105 w 105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59">
                  <a:moveTo>
                    <a:pt x="105" y="159"/>
                  </a:moveTo>
                  <a:lnTo>
                    <a:pt x="66" y="79"/>
                  </a:lnTo>
                  <a:lnTo>
                    <a:pt x="66" y="79"/>
                  </a:lnTo>
                  <a:lnTo>
                    <a:pt x="72" y="77"/>
                  </a:lnTo>
                  <a:lnTo>
                    <a:pt x="77" y="73"/>
                  </a:lnTo>
                  <a:lnTo>
                    <a:pt x="82" y="70"/>
                  </a:lnTo>
                  <a:lnTo>
                    <a:pt x="86" y="65"/>
                  </a:lnTo>
                  <a:lnTo>
                    <a:pt x="89" y="58"/>
                  </a:lnTo>
                  <a:lnTo>
                    <a:pt x="92" y="54"/>
                  </a:lnTo>
                  <a:lnTo>
                    <a:pt x="93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3" y="33"/>
                  </a:lnTo>
                  <a:lnTo>
                    <a:pt x="91" y="24"/>
                  </a:lnTo>
                  <a:lnTo>
                    <a:pt x="87" y="18"/>
                  </a:lnTo>
                  <a:lnTo>
                    <a:pt x="82" y="12"/>
                  </a:lnTo>
                  <a:lnTo>
                    <a:pt x="76" y="7"/>
                  </a:lnTo>
                  <a:lnTo>
                    <a:pt x="68" y="3"/>
                  </a:lnTo>
                  <a:lnTo>
                    <a:pt x="61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1"/>
                  </a:lnTo>
                  <a:lnTo>
                    <a:pt x="36" y="3"/>
                  </a:lnTo>
                  <a:lnTo>
                    <a:pt x="29" y="7"/>
                  </a:lnTo>
                  <a:lnTo>
                    <a:pt x="23" y="12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2" y="33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7"/>
                  </a:lnTo>
                  <a:lnTo>
                    <a:pt x="13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3" y="70"/>
                  </a:lnTo>
                  <a:lnTo>
                    <a:pt x="28" y="73"/>
                  </a:lnTo>
                  <a:lnTo>
                    <a:pt x="33" y="76"/>
                  </a:lnTo>
                  <a:lnTo>
                    <a:pt x="39" y="78"/>
                  </a:lnTo>
                  <a:lnTo>
                    <a:pt x="0" y="159"/>
                  </a:lnTo>
                  <a:lnTo>
                    <a:pt x="105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2" name="Freeform 20"/>
            <p:cNvSpPr>
              <a:spLocks/>
            </p:cNvSpPr>
            <p:nvPr/>
          </p:nvSpPr>
          <p:spPr bwMode="auto">
            <a:xfrm>
              <a:off x="4553368" y="3254375"/>
              <a:ext cx="228600" cy="250825"/>
            </a:xfrm>
            <a:custGeom>
              <a:avLst/>
              <a:gdLst>
                <a:gd name="T0" fmla="*/ 250 w 431"/>
                <a:gd name="T1" fmla="*/ 218 h 473"/>
                <a:gd name="T2" fmla="*/ 400 w 431"/>
                <a:gd name="T3" fmla="*/ 0 h 473"/>
                <a:gd name="T4" fmla="*/ 328 w 431"/>
                <a:gd name="T5" fmla="*/ 0 h 473"/>
                <a:gd name="T6" fmla="*/ 216 w 431"/>
                <a:gd name="T7" fmla="*/ 167 h 473"/>
                <a:gd name="T8" fmla="*/ 98 w 431"/>
                <a:gd name="T9" fmla="*/ 0 h 473"/>
                <a:gd name="T10" fmla="*/ 8 w 431"/>
                <a:gd name="T11" fmla="*/ 0 h 473"/>
                <a:gd name="T12" fmla="*/ 171 w 431"/>
                <a:gd name="T13" fmla="*/ 230 h 473"/>
                <a:gd name="T14" fmla="*/ 0 w 431"/>
                <a:gd name="T15" fmla="*/ 473 h 473"/>
                <a:gd name="T16" fmla="*/ 76 w 431"/>
                <a:gd name="T17" fmla="*/ 473 h 473"/>
                <a:gd name="T18" fmla="*/ 206 w 431"/>
                <a:gd name="T19" fmla="*/ 280 h 473"/>
                <a:gd name="T20" fmla="*/ 341 w 431"/>
                <a:gd name="T21" fmla="*/ 473 h 473"/>
                <a:gd name="T22" fmla="*/ 431 w 431"/>
                <a:gd name="T23" fmla="*/ 473 h 473"/>
                <a:gd name="T24" fmla="*/ 250 w 431"/>
                <a:gd name="T25" fmla="*/ 21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73">
                  <a:moveTo>
                    <a:pt x="250" y="218"/>
                  </a:moveTo>
                  <a:lnTo>
                    <a:pt x="400" y="0"/>
                  </a:lnTo>
                  <a:lnTo>
                    <a:pt x="328" y="0"/>
                  </a:lnTo>
                  <a:lnTo>
                    <a:pt x="216" y="167"/>
                  </a:lnTo>
                  <a:lnTo>
                    <a:pt x="98" y="0"/>
                  </a:lnTo>
                  <a:lnTo>
                    <a:pt x="8" y="0"/>
                  </a:lnTo>
                  <a:lnTo>
                    <a:pt x="171" y="230"/>
                  </a:lnTo>
                  <a:lnTo>
                    <a:pt x="0" y="473"/>
                  </a:lnTo>
                  <a:lnTo>
                    <a:pt x="76" y="473"/>
                  </a:lnTo>
                  <a:lnTo>
                    <a:pt x="206" y="280"/>
                  </a:lnTo>
                  <a:lnTo>
                    <a:pt x="341" y="473"/>
                  </a:lnTo>
                  <a:lnTo>
                    <a:pt x="431" y="473"/>
                  </a:lnTo>
                  <a:lnTo>
                    <a:pt x="25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4691480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2 w 124"/>
                <a:gd name="T3" fmla="*/ 0 h 165"/>
                <a:gd name="T4" fmla="*/ 0 w 124"/>
                <a:gd name="T5" fmla="*/ 82 h 165"/>
                <a:gd name="T6" fmla="*/ 62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>
                  <a:moveTo>
                    <a:pt x="124" y="82"/>
                  </a:moveTo>
                  <a:lnTo>
                    <a:pt x="62" y="0"/>
                  </a:lnTo>
                  <a:lnTo>
                    <a:pt x="0" y="82"/>
                  </a:lnTo>
                  <a:lnTo>
                    <a:pt x="62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4" name="Freeform 8"/>
            <p:cNvSpPr>
              <a:spLocks noEditPoints="1"/>
            </p:cNvSpPr>
            <p:nvPr/>
          </p:nvSpPr>
          <p:spPr bwMode="auto">
            <a:xfrm>
              <a:off x="3721518" y="3254375"/>
              <a:ext cx="184150" cy="250825"/>
            </a:xfrm>
            <a:custGeom>
              <a:avLst/>
              <a:gdLst>
                <a:gd name="T0" fmla="*/ 282 w 349"/>
                <a:gd name="T1" fmla="*/ 225 h 473"/>
                <a:gd name="T2" fmla="*/ 311 w 349"/>
                <a:gd name="T3" fmla="*/ 204 h 473"/>
                <a:gd name="T4" fmla="*/ 335 w 349"/>
                <a:gd name="T5" fmla="*/ 162 h 473"/>
                <a:gd name="T6" fmla="*/ 339 w 349"/>
                <a:gd name="T7" fmla="*/ 133 h 473"/>
                <a:gd name="T8" fmla="*/ 339 w 349"/>
                <a:gd name="T9" fmla="*/ 110 h 473"/>
                <a:gd name="T10" fmla="*/ 333 w 349"/>
                <a:gd name="T11" fmla="*/ 78 h 473"/>
                <a:gd name="T12" fmla="*/ 320 w 349"/>
                <a:gd name="T13" fmla="*/ 52 h 473"/>
                <a:gd name="T14" fmla="*/ 303 w 349"/>
                <a:gd name="T15" fmla="*/ 31 h 473"/>
                <a:gd name="T16" fmla="*/ 257 w 349"/>
                <a:gd name="T17" fmla="*/ 8 h 473"/>
                <a:gd name="T18" fmla="*/ 219 w 349"/>
                <a:gd name="T19" fmla="*/ 2 h 473"/>
                <a:gd name="T20" fmla="*/ 0 w 349"/>
                <a:gd name="T21" fmla="*/ 0 h 473"/>
                <a:gd name="T22" fmla="*/ 174 w 349"/>
                <a:gd name="T23" fmla="*/ 473 h 473"/>
                <a:gd name="T24" fmla="*/ 240 w 349"/>
                <a:gd name="T25" fmla="*/ 469 h 473"/>
                <a:gd name="T26" fmla="*/ 262 w 349"/>
                <a:gd name="T27" fmla="*/ 464 h 473"/>
                <a:gd name="T28" fmla="*/ 289 w 349"/>
                <a:gd name="T29" fmla="*/ 453 h 473"/>
                <a:gd name="T30" fmla="*/ 311 w 349"/>
                <a:gd name="T31" fmla="*/ 436 h 473"/>
                <a:gd name="T32" fmla="*/ 330 w 349"/>
                <a:gd name="T33" fmla="*/ 413 h 473"/>
                <a:gd name="T34" fmla="*/ 343 w 349"/>
                <a:gd name="T35" fmla="*/ 383 h 473"/>
                <a:gd name="T36" fmla="*/ 349 w 349"/>
                <a:gd name="T37" fmla="*/ 349 h 473"/>
                <a:gd name="T38" fmla="*/ 348 w 349"/>
                <a:gd name="T39" fmla="*/ 317 h 473"/>
                <a:gd name="T40" fmla="*/ 330 w 349"/>
                <a:gd name="T41" fmla="*/ 268 h 473"/>
                <a:gd name="T42" fmla="*/ 295 w 349"/>
                <a:gd name="T43" fmla="*/ 236 h 473"/>
                <a:gd name="T44" fmla="*/ 183 w 349"/>
                <a:gd name="T45" fmla="*/ 63 h 473"/>
                <a:gd name="T46" fmla="*/ 207 w 349"/>
                <a:gd name="T47" fmla="*/ 64 h 473"/>
                <a:gd name="T48" fmla="*/ 225 w 349"/>
                <a:gd name="T49" fmla="*/ 69 h 473"/>
                <a:gd name="T50" fmla="*/ 247 w 349"/>
                <a:gd name="T51" fmla="*/ 83 h 473"/>
                <a:gd name="T52" fmla="*/ 261 w 349"/>
                <a:gd name="T53" fmla="*/ 108 h 473"/>
                <a:gd name="T54" fmla="*/ 265 w 349"/>
                <a:gd name="T55" fmla="*/ 130 h 473"/>
                <a:gd name="T56" fmla="*/ 258 w 349"/>
                <a:gd name="T57" fmla="*/ 162 h 473"/>
                <a:gd name="T58" fmla="*/ 245 w 349"/>
                <a:gd name="T59" fmla="*/ 186 h 473"/>
                <a:gd name="T60" fmla="*/ 233 w 349"/>
                <a:gd name="T61" fmla="*/ 196 h 473"/>
                <a:gd name="T62" fmla="*/ 199 w 349"/>
                <a:gd name="T63" fmla="*/ 205 h 473"/>
                <a:gd name="T64" fmla="*/ 75 w 349"/>
                <a:gd name="T65" fmla="*/ 63 h 473"/>
                <a:gd name="T66" fmla="*/ 223 w 349"/>
                <a:gd name="T67" fmla="*/ 408 h 473"/>
                <a:gd name="T68" fmla="*/ 75 w 349"/>
                <a:gd name="T69" fmla="*/ 412 h 473"/>
                <a:gd name="T70" fmla="*/ 193 w 349"/>
                <a:gd name="T71" fmla="*/ 268 h 473"/>
                <a:gd name="T72" fmla="*/ 224 w 349"/>
                <a:gd name="T73" fmla="*/ 270 h 473"/>
                <a:gd name="T74" fmla="*/ 241 w 349"/>
                <a:gd name="T75" fmla="*/ 278 h 473"/>
                <a:gd name="T76" fmla="*/ 260 w 349"/>
                <a:gd name="T77" fmla="*/ 295 h 473"/>
                <a:gd name="T78" fmla="*/ 271 w 349"/>
                <a:gd name="T79" fmla="*/ 324 h 473"/>
                <a:gd name="T80" fmla="*/ 271 w 349"/>
                <a:gd name="T81" fmla="*/ 349 h 473"/>
                <a:gd name="T82" fmla="*/ 261 w 349"/>
                <a:gd name="T83" fmla="*/ 381 h 473"/>
                <a:gd name="T84" fmla="*/ 240 w 349"/>
                <a:gd name="T85" fmla="*/ 402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9" h="473">
                  <a:moveTo>
                    <a:pt x="282" y="229"/>
                  </a:moveTo>
                  <a:lnTo>
                    <a:pt x="282" y="225"/>
                  </a:lnTo>
                  <a:lnTo>
                    <a:pt x="282" y="225"/>
                  </a:lnTo>
                  <a:lnTo>
                    <a:pt x="292" y="220"/>
                  </a:lnTo>
                  <a:lnTo>
                    <a:pt x="301" y="213"/>
                  </a:lnTo>
                  <a:lnTo>
                    <a:pt x="311" y="204"/>
                  </a:lnTo>
                  <a:lnTo>
                    <a:pt x="320" y="192"/>
                  </a:lnTo>
                  <a:lnTo>
                    <a:pt x="328" y="178"/>
                  </a:lnTo>
                  <a:lnTo>
                    <a:pt x="335" y="162"/>
                  </a:lnTo>
                  <a:lnTo>
                    <a:pt x="337" y="154"/>
                  </a:lnTo>
                  <a:lnTo>
                    <a:pt x="338" y="144"/>
                  </a:lnTo>
                  <a:lnTo>
                    <a:pt x="339" y="133"/>
                  </a:lnTo>
                  <a:lnTo>
                    <a:pt x="341" y="122"/>
                  </a:lnTo>
                  <a:lnTo>
                    <a:pt x="341" y="122"/>
                  </a:lnTo>
                  <a:lnTo>
                    <a:pt x="339" y="110"/>
                  </a:lnTo>
                  <a:lnTo>
                    <a:pt x="338" y="99"/>
                  </a:lnTo>
                  <a:lnTo>
                    <a:pt x="336" y="87"/>
                  </a:lnTo>
                  <a:lnTo>
                    <a:pt x="333" y="78"/>
                  </a:lnTo>
                  <a:lnTo>
                    <a:pt x="330" y="68"/>
                  </a:lnTo>
                  <a:lnTo>
                    <a:pt x="326" y="59"/>
                  </a:lnTo>
                  <a:lnTo>
                    <a:pt x="320" y="52"/>
                  </a:lnTo>
                  <a:lnTo>
                    <a:pt x="315" y="45"/>
                  </a:lnTo>
                  <a:lnTo>
                    <a:pt x="309" y="37"/>
                  </a:lnTo>
                  <a:lnTo>
                    <a:pt x="303" y="31"/>
                  </a:lnTo>
                  <a:lnTo>
                    <a:pt x="288" y="21"/>
                  </a:lnTo>
                  <a:lnTo>
                    <a:pt x="273" y="13"/>
                  </a:lnTo>
                  <a:lnTo>
                    <a:pt x="257" y="8"/>
                  </a:lnTo>
                  <a:lnTo>
                    <a:pt x="257" y="8"/>
                  </a:lnTo>
                  <a:lnTo>
                    <a:pt x="238" y="4"/>
                  </a:lnTo>
                  <a:lnTo>
                    <a:pt x="219" y="2"/>
                  </a:lnTo>
                  <a:lnTo>
                    <a:pt x="201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174" y="473"/>
                  </a:lnTo>
                  <a:lnTo>
                    <a:pt x="174" y="473"/>
                  </a:lnTo>
                  <a:lnTo>
                    <a:pt x="195" y="473"/>
                  </a:lnTo>
                  <a:lnTo>
                    <a:pt x="218" y="472"/>
                  </a:lnTo>
                  <a:lnTo>
                    <a:pt x="240" y="469"/>
                  </a:lnTo>
                  <a:lnTo>
                    <a:pt x="251" y="467"/>
                  </a:lnTo>
                  <a:lnTo>
                    <a:pt x="262" y="464"/>
                  </a:lnTo>
                  <a:lnTo>
                    <a:pt x="262" y="464"/>
                  </a:lnTo>
                  <a:lnTo>
                    <a:pt x="272" y="462"/>
                  </a:lnTo>
                  <a:lnTo>
                    <a:pt x="281" y="458"/>
                  </a:lnTo>
                  <a:lnTo>
                    <a:pt x="289" y="453"/>
                  </a:lnTo>
                  <a:lnTo>
                    <a:pt x="296" y="448"/>
                  </a:lnTo>
                  <a:lnTo>
                    <a:pt x="304" y="442"/>
                  </a:lnTo>
                  <a:lnTo>
                    <a:pt x="311" y="436"/>
                  </a:lnTo>
                  <a:lnTo>
                    <a:pt x="319" y="429"/>
                  </a:lnTo>
                  <a:lnTo>
                    <a:pt x="325" y="421"/>
                  </a:lnTo>
                  <a:lnTo>
                    <a:pt x="330" y="413"/>
                  </a:lnTo>
                  <a:lnTo>
                    <a:pt x="335" y="404"/>
                  </a:lnTo>
                  <a:lnTo>
                    <a:pt x="339" y="394"/>
                  </a:lnTo>
                  <a:lnTo>
                    <a:pt x="343" y="383"/>
                  </a:lnTo>
                  <a:lnTo>
                    <a:pt x="346" y="372"/>
                  </a:lnTo>
                  <a:lnTo>
                    <a:pt x="348" y="361"/>
                  </a:lnTo>
                  <a:lnTo>
                    <a:pt x="349" y="349"/>
                  </a:lnTo>
                  <a:lnTo>
                    <a:pt x="349" y="337"/>
                  </a:lnTo>
                  <a:lnTo>
                    <a:pt x="349" y="337"/>
                  </a:lnTo>
                  <a:lnTo>
                    <a:pt x="348" y="317"/>
                  </a:lnTo>
                  <a:lnTo>
                    <a:pt x="344" y="299"/>
                  </a:lnTo>
                  <a:lnTo>
                    <a:pt x="338" y="283"/>
                  </a:lnTo>
                  <a:lnTo>
                    <a:pt x="330" y="268"/>
                  </a:lnTo>
                  <a:lnTo>
                    <a:pt x="320" y="256"/>
                  </a:lnTo>
                  <a:lnTo>
                    <a:pt x="308" y="245"/>
                  </a:lnTo>
                  <a:lnTo>
                    <a:pt x="295" y="236"/>
                  </a:lnTo>
                  <a:lnTo>
                    <a:pt x="282" y="229"/>
                  </a:lnTo>
                  <a:close/>
                  <a:moveTo>
                    <a:pt x="75" y="63"/>
                  </a:moveTo>
                  <a:lnTo>
                    <a:pt x="183" y="63"/>
                  </a:lnTo>
                  <a:lnTo>
                    <a:pt x="183" y="63"/>
                  </a:lnTo>
                  <a:lnTo>
                    <a:pt x="196" y="63"/>
                  </a:lnTo>
                  <a:lnTo>
                    <a:pt x="207" y="64"/>
                  </a:lnTo>
                  <a:lnTo>
                    <a:pt x="217" y="67"/>
                  </a:lnTo>
                  <a:lnTo>
                    <a:pt x="225" y="69"/>
                  </a:lnTo>
                  <a:lnTo>
                    <a:pt x="225" y="69"/>
                  </a:lnTo>
                  <a:lnTo>
                    <a:pt x="234" y="73"/>
                  </a:lnTo>
                  <a:lnTo>
                    <a:pt x="241" y="78"/>
                  </a:lnTo>
                  <a:lnTo>
                    <a:pt x="247" y="83"/>
                  </a:lnTo>
                  <a:lnTo>
                    <a:pt x="254" y="90"/>
                  </a:lnTo>
                  <a:lnTo>
                    <a:pt x="258" y="99"/>
                  </a:lnTo>
                  <a:lnTo>
                    <a:pt x="261" y="108"/>
                  </a:lnTo>
                  <a:lnTo>
                    <a:pt x="263" y="118"/>
                  </a:lnTo>
                  <a:lnTo>
                    <a:pt x="265" y="130"/>
                  </a:lnTo>
                  <a:lnTo>
                    <a:pt x="265" y="130"/>
                  </a:lnTo>
                  <a:lnTo>
                    <a:pt x="263" y="143"/>
                  </a:lnTo>
                  <a:lnTo>
                    <a:pt x="262" y="153"/>
                  </a:lnTo>
                  <a:lnTo>
                    <a:pt x="258" y="162"/>
                  </a:lnTo>
                  <a:lnTo>
                    <a:pt x="255" y="171"/>
                  </a:lnTo>
                  <a:lnTo>
                    <a:pt x="251" y="180"/>
                  </a:lnTo>
                  <a:lnTo>
                    <a:pt x="245" y="186"/>
                  </a:lnTo>
                  <a:lnTo>
                    <a:pt x="239" y="192"/>
                  </a:lnTo>
                  <a:lnTo>
                    <a:pt x="233" y="196"/>
                  </a:lnTo>
                  <a:lnTo>
                    <a:pt x="233" y="196"/>
                  </a:lnTo>
                  <a:lnTo>
                    <a:pt x="222" y="200"/>
                  </a:lnTo>
                  <a:lnTo>
                    <a:pt x="211" y="203"/>
                  </a:lnTo>
                  <a:lnTo>
                    <a:pt x="199" y="205"/>
                  </a:lnTo>
                  <a:lnTo>
                    <a:pt x="187" y="205"/>
                  </a:lnTo>
                  <a:lnTo>
                    <a:pt x="75" y="205"/>
                  </a:lnTo>
                  <a:lnTo>
                    <a:pt x="75" y="63"/>
                  </a:lnTo>
                  <a:close/>
                  <a:moveTo>
                    <a:pt x="231" y="405"/>
                  </a:moveTo>
                  <a:lnTo>
                    <a:pt x="231" y="405"/>
                  </a:lnTo>
                  <a:lnTo>
                    <a:pt x="223" y="408"/>
                  </a:lnTo>
                  <a:lnTo>
                    <a:pt x="213" y="410"/>
                  </a:lnTo>
                  <a:lnTo>
                    <a:pt x="192" y="412"/>
                  </a:lnTo>
                  <a:lnTo>
                    <a:pt x="75" y="412"/>
                  </a:lnTo>
                  <a:lnTo>
                    <a:pt x="75" y="268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203" y="268"/>
                  </a:lnTo>
                  <a:lnTo>
                    <a:pt x="214" y="269"/>
                  </a:lnTo>
                  <a:lnTo>
                    <a:pt x="224" y="270"/>
                  </a:lnTo>
                  <a:lnTo>
                    <a:pt x="234" y="274"/>
                  </a:lnTo>
                  <a:lnTo>
                    <a:pt x="234" y="274"/>
                  </a:lnTo>
                  <a:lnTo>
                    <a:pt x="241" y="278"/>
                  </a:lnTo>
                  <a:lnTo>
                    <a:pt x="249" y="283"/>
                  </a:lnTo>
                  <a:lnTo>
                    <a:pt x="255" y="289"/>
                  </a:lnTo>
                  <a:lnTo>
                    <a:pt x="260" y="295"/>
                  </a:lnTo>
                  <a:lnTo>
                    <a:pt x="265" y="304"/>
                  </a:lnTo>
                  <a:lnTo>
                    <a:pt x="268" y="313"/>
                  </a:lnTo>
                  <a:lnTo>
                    <a:pt x="271" y="324"/>
                  </a:lnTo>
                  <a:lnTo>
                    <a:pt x="271" y="337"/>
                  </a:lnTo>
                  <a:lnTo>
                    <a:pt x="271" y="337"/>
                  </a:lnTo>
                  <a:lnTo>
                    <a:pt x="271" y="349"/>
                  </a:lnTo>
                  <a:lnTo>
                    <a:pt x="268" y="361"/>
                  </a:lnTo>
                  <a:lnTo>
                    <a:pt x="265" y="372"/>
                  </a:lnTo>
                  <a:lnTo>
                    <a:pt x="261" y="381"/>
                  </a:lnTo>
                  <a:lnTo>
                    <a:pt x="255" y="390"/>
                  </a:lnTo>
                  <a:lnTo>
                    <a:pt x="247" y="397"/>
                  </a:lnTo>
                  <a:lnTo>
                    <a:pt x="240" y="402"/>
                  </a:lnTo>
                  <a:lnTo>
                    <a:pt x="231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25553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0" orient="horz" pos="3612" userDrawn="1">
          <p15:clr>
            <a:srgbClr val="FBAE40"/>
          </p15:clr>
        </p15:guide>
        <p15:guide id="1" pos="245" userDrawn="1">
          <p15:clr>
            <a:srgbClr val="FBAE40"/>
          </p15:clr>
        </p15:guide>
        <p15:guide id="2" pos="5995" userDrawn="1">
          <p15:clr>
            <a:srgbClr val="FBAE40"/>
          </p15:clr>
        </p15:guide>
        <p15:guide id="3" pos="2064" userDrawn="1">
          <p15:clr>
            <a:srgbClr val="FBAE40"/>
          </p15:clr>
        </p15:guide>
        <p15:guide id="4" pos="2211" userDrawn="1">
          <p15:clr>
            <a:srgbClr val="FBAE40"/>
          </p15:clr>
        </p15:guide>
        <p15:guide id="5" pos="4176" userDrawn="1">
          <p15:clr>
            <a:srgbClr val="FBAE40"/>
          </p15:clr>
        </p15:guide>
        <p15:guide id="6" orient="horz" pos="164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4020" userDrawn="1">
          <p15:clr>
            <a:srgbClr val="FBAE40"/>
          </p15:clr>
        </p15:guide>
        <p15:guide id="9" orient="horz" pos="2341" userDrawn="1">
          <p15:clr>
            <a:srgbClr val="FBAE40"/>
          </p15:clr>
        </p15:guide>
        <p15:guide id="10" orient="horz" pos="2069" userDrawn="1">
          <p15:clr>
            <a:srgbClr val="FBAE40"/>
          </p15:clr>
        </p15:guide>
        <p15:guide id="11" orient="horz" pos="3884" userDrawn="1">
          <p15:clr>
            <a:srgbClr val="FBAE40"/>
          </p15:clr>
        </p15:guide>
        <p15:guide id="12" pos="4029" userDrawn="1">
          <p15:clr>
            <a:srgbClr val="FBAE40"/>
          </p15:clr>
        </p15:guide>
        <p15:guide id="13" orient="horz" pos="5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Прямая соединительная линия 70"/>
          <p:cNvCxnSpPr/>
          <p:nvPr userDrawn="1"/>
        </p:nvCxnSpPr>
        <p:spPr>
          <a:xfrm>
            <a:off x="584729" y="6607349"/>
            <a:ext cx="8736542" cy="0"/>
          </a:xfrm>
          <a:prstGeom prst="line">
            <a:avLst/>
          </a:prstGeom>
          <a:ln>
            <a:solidFill>
              <a:srgbClr val="EE34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5"/>
          <p:cNvSpPr txBox="1">
            <a:spLocks/>
          </p:cNvSpPr>
          <p:nvPr userDrawn="1"/>
        </p:nvSpPr>
        <p:spPr>
          <a:xfrm>
            <a:off x="9321271" y="6447869"/>
            <a:ext cx="440747" cy="319643"/>
          </a:xfrm>
          <a:prstGeom prst="rect">
            <a:avLst/>
          </a:prstGeom>
        </p:spPr>
        <p:txBody>
          <a:bodyPr vert="horz" lIns="55300" tIns="27650" rIns="55300" bIns="27650" rtlCol="0" anchor="ctr"/>
          <a:lstStyle>
            <a:defPPr>
              <a:defRPr lang="ru-RU"/>
            </a:defPPr>
            <a:lvl1pPr marL="0" algn="ctr" defTabSz="1407766" rtl="0" eaLnBrk="1" latinLnBrk="0" hangingPunct="1">
              <a:defRPr sz="1200" b="1" i="0" kern="1200" baseline="0">
                <a:solidFill>
                  <a:srgbClr val="F44D53"/>
                </a:solidFill>
                <a:latin typeface="VDNH" charset="0"/>
                <a:ea typeface="+mn-ea"/>
                <a:cs typeface="+mn-cs"/>
              </a:defRPr>
            </a:lvl1pPr>
            <a:lvl2pPr marL="703882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7766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11648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5531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9414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3297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27180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31063" algn="l" defTabSz="1407766" rtl="0" eaLnBrk="1" latinLnBrk="0" hangingPunct="1">
              <a:defRPr sz="27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0789B4-4BCE-964D-8B6B-53C1DBDDC534}" type="slidenum">
              <a:rPr lang="en-US" sz="12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VDNH" panose="02000503000000020003" pitchFamily="50" charset="0"/>
              </a:rPr>
              <a:pPr algn="ctr"/>
              <a:t>‹#›</a:t>
            </a:fld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  <a:latin typeface="VDNH" panose="02000503000000020003" pitchFamily="50" charset="0"/>
            </a:endParaRPr>
          </a:p>
        </p:txBody>
      </p:sp>
      <p:grpSp>
        <p:nvGrpSpPr>
          <p:cNvPr id="50" name="Группа 49"/>
          <p:cNvGrpSpPr/>
          <p:nvPr userDrawn="1"/>
        </p:nvGrpSpPr>
        <p:grpSpPr>
          <a:xfrm>
            <a:off x="244137" y="6447869"/>
            <a:ext cx="256649" cy="274812"/>
            <a:chOff x="3705643" y="2352675"/>
            <a:chExt cx="1076325" cy="115252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1" name="Rectangle 5"/>
            <p:cNvSpPr>
              <a:spLocks noChangeArrowheads="1"/>
            </p:cNvSpPr>
            <p:nvPr/>
          </p:nvSpPr>
          <p:spPr bwMode="auto">
            <a:xfrm>
              <a:off x="3705643" y="2668588"/>
              <a:ext cx="106838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3705643" y="2747963"/>
              <a:ext cx="1068388" cy="454025"/>
            </a:xfrm>
            <a:custGeom>
              <a:avLst/>
              <a:gdLst>
                <a:gd name="T0" fmla="*/ 1654 w 2020"/>
                <a:gd name="T1" fmla="*/ 83 h 858"/>
                <a:gd name="T2" fmla="*/ 1872 w 2020"/>
                <a:gd name="T3" fmla="*/ 858 h 858"/>
                <a:gd name="T4" fmla="*/ 1978 w 2020"/>
                <a:gd name="T5" fmla="*/ 83 h 858"/>
                <a:gd name="T6" fmla="*/ 2020 w 2020"/>
                <a:gd name="T7" fmla="*/ 0 h 858"/>
                <a:gd name="T8" fmla="*/ 0 w 2020"/>
                <a:gd name="T9" fmla="*/ 83 h 858"/>
                <a:gd name="T10" fmla="*/ 43 w 2020"/>
                <a:gd name="T11" fmla="*/ 858 h 858"/>
                <a:gd name="T12" fmla="*/ 149 w 2020"/>
                <a:gd name="T13" fmla="*/ 83 h 858"/>
                <a:gd name="T14" fmla="*/ 366 w 2020"/>
                <a:gd name="T15" fmla="*/ 858 h 858"/>
                <a:gd name="T16" fmla="*/ 472 w 2020"/>
                <a:gd name="T17" fmla="*/ 83 h 858"/>
                <a:gd name="T18" fmla="*/ 695 w 2020"/>
                <a:gd name="T19" fmla="*/ 858 h 858"/>
                <a:gd name="T20" fmla="*/ 802 w 2020"/>
                <a:gd name="T21" fmla="*/ 332 h 858"/>
                <a:gd name="T22" fmla="*/ 802 w 2020"/>
                <a:gd name="T23" fmla="*/ 303 h 858"/>
                <a:gd name="T24" fmla="*/ 807 w 2020"/>
                <a:gd name="T25" fmla="*/ 258 h 858"/>
                <a:gd name="T26" fmla="*/ 811 w 2020"/>
                <a:gd name="T27" fmla="*/ 238 h 858"/>
                <a:gd name="T28" fmla="*/ 825 w 2020"/>
                <a:gd name="T29" fmla="*/ 199 h 858"/>
                <a:gd name="T30" fmla="*/ 845 w 2020"/>
                <a:gd name="T31" fmla="*/ 162 h 858"/>
                <a:gd name="T32" fmla="*/ 871 w 2020"/>
                <a:gd name="T33" fmla="*/ 129 h 858"/>
                <a:gd name="T34" fmla="*/ 900 w 2020"/>
                <a:gd name="T35" fmla="*/ 105 h 858"/>
                <a:gd name="T36" fmla="*/ 913 w 2020"/>
                <a:gd name="T37" fmla="*/ 98 h 858"/>
                <a:gd name="T38" fmla="*/ 938 w 2020"/>
                <a:gd name="T39" fmla="*/ 88 h 858"/>
                <a:gd name="T40" fmla="*/ 965 w 2020"/>
                <a:gd name="T41" fmla="*/ 81 h 858"/>
                <a:gd name="T42" fmla="*/ 995 w 2020"/>
                <a:gd name="T43" fmla="*/ 77 h 858"/>
                <a:gd name="T44" fmla="*/ 1010 w 2020"/>
                <a:gd name="T45" fmla="*/ 77 h 858"/>
                <a:gd name="T46" fmla="*/ 1060 w 2020"/>
                <a:gd name="T47" fmla="*/ 82 h 858"/>
                <a:gd name="T48" fmla="*/ 1083 w 2020"/>
                <a:gd name="T49" fmla="*/ 88 h 858"/>
                <a:gd name="T50" fmla="*/ 1105 w 2020"/>
                <a:gd name="T51" fmla="*/ 97 h 858"/>
                <a:gd name="T52" fmla="*/ 1114 w 2020"/>
                <a:gd name="T53" fmla="*/ 102 h 858"/>
                <a:gd name="T54" fmla="*/ 1139 w 2020"/>
                <a:gd name="T55" fmla="*/ 121 h 858"/>
                <a:gd name="T56" fmla="*/ 1168 w 2020"/>
                <a:gd name="T57" fmla="*/ 153 h 858"/>
                <a:gd name="T58" fmla="*/ 1190 w 2020"/>
                <a:gd name="T59" fmla="*/ 192 h 858"/>
                <a:gd name="T60" fmla="*/ 1206 w 2020"/>
                <a:gd name="T61" fmla="*/ 233 h 858"/>
                <a:gd name="T62" fmla="*/ 1212 w 2020"/>
                <a:gd name="T63" fmla="*/ 254 h 858"/>
                <a:gd name="T64" fmla="*/ 1217 w 2020"/>
                <a:gd name="T65" fmla="*/ 302 h 858"/>
                <a:gd name="T66" fmla="*/ 1217 w 2020"/>
                <a:gd name="T67" fmla="*/ 858 h 858"/>
                <a:gd name="T68" fmla="*/ 1324 w 2020"/>
                <a:gd name="T69" fmla="*/ 83 h 858"/>
                <a:gd name="T70" fmla="*/ 1548 w 2020"/>
                <a:gd name="T71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20" h="858">
                  <a:moveTo>
                    <a:pt x="1654" y="858"/>
                  </a:moveTo>
                  <a:lnTo>
                    <a:pt x="1654" y="83"/>
                  </a:lnTo>
                  <a:lnTo>
                    <a:pt x="1872" y="83"/>
                  </a:lnTo>
                  <a:lnTo>
                    <a:pt x="1872" y="858"/>
                  </a:lnTo>
                  <a:lnTo>
                    <a:pt x="1978" y="858"/>
                  </a:lnTo>
                  <a:lnTo>
                    <a:pt x="1978" y="83"/>
                  </a:lnTo>
                  <a:lnTo>
                    <a:pt x="2020" y="83"/>
                  </a:lnTo>
                  <a:lnTo>
                    <a:pt x="2020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43" y="83"/>
                  </a:lnTo>
                  <a:lnTo>
                    <a:pt x="43" y="858"/>
                  </a:lnTo>
                  <a:lnTo>
                    <a:pt x="149" y="858"/>
                  </a:lnTo>
                  <a:lnTo>
                    <a:pt x="149" y="83"/>
                  </a:lnTo>
                  <a:lnTo>
                    <a:pt x="365" y="83"/>
                  </a:lnTo>
                  <a:lnTo>
                    <a:pt x="366" y="858"/>
                  </a:lnTo>
                  <a:lnTo>
                    <a:pt x="472" y="858"/>
                  </a:lnTo>
                  <a:lnTo>
                    <a:pt x="472" y="83"/>
                  </a:lnTo>
                  <a:lnTo>
                    <a:pt x="695" y="83"/>
                  </a:lnTo>
                  <a:lnTo>
                    <a:pt x="695" y="858"/>
                  </a:lnTo>
                  <a:lnTo>
                    <a:pt x="802" y="858"/>
                  </a:lnTo>
                  <a:lnTo>
                    <a:pt x="802" y="332"/>
                  </a:lnTo>
                  <a:lnTo>
                    <a:pt x="802" y="332"/>
                  </a:lnTo>
                  <a:lnTo>
                    <a:pt x="802" y="303"/>
                  </a:lnTo>
                  <a:lnTo>
                    <a:pt x="803" y="278"/>
                  </a:lnTo>
                  <a:lnTo>
                    <a:pt x="807" y="258"/>
                  </a:lnTo>
                  <a:lnTo>
                    <a:pt x="811" y="238"/>
                  </a:lnTo>
                  <a:lnTo>
                    <a:pt x="811" y="238"/>
                  </a:lnTo>
                  <a:lnTo>
                    <a:pt x="817" y="218"/>
                  </a:lnTo>
                  <a:lnTo>
                    <a:pt x="825" y="199"/>
                  </a:lnTo>
                  <a:lnTo>
                    <a:pt x="835" y="179"/>
                  </a:lnTo>
                  <a:lnTo>
                    <a:pt x="845" y="162"/>
                  </a:lnTo>
                  <a:lnTo>
                    <a:pt x="857" y="145"/>
                  </a:lnTo>
                  <a:lnTo>
                    <a:pt x="871" y="129"/>
                  </a:lnTo>
                  <a:lnTo>
                    <a:pt x="886" y="116"/>
                  </a:lnTo>
                  <a:lnTo>
                    <a:pt x="900" y="105"/>
                  </a:lnTo>
                  <a:lnTo>
                    <a:pt x="900" y="105"/>
                  </a:lnTo>
                  <a:lnTo>
                    <a:pt x="913" y="98"/>
                  </a:lnTo>
                  <a:lnTo>
                    <a:pt x="925" y="93"/>
                  </a:lnTo>
                  <a:lnTo>
                    <a:pt x="938" y="88"/>
                  </a:lnTo>
                  <a:lnTo>
                    <a:pt x="952" y="84"/>
                  </a:lnTo>
                  <a:lnTo>
                    <a:pt x="965" y="81"/>
                  </a:lnTo>
                  <a:lnTo>
                    <a:pt x="980" y="78"/>
                  </a:lnTo>
                  <a:lnTo>
                    <a:pt x="995" y="77"/>
                  </a:lnTo>
                  <a:lnTo>
                    <a:pt x="1010" y="77"/>
                  </a:lnTo>
                  <a:lnTo>
                    <a:pt x="1010" y="77"/>
                  </a:lnTo>
                  <a:lnTo>
                    <a:pt x="1035" y="78"/>
                  </a:lnTo>
                  <a:lnTo>
                    <a:pt x="1060" y="82"/>
                  </a:lnTo>
                  <a:lnTo>
                    <a:pt x="1072" y="84"/>
                  </a:lnTo>
                  <a:lnTo>
                    <a:pt x="1083" y="88"/>
                  </a:lnTo>
                  <a:lnTo>
                    <a:pt x="1094" y="92"/>
                  </a:lnTo>
                  <a:lnTo>
                    <a:pt x="1105" y="97"/>
                  </a:lnTo>
                  <a:lnTo>
                    <a:pt x="1105" y="97"/>
                  </a:lnTo>
                  <a:lnTo>
                    <a:pt x="1114" y="102"/>
                  </a:lnTo>
                  <a:lnTo>
                    <a:pt x="1123" y="108"/>
                  </a:lnTo>
                  <a:lnTo>
                    <a:pt x="1139" y="121"/>
                  </a:lnTo>
                  <a:lnTo>
                    <a:pt x="1155" y="136"/>
                  </a:lnTo>
                  <a:lnTo>
                    <a:pt x="1168" y="153"/>
                  </a:lnTo>
                  <a:lnTo>
                    <a:pt x="1180" y="173"/>
                  </a:lnTo>
                  <a:lnTo>
                    <a:pt x="1190" y="192"/>
                  </a:lnTo>
                  <a:lnTo>
                    <a:pt x="1200" y="212"/>
                  </a:lnTo>
                  <a:lnTo>
                    <a:pt x="1206" y="233"/>
                  </a:lnTo>
                  <a:lnTo>
                    <a:pt x="1206" y="233"/>
                  </a:lnTo>
                  <a:lnTo>
                    <a:pt x="1212" y="254"/>
                  </a:lnTo>
                  <a:lnTo>
                    <a:pt x="1215" y="276"/>
                  </a:lnTo>
                  <a:lnTo>
                    <a:pt x="1217" y="302"/>
                  </a:lnTo>
                  <a:lnTo>
                    <a:pt x="1217" y="332"/>
                  </a:lnTo>
                  <a:lnTo>
                    <a:pt x="1217" y="858"/>
                  </a:lnTo>
                  <a:lnTo>
                    <a:pt x="1324" y="858"/>
                  </a:lnTo>
                  <a:lnTo>
                    <a:pt x="1324" y="83"/>
                  </a:lnTo>
                  <a:lnTo>
                    <a:pt x="1548" y="83"/>
                  </a:lnTo>
                  <a:lnTo>
                    <a:pt x="1548" y="858"/>
                  </a:lnTo>
                  <a:lnTo>
                    <a:pt x="1654" y="8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3723105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3 w 124"/>
                <a:gd name="T3" fmla="*/ 0 h 165"/>
                <a:gd name="T4" fmla="*/ 0 w 124"/>
                <a:gd name="T5" fmla="*/ 82 h 165"/>
                <a:gd name="T6" fmla="*/ 63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>
                  <a:moveTo>
                    <a:pt x="124" y="82"/>
                  </a:moveTo>
                  <a:lnTo>
                    <a:pt x="63" y="0"/>
                  </a:lnTo>
                  <a:lnTo>
                    <a:pt x="0" y="82"/>
                  </a:lnTo>
                  <a:lnTo>
                    <a:pt x="63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3899318" y="2547938"/>
              <a:ext cx="57150" cy="84138"/>
            </a:xfrm>
            <a:custGeom>
              <a:avLst/>
              <a:gdLst>
                <a:gd name="T0" fmla="*/ 106 w 106"/>
                <a:gd name="T1" fmla="*/ 159 h 159"/>
                <a:gd name="T2" fmla="*/ 67 w 106"/>
                <a:gd name="T3" fmla="*/ 78 h 159"/>
                <a:gd name="T4" fmla="*/ 67 w 106"/>
                <a:gd name="T5" fmla="*/ 78 h 159"/>
                <a:gd name="T6" fmla="*/ 73 w 106"/>
                <a:gd name="T7" fmla="*/ 76 h 159"/>
                <a:gd name="T8" fmla="*/ 78 w 106"/>
                <a:gd name="T9" fmla="*/ 73 h 159"/>
                <a:gd name="T10" fmla="*/ 83 w 106"/>
                <a:gd name="T11" fmla="*/ 70 h 159"/>
                <a:gd name="T12" fmla="*/ 86 w 106"/>
                <a:gd name="T13" fmla="*/ 65 h 159"/>
                <a:gd name="T14" fmla="*/ 90 w 106"/>
                <a:gd name="T15" fmla="*/ 58 h 159"/>
                <a:gd name="T16" fmla="*/ 91 w 106"/>
                <a:gd name="T17" fmla="*/ 54 h 159"/>
                <a:gd name="T18" fmla="*/ 94 w 106"/>
                <a:gd name="T19" fmla="*/ 47 h 159"/>
                <a:gd name="T20" fmla="*/ 94 w 106"/>
                <a:gd name="T21" fmla="*/ 40 h 159"/>
                <a:gd name="T22" fmla="*/ 94 w 106"/>
                <a:gd name="T23" fmla="*/ 40 h 159"/>
                <a:gd name="T24" fmla="*/ 92 w 106"/>
                <a:gd name="T25" fmla="*/ 33 h 159"/>
                <a:gd name="T26" fmla="*/ 90 w 106"/>
                <a:gd name="T27" fmla="*/ 24 h 159"/>
                <a:gd name="T28" fmla="*/ 86 w 106"/>
                <a:gd name="T29" fmla="*/ 18 h 159"/>
                <a:gd name="T30" fmla="*/ 81 w 106"/>
                <a:gd name="T31" fmla="*/ 12 h 159"/>
                <a:gd name="T32" fmla="*/ 75 w 106"/>
                <a:gd name="T33" fmla="*/ 7 h 159"/>
                <a:gd name="T34" fmla="*/ 69 w 106"/>
                <a:gd name="T35" fmla="*/ 3 h 159"/>
                <a:gd name="T36" fmla="*/ 62 w 106"/>
                <a:gd name="T37" fmla="*/ 1 h 159"/>
                <a:gd name="T38" fmla="*/ 53 w 106"/>
                <a:gd name="T39" fmla="*/ 0 h 159"/>
                <a:gd name="T40" fmla="*/ 53 w 106"/>
                <a:gd name="T41" fmla="*/ 0 h 159"/>
                <a:gd name="T42" fmla="*/ 44 w 106"/>
                <a:gd name="T43" fmla="*/ 1 h 159"/>
                <a:gd name="T44" fmla="*/ 37 w 106"/>
                <a:gd name="T45" fmla="*/ 3 h 159"/>
                <a:gd name="T46" fmla="*/ 30 w 106"/>
                <a:gd name="T47" fmla="*/ 7 h 159"/>
                <a:gd name="T48" fmla="*/ 24 w 106"/>
                <a:gd name="T49" fmla="*/ 12 h 159"/>
                <a:gd name="T50" fmla="*/ 19 w 106"/>
                <a:gd name="T51" fmla="*/ 18 h 159"/>
                <a:gd name="T52" fmla="*/ 15 w 106"/>
                <a:gd name="T53" fmla="*/ 24 h 159"/>
                <a:gd name="T54" fmla="*/ 13 w 106"/>
                <a:gd name="T55" fmla="*/ 33 h 159"/>
                <a:gd name="T56" fmla="*/ 11 w 106"/>
                <a:gd name="T57" fmla="*/ 40 h 159"/>
                <a:gd name="T58" fmla="*/ 11 w 106"/>
                <a:gd name="T59" fmla="*/ 40 h 159"/>
                <a:gd name="T60" fmla="*/ 13 w 106"/>
                <a:gd name="T61" fmla="*/ 47 h 159"/>
                <a:gd name="T62" fmla="*/ 14 w 106"/>
                <a:gd name="T63" fmla="*/ 54 h 159"/>
                <a:gd name="T64" fmla="*/ 16 w 106"/>
                <a:gd name="T65" fmla="*/ 58 h 159"/>
                <a:gd name="T66" fmla="*/ 19 w 106"/>
                <a:gd name="T67" fmla="*/ 65 h 159"/>
                <a:gd name="T68" fmla="*/ 24 w 106"/>
                <a:gd name="T69" fmla="*/ 70 h 159"/>
                <a:gd name="T70" fmla="*/ 29 w 106"/>
                <a:gd name="T71" fmla="*/ 73 h 159"/>
                <a:gd name="T72" fmla="*/ 33 w 106"/>
                <a:gd name="T73" fmla="*/ 77 h 159"/>
                <a:gd name="T74" fmla="*/ 40 w 106"/>
                <a:gd name="T75" fmla="*/ 79 h 159"/>
                <a:gd name="T76" fmla="*/ 0 w 106"/>
                <a:gd name="T77" fmla="*/ 159 h 159"/>
                <a:gd name="T78" fmla="*/ 106 w 106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159">
                  <a:moveTo>
                    <a:pt x="106" y="159"/>
                  </a:moveTo>
                  <a:lnTo>
                    <a:pt x="67" y="78"/>
                  </a:lnTo>
                  <a:lnTo>
                    <a:pt x="67" y="78"/>
                  </a:lnTo>
                  <a:lnTo>
                    <a:pt x="73" y="76"/>
                  </a:lnTo>
                  <a:lnTo>
                    <a:pt x="78" y="73"/>
                  </a:lnTo>
                  <a:lnTo>
                    <a:pt x="83" y="70"/>
                  </a:lnTo>
                  <a:lnTo>
                    <a:pt x="86" y="65"/>
                  </a:lnTo>
                  <a:lnTo>
                    <a:pt x="90" y="58"/>
                  </a:lnTo>
                  <a:lnTo>
                    <a:pt x="91" y="54"/>
                  </a:lnTo>
                  <a:lnTo>
                    <a:pt x="94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2" y="33"/>
                  </a:lnTo>
                  <a:lnTo>
                    <a:pt x="90" y="24"/>
                  </a:lnTo>
                  <a:lnTo>
                    <a:pt x="86" y="18"/>
                  </a:lnTo>
                  <a:lnTo>
                    <a:pt x="81" y="12"/>
                  </a:lnTo>
                  <a:lnTo>
                    <a:pt x="75" y="7"/>
                  </a:lnTo>
                  <a:lnTo>
                    <a:pt x="69" y="3"/>
                  </a:lnTo>
                  <a:lnTo>
                    <a:pt x="62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4" y="1"/>
                  </a:lnTo>
                  <a:lnTo>
                    <a:pt x="37" y="3"/>
                  </a:lnTo>
                  <a:lnTo>
                    <a:pt x="30" y="7"/>
                  </a:lnTo>
                  <a:lnTo>
                    <a:pt x="24" y="12"/>
                  </a:lnTo>
                  <a:lnTo>
                    <a:pt x="19" y="18"/>
                  </a:lnTo>
                  <a:lnTo>
                    <a:pt x="15" y="24"/>
                  </a:lnTo>
                  <a:lnTo>
                    <a:pt x="13" y="33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3" y="47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4" y="70"/>
                  </a:lnTo>
                  <a:lnTo>
                    <a:pt x="29" y="73"/>
                  </a:lnTo>
                  <a:lnTo>
                    <a:pt x="33" y="77"/>
                  </a:lnTo>
                  <a:lnTo>
                    <a:pt x="40" y="79"/>
                  </a:lnTo>
                  <a:lnTo>
                    <a:pt x="0" y="159"/>
                  </a:lnTo>
                  <a:lnTo>
                    <a:pt x="106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5" name="Freeform 13"/>
            <p:cNvSpPr>
              <a:spLocks noEditPoints="1"/>
            </p:cNvSpPr>
            <p:nvPr/>
          </p:nvSpPr>
          <p:spPr bwMode="auto">
            <a:xfrm>
              <a:off x="3945355" y="3254375"/>
              <a:ext cx="277813" cy="250825"/>
            </a:xfrm>
            <a:custGeom>
              <a:avLst/>
              <a:gdLst>
                <a:gd name="T0" fmla="*/ 417 w 526"/>
                <a:gd name="T1" fmla="*/ 0 h 473"/>
                <a:gd name="T2" fmla="*/ 258 w 526"/>
                <a:gd name="T3" fmla="*/ 0 h 473"/>
                <a:gd name="T4" fmla="*/ 0 w 526"/>
                <a:gd name="T5" fmla="*/ 473 h 473"/>
                <a:gd name="T6" fmla="*/ 476 w 526"/>
                <a:gd name="T7" fmla="*/ 473 h 473"/>
                <a:gd name="T8" fmla="*/ 526 w 526"/>
                <a:gd name="T9" fmla="*/ 404 h 473"/>
                <a:gd name="T10" fmla="*/ 417 w 526"/>
                <a:gd name="T11" fmla="*/ 405 h 473"/>
                <a:gd name="T12" fmla="*/ 417 w 526"/>
                <a:gd name="T13" fmla="*/ 0 h 473"/>
                <a:gd name="T14" fmla="*/ 343 w 526"/>
                <a:gd name="T15" fmla="*/ 409 h 473"/>
                <a:gd name="T16" fmla="*/ 106 w 526"/>
                <a:gd name="T17" fmla="*/ 409 h 473"/>
                <a:gd name="T18" fmla="*/ 294 w 526"/>
                <a:gd name="T19" fmla="*/ 58 h 473"/>
                <a:gd name="T20" fmla="*/ 343 w 526"/>
                <a:gd name="T21" fmla="*/ 58 h 473"/>
                <a:gd name="T22" fmla="*/ 343 w 526"/>
                <a:gd name="T23" fmla="*/ 40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6" h="473">
                  <a:moveTo>
                    <a:pt x="417" y="0"/>
                  </a:moveTo>
                  <a:lnTo>
                    <a:pt x="258" y="0"/>
                  </a:lnTo>
                  <a:lnTo>
                    <a:pt x="0" y="473"/>
                  </a:lnTo>
                  <a:lnTo>
                    <a:pt x="476" y="473"/>
                  </a:lnTo>
                  <a:lnTo>
                    <a:pt x="526" y="404"/>
                  </a:lnTo>
                  <a:lnTo>
                    <a:pt x="417" y="405"/>
                  </a:lnTo>
                  <a:lnTo>
                    <a:pt x="417" y="0"/>
                  </a:lnTo>
                  <a:close/>
                  <a:moveTo>
                    <a:pt x="343" y="409"/>
                  </a:moveTo>
                  <a:lnTo>
                    <a:pt x="106" y="409"/>
                  </a:lnTo>
                  <a:lnTo>
                    <a:pt x="294" y="58"/>
                  </a:lnTo>
                  <a:lnTo>
                    <a:pt x="343" y="58"/>
                  </a:lnTo>
                  <a:lnTo>
                    <a:pt x="343" y="4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6" name="Rectangle 14"/>
            <p:cNvSpPr>
              <a:spLocks noChangeArrowheads="1"/>
            </p:cNvSpPr>
            <p:nvPr/>
          </p:nvSpPr>
          <p:spPr bwMode="auto">
            <a:xfrm>
              <a:off x="4073943" y="2589213"/>
              <a:ext cx="331788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7" name="Rectangle 15"/>
            <p:cNvSpPr>
              <a:spLocks noChangeArrowheads="1"/>
            </p:cNvSpPr>
            <p:nvPr/>
          </p:nvSpPr>
          <p:spPr bwMode="auto">
            <a:xfrm>
              <a:off x="4172368" y="2508250"/>
              <a:ext cx="134938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8" name="Rectangle 16"/>
            <p:cNvSpPr>
              <a:spLocks noChangeArrowheads="1"/>
            </p:cNvSpPr>
            <p:nvPr/>
          </p:nvSpPr>
          <p:spPr bwMode="auto">
            <a:xfrm>
              <a:off x="4189830" y="2352675"/>
              <a:ext cx="100013" cy="42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59" name="Freeform 17"/>
            <p:cNvSpPr>
              <a:spLocks/>
            </p:cNvSpPr>
            <p:nvPr/>
          </p:nvSpPr>
          <p:spPr bwMode="auto">
            <a:xfrm>
              <a:off x="4204118" y="2430463"/>
              <a:ext cx="71438" cy="49213"/>
            </a:xfrm>
            <a:custGeom>
              <a:avLst/>
              <a:gdLst>
                <a:gd name="T0" fmla="*/ 137 w 137"/>
                <a:gd name="T1" fmla="*/ 0 h 93"/>
                <a:gd name="T2" fmla="*/ 0 w 137"/>
                <a:gd name="T3" fmla="*/ 0 h 93"/>
                <a:gd name="T4" fmla="*/ 69 w 137"/>
                <a:gd name="T5" fmla="*/ 93 h 93"/>
                <a:gd name="T6" fmla="*/ 137 w 137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93">
                  <a:moveTo>
                    <a:pt x="137" y="0"/>
                  </a:moveTo>
                  <a:lnTo>
                    <a:pt x="0" y="0"/>
                  </a:lnTo>
                  <a:lnTo>
                    <a:pt x="69" y="9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0" name="Freeform 18"/>
            <p:cNvSpPr>
              <a:spLocks/>
            </p:cNvSpPr>
            <p:nvPr/>
          </p:nvSpPr>
          <p:spPr bwMode="auto">
            <a:xfrm>
              <a:off x="4280318" y="3254375"/>
              <a:ext cx="204788" cy="250825"/>
            </a:xfrm>
            <a:custGeom>
              <a:avLst/>
              <a:gdLst>
                <a:gd name="T0" fmla="*/ 314 w 389"/>
                <a:gd name="T1" fmla="*/ 189 h 473"/>
                <a:gd name="T2" fmla="*/ 73 w 389"/>
                <a:gd name="T3" fmla="*/ 189 h 473"/>
                <a:gd name="T4" fmla="*/ 73 w 389"/>
                <a:gd name="T5" fmla="*/ 0 h 473"/>
                <a:gd name="T6" fmla="*/ 0 w 389"/>
                <a:gd name="T7" fmla="*/ 0 h 473"/>
                <a:gd name="T8" fmla="*/ 0 w 389"/>
                <a:gd name="T9" fmla="*/ 473 h 473"/>
                <a:gd name="T10" fmla="*/ 73 w 389"/>
                <a:gd name="T11" fmla="*/ 473 h 473"/>
                <a:gd name="T12" fmla="*/ 73 w 389"/>
                <a:gd name="T13" fmla="*/ 254 h 473"/>
                <a:gd name="T14" fmla="*/ 314 w 389"/>
                <a:gd name="T15" fmla="*/ 254 h 473"/>
                <a:gd name="T16" fmla="*/ 314 w 389"/>
                <a:gd name="T17" fmla="*/ 473 h 473"/>
                <a:gd name="T18" fmla="*/ 389 w 389"/>
                <a:gd name="T19" fmla="*/ 473 h 473"/>
                <a:gd name="T20" fmla="*/ 389 w 389"/>
                <a:gd name="T21" fmla="*/ 0 h 473"/>
                <a:gd name="T22" fmla="*/ 314 w 389"/>
                <a:gd name="T23" fmla="*/ 0 h 473"/>
                <a:gd name="T24" fmla="*/ 314 w 389"/>
                <a:gd name="T25" fmla="*/ 18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" h="473">
                  <a:moveTo>
                    <a:pt x="314" y="189"/>
                  </a:moveTo>
                  <a:lnTo>
                    <a:pt x="73" y="189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73" y="473"/>
                  </a:lnTo>
                  <a:lnTo>
                    <a:pt x="73" y="254"/>
                  </a:lnTo>
                  <a:lnTo>
                    <a:pt x="314" y="254"/>
                  </a:lnTo>
                  <a:lnTo>
                    <a:pt x="314" y="473"/>
                  </a:lnTo>
                  <a:lnTo>
                    <a:pt x="389" y="473"/>
                  </a:lnTo>
                  <a:lnTo>
                    <a:pt x="389" y="0"/>
                  </a:lnTo>
                  <a:lnTo>
                    <a:pt x="314" y="0"/>
                  </a:lnTo>
                  <a:lnTo>
                    <a:pt x="314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1" name="Freeform 19"/>
            <p:cNvSpPr>
              <a:spLocks/>
            </p:cNvSpPr>
            <p:nvPr/>
          </p:nvSpPr>
          <p:spPr bwMode="auto">
            <a:xfrm>
              <a:off x="4524793" y="2547938"/>
              <a:ext cx="55563" cy="84138"/>
            </a:xfrm>
            <a:custGeom>
              <a:avLst/>
              <a:gdLst>
                <a:gd name="T0" fmla="*/ 105 w 105"/>
                <a:gd name="T1" fmla="*/ 159 h 159"/>
                <a:gd name="T2" fmla="*/ 66 w 105"/>
                <a:gd name="T3" fmla="*/ 79 h 159"/>
                <a:gd name="T4" fmla="*/ 66 w 105"/>
                <a:gd name="T5" fmla="*/ 79 h 159"/>
                <a:gd name="T6" fmla="*/ 72 w 105"/>
                <a:gd name="T7" fmla="*/ 77 h 159"/>
                <a:gd name="T8" fmla="*/ 77 w 105"/>
                <a:gd name="T9" fmla="*/ 73 h 159"/>
                <a:gd name="T10" fmla="*/ 82 w 105"/>
                <a:gd name="T11" fmla="*/ 70 h 159"/>
                <a:gd name="T12" fmla="*/ 86 w 105"/>
                <a:gd name="T13" fmla="*/ 65 h 159"/>
                <a:gd name="T14" fmla="*/ 89 w 105"/>
                <a:gd name="T15" fmla="*/ 58 h 159"/>
                <a:gd name="T16" fmla="*/ 92 w 105"/>
                <a:gd name="T17" fmla="*/ 54 h 159"/>
                <a:gd name="T18" fmla="*/ 93 w 105"/>
                <a:gd name="T19" fmla="*/ 47 h 159"/>
                <a:gd name="T20" fmla="*/ 94 w 105"/>
                <a:gd name="T21" fmla="*/ 40 h 159"/>
                <a:gd name="T22" fmla="*/ 94 w 105"/>
                <a:gd name="T23" fmla="*/ 40 h 159"/>
                <a:gd name="T24" fmla="*/ 93 w 105"/>
                <a:gd name="T25" fmla="*/ 33 h 159"/>
                <a:gd name="T26" fmla="*/ 91 w 105"/>
                <a:gd name="T27" fmla="*/ 24 h 159"/>
                <a:gd name="T28" fmla="*/ 87 w 105"/>
                <a:gd name="T29" fmla="*/ 18 h 159"/>
                <a:gd name="T30" fmla="*/ 82 w 105"/>
                <a:gd name="T31" fmla="*/ 12 h 159"/>
                <a:gd name="T32" fmla="*/ 76 w 105"/>
                <a:gd name="T33" fmla="*/ 7 h 159"/>
                <a:gd name="T34" fmla="*/ 68 w 105"/>
                <a:gd name="T35" fmla="*/ 3 h 159"/>
                <a:gd name="T36" fmla="*/ 61 w 105"/>
                <a:gd name="T37" fmla="*/ 1 h 159"/>
                <a:gd name="T38" fmla="*/ 52 w 105"/>
                <a:gd name="T39" fmla="*/ 0 h 159"/>
                <a:gd name="T40" fmla="*/ 52 w 105"/>
                <a:gd name="T41" fmla="*/ 0 h 159"/>
                <a:gd name="T42" fmla="*/ 44 w 105"/>
                <a:gd name="T43" fmla="*/ 1 h 159"/>
                <a:gd name="T44" fmla="*/ 36 w 105"/>
                <a:gd name="T45" fmla="*/ 3 h 159"/>
                <a:gd name="T46" fmla="*/ 29 w 105"/>
                <a:gd name="T47" fmla="*/ 7 h 159"/>
                <a:gd name="T48" fmla="*/ 23 w 105"/>
                <a:gd name="T49" fmla="*/ 12 h 159"/>
                <a:gd name="T50" fmla="*/ 18 w 105"/>
                <a:gd name="T51" fmla="*/ 18 h 159"/>
                <a:gd name="T52" fmla="*/ 14 w 105"/>
                <a:gd name="T53" fmla="*/ 24 h 159"/>
                <a:gd name="T54" fmla="*/ 12 w 105"/>
                <a:gd name="T55" fmla="*/ 33 h 159"/>
                <a:gd name="T56" fmla="*/ 12 w 105"/>
                <a:gd name="T57" fmla="*/ 40 h 159"/>
                <a:gd name="T58" fmla="*/ 12 w 105"/>
                <a:gd name="T59" fmla="*/ 40 h 159"/>
                <a:gd name="T60" fmla="*/ 12 w 105"/>
                <a:gd name="T61" fmla="*/ 47 h 159"/>
                <a:gd name="T62" fmla="*/ 13 w 105"/>
                <a:gd name="T63" fmla="*/ 54 h 159"/>
                <a:gd name="T64" fmla="*/ 16 w 105"/>
                <a:gd name="T65" fmla="*/ 58 h 159"/>
                <a:gd name="T66" fmla="*/ 19 w 105"/>
                <a:gd name="T67" fmla="*/ 65 h 159"/>
                <a:gd name="T68" fmla="*/ 23 w 105"/>
                <a:gd name="T69" fmla="*/ 70 h 159"/>
                <a:gd name="T70" fmla="*/ 28 w 105"/>
                <a:gd name="T71" fmla="*/ 73 h 159"/>
                <a:gd name="T72" fmla="*/ 33 w 105"/>
                <a:gd name="T73" fmla="*/ 76 h 159"/>
                <a:gd name="T74" fmla="*/ 39 w 105"/>
                <a:gd name="T75" fmla="*/ 78 h 159"/>
                <a:gd name="T76" fmla="*/ 0 w 105"/>
                <a:gd name="T77" fmla="*/ 159 h 159"/>
                <a:gd name="T78" fmla="*/ 105 w 105"/>
                <a:gd name="T7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59">
                  <a:moveTo>
                    <a:pt x="105" y="159"/>
                  </a:moveTo>
                  <a:lnTo>
                    <a:pt x="66" y="79"/>
                  </a:lnTo>
                  <a:lnTo>
                    <a:pt x="66" y="79"/>
                  </a:lnTo>
                  <a:lnTo>
                    <a:pt x="72" y="77"/>
                  </a:lnTo>
                  <a:lnTo>
                    <a:pt x="77" y="73"/>
                  </a:lnTo>
                  <a:lnTo>
                    <a:pt x="82" y="70"/>
                  </a:lnTo>
                  <a:lnTo>
                    <a:pt x="86" y="65"/>
                  </a:lnTo>
                  <a:lnTo>
                    <a:pt x="89" y="58"/>
                  </a:lnTo>
                  <a:lnTo>
                    <a:pt x="92" y="54"/>
                  </a:lnTo>
                  <a:lnTo>
                    <a:pt x="93" y="47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3" y="33"/>
                  </a:lnTo>
                  <a:lnTo>
                    <a:pt x="91" y="24"/>
                  </a:lnTo>
                  <a:lnTo>
                    <a:pt x="87" y="18"/>
                  </a:lnTo>
                  <a:lnTo>
                    <a:pt x="82" y="12"/>
                  </a:lnTo>
                  <a:lnTo>
                    <a:pt x="76" y="7"/>
                  </a:lnTo>
                  <a:lnTo>
                    <a:pt x="68" y="3"/>
                  </a:lnTo>
                  <a:lnTo>
                    <a:pt x="61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1"/>
                  </a:lnTo>
                  <a:lnTo>
                    <a:pt x="36" y="3"/>
                  </a:lnTo>
                  <a:lnTo>
                    <a:pt x="29" y="7"/>
                  </a:lnTo>
                  <a:lnTo>
                    <a:pt x="23" y="12"/>
                  </a:lnTo>
                  <a:lnTo>
                    <a:pt x="18" y="18"/>
                  </a:lnTo>
                  <a:lnTo>
                    <a:pt x="14" y="24"/>
                  </a:lnTo>
                  <a:lnTo>
                    <a:pt x="12" y="33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7"/>
                  </a:lnTo>
                  <a:lnTo>
                    <a:pt x="13" y="54"/>
                  </a:lnTo>
                  <a:lnTo>
                    <a:pt x="16" y="58"/>
                  </a:lnTo>
                  <a:lnTo>
                    <a:pt x="19" y="65"/>
                  </a:lnTo>
                  <a:lnTo>
                    <a:pt x="23" y="70"/>
                  </a:lnTo>
                  <a:lnTo>
                    <a:pt x="28" y="73"/>
                  </a:lnTo>
                  <a:lnTo>
                    <a:pt x="33" y="76"/>
                  </a:lnTo>
                  <a:lnTo>
                    <a:pt x="39" y="78"/>
                  </a:lnTo>
                  <a:lnTo>
                    <a:pt x="0" y="159"/>
                  </a:lnTo>
                  <a:lnTo>
                    <a:pt x="105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2" name="Freeform 20"/>
            <p:cNvSpPr>
              <a:spLocks/>
            </p:cNvSpPr>
            <p:nvPr/>
          </p:nvSpPr>
          <p:spPr bwMode="auto">
            <a:xfrm>
              <a:off x="4553368" y="3254375"/>
              <a:ext cx="228600" cy="250825"/>
            </a:xfrm>
            <a:custGeom>
              <a:avLst/>
              <a:gdLst>
                <a:gd name="T0" fmla="*/ 250 w 431"/>
                <a:gd name="T1" fmla="*/ 218 h 473"/>
                <a:gd name="T2" fmla="*/ 400 w 431"/>
                <a:gd name="T3" fmla="*/ 0 h 473"/>
                <a:gd name="T4" fmla="*/ 328 w 431"/>
                <a:gd name="T5" fmla="*/ 0 h 473"/>
                <a:gd name="T6" fmla="*/ 216 w 431"/>
                <a:gd name="T7" fmla="*/ 167 h 473"/>
                <a:gd name="T8" fmla="*/ 98 w 431"/>
                <a:gd name="T9" fmla="*/ 0 h 473"/>
                <a:gd name="T10" fmla="*/ 8 w 431"/>
                <a:gd name="T11" fmla="*/ 0 h 473"/>
                <a:gd name="T12" fmla="*/ 171 w 431"/>
                <a:gd name="T13" fmla="*/ 230 h 473"/>
                <a:gd name="T14" fmla="*/ 0 w 431"/>
                <a:gd name="T15" fmla="*/ 473 h 473"/>
                <a:gd name="T16" fmla="*/ 76 w 431"/>
                <a:gd name="T17" fmla="*/ 473 h 473"/>
                <a:gd name="T18" fmla="*/ 206 w 431"/>
                <a:gd name="T19" fmla="*/ 280 h 473"/>
                <a:gd name="T20" fmla="*/ 341 w 431"/>
                <a:gd name="T21" fmla="*/ 473 h 473"/>
                <a:gd name="T22" fmla="*/ 431 w 431"/>
                <a:gd name="T23" fmla="*/ 473 h 473"/>
                <a:gd name="T24" fmla="*/ 250 w 431"/>
                <a:gd name="T25" fmla="*/ 218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1" h="473">
                  <a:moveTo>
                    <a:pt x="250" y="218"/>
                  </a:moveTo>
                  <a:lnTo>
                    <a:pt x="400" y="0"/>
                  </a:lnTo>
                  <a:lnTo>
                    <a:pt x="328" y="0"/>
                  </a:lnTo>
                  <a:lnTo>
                    <a:pt x="216" y="167"/>
                  </a:lnTo>
                  <a:lnTo>
                    <a:pt x="98" y="0"/>
                  </a:lnTo>
                  <a:lnTo>
                    <a:pt x="8" y="0"/>
                  </a:lnTo>
                  <a:lnTo>
                    <a:pt x="171" y="230"/>
                  </a:lnTo>
                  <a:lnTo>
                    <a:pt x="0" y="473"/>
                  </a:lnTo>
                  <a:lnTo>
                    <a:pt x="76" y="473"/>
                  </a:lnTo>
                  <a:lnTo>
                    <a:pt x="206" y="280"/>
                  </a:lnTo>
                  <a:lnTo>
                    <a:pt x="341" y="473"/>
                  </a:lnTo>
                  <a:lnTo>
                    <a:pt x="431" y="473"/>
                  </a:lnTo>
                  <a:lnTo>
                    <a:pt x="250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4691480" y="2547938"/>
              <a:ext cx="65088" cy="87313"/>
            </a:xfrm>
            <a:custGeom>
              <a:avLst/>
              <a:gdLst>
                <a:gd name="T0" fmla="*/ 124 w 124"/>
                <a:gd name="T1" fmla="*/ 82 h 165"/>
                <a:gd name="T2" fmla="*/ 62 w 124"/>
                <a:gd name="T3" fmla="*/ 0 h 165"/>
                <a:gd name="T4" fmla="*/ 0 w 124"/>
                <a:gd name="T5" fmla="*/ 82 h 165"/>
                <a:gd name="T6" fmla="*/ 62 w 124"/>
                <a:gd name="T7" fmla="*/ 165 h 165"/>
                <a:gd name="T8" fmla="*/ 124 w 124"/>
                <a:gd name="T9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65">
                  <a:moveTo>
                    <a:pt x="124" y="82"/>
                  </a:moveTo>
                  <a:lnTo>
                    <a:pt x="62" y="0"/>
                  </a:lnTo>
                  <a:lnTo>
                    <a:pt x="0" y="82"/>
                  </a:lnTo>
                  <a:lnTo>
                    <a:pt x="62" y="165"/>
                  </a:lnTo>
                  <a:lnTo>
                    <a:pt x="12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  <p:sp>
          <p:nvSpPr>
            <p:cNvPr id="64" name="Freeform 8"/>
            <p:cNvSpPr>
              <a:spLocks noEditPoints="1"/>
            </p:cNvSpPr>
            <p:nvPr/>
          </p:nvSpPr>
          <p:spPr bwMode="auto">
            <a:xfrm>
              <a:off x="3721518" y="3254375"/>
              <a:ext cx="184150" cy="250825"/>
            </a:xfrm>
            <a:custGeom>
              <a:avLst/>
              <a:gdLst>
                <a:gd name="T0" fmla="*/ 282 w 349"/>
                <a:gd name="T1" fmla="*/ 225 h 473"/>
                <a:gd name="T2" fmla="*/ 311 w 349"/>
                <a:gd name="T3" fmla="*/ 204 h 473"/>
                <a:gd name="T4" fmla="*/ 335 w 349"/>
                <a:gd name="T5" fmla="*/ 162 h 473"/>
                <a:gd name="T6" fmla="*/ 339 w 349"/>
                <a:gd name="T7" fmla="*/ 133 h 473"/>
                <a:gd name="T8" fmla="*/ 339 w 349"/>
                <a:gd name="T9" fmla="*/ 110 h 473"/>
                <a:gd name="T10" fmla="*/ 333 w 349"/>
                <a:gd name="T11" fmla="*/ 78 h 473"/>
                <a:gd name="T12" fmla="*/ 320 w 349"/>
                <a:gd name="T13" fmla="*/ 52 h 473"/>
                <a:gd name="T14" fmla="*/ 303 w 349"/>
                <a:gd name="T15" fmla="*/ 31 h 473"/>
                <a:gd name="T16" fmla="*/ 257 w 349"/>
                <a:gd name="T17" fmla="*/ 8 h 473"/>
                <a:gd name="T18" fmla="*/ 219 w 349"/>
                <a:gd name="T19" fmla="*/ 2 h 473"/>
                <a:gd name="T20" fmla="*/ 0 w 349"/>
                <a:gd name="T21" fmla="*/ 0 h 473"/>
                <a:gd name="T22" fmla="*/ 174 w 349"/>
                <a:gd name="T23" fmla="*/ 473 h 473"/>
                <a:gd name="T24" fmla="*/ 240 w 349"/>
                <a:gd name="T25" fmla="*/ 469 h 473"/>
                <a:gd name="T26" fmla="*/ 262 w 349"/>
                <a:gd name="T27" fmla="*/ 464 h 473"/>
                <a:gd name="T28" fmla="*/ 289 w 349"/>
                <a:gd name="T29" fmla="*/ 453 h 473"/>
                <a:gd name="T30" fmla="*/ 311 w 349"/>
                <a:gd name="T31" fmla="*/ 436 h 473"/>
                <a:gd name="T32" fmla="*/ 330 w 349"/>
                <a:gd name="T33" fmla="*/ 413 h 473"/>
                <a:gd name="T34" fmla="*/ 343 w 349"/>
                <a:gd name="T35" fmla="*/ 383 h 473"/>
                <a:gd name="T36" fmla="*/ 349 w 349"/>
                <a:gd name="T37" fmla="*/ 349 h 473"/>
                <a:gd name="T38" fmla="*/ 348 w 349"/>
                <a:gd name="T39" fmla="*/ 317 h 473"/>
                <a:gd name="T40" fmla="*/ 330 w 349"/>
                <a:gd name="T41" fmla="*/ 268 h 473"/>
                <a:gd name="T42" fmla="*/ 295 w 349"/>
                <a:gd name="T43" fmla="*/ 236 h 473"/>
                <a:gd name="T44" fmla="*/ 183 w 349"/>
                <a:gd name="T45" fmla="*/ 63 h 473"/>
                <a:gd name="T46" fmla="*/ 207 w 349"/>
                <a:gd name="T47" fmla="*/ 64 h 473"/>
                <a:gd name="T48" fmla="*/ 225 w 349"/>
                <a:gd name="T49" fmla="*/ 69 h 473"/>
                <a:gd name="T50" fmla="*/ 247 w 349"/>
                <a:gd name="T51" fmla="*/ 83 h 473"/>
                <a:gd name="T52" fmla="*/ 261 w 349"/>
                <a:gd name="T53" fmla="*/ 108 h 473"/>
                <a:gd name="T54" fmla="*/ 265 w 349"/>
                <a:gd name="T55" fmla="*/ 130 h 473"/>
                <a:gd name="T56" fmla="*/ 258 w 349"/>
                <a:gd name="T57" fmla="*/ 162 h 473"/>
                <a:gd name="T58" fmla="*/ 245 w 349"/>
                <a:gd name="T59" fmla="*/ 186 h 473"/>
                <a:gd name="T60" fmla="*/ 233 w 349"/>
                <a:gd name="T61" fmla="*/ 196 h 473"/>
                <a:gd name="T62" fmla="*/ 199 w 349"/>
                <a:gd name="T63" fmla="*/ 205 h 473"/>
                <a:gd name="T64" fmla="*/ 75 w 349"/>
                <a:gd name="T65" fmla="*/ 63 h 473"/>
                <a:gd name="T66" fmla="*/ 223 w 349"/>
                <a:gd name="T67" fmla="*/ 408 h 473"/>
                <a:gd name="T68" fmla="*/ 75 w 349"/>
                <a:gd name="T69" fmla="*/ 412 h 473"/>
                <a:gd name="T70" fmla="*/ 193 w 349"/>
                <a:gd name="T71" fmla="*/ 268 h 473"/>
                <a:gd name="T72" fmla="*/ 224 w 349"/>
                <a:gd name="T73" fmla="*/ 270 h 473"/>
                <a:gd name="T74" fmla="*/ 241 w 349"/>
                <a:gd name="T75" fmla="*/ 278 h 473"/>
                <a:gd name="T76" fmla="*/ 260 w 349"/>
                <a:gd name="T77" fmla="*/ 295 h 473"/>
                <a:gd name="T78" fmla="*/ 271 w 349"/>
                <a:gd name="T79" fmla="*/ 324 h 473"/>
                <a:gd name="T80" fmla="*/ 271 w 349"/>
                <a:gd name="T81" fmla="*/ 349 h 473"/>
                <a:gd name="T82" fmla="*/ 261 w 349"/>
                <a:gd name="T83" fmla="*/ 381 h 473"/>
                <a:gd name="T84" fmla="*/ 240 w 349"/>
                <a:gd name="T85" fmla="*/ 402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9" h="473">
                  <a:moveTo>
                    <a:pt x="282" y="229"/>
                  </a:moveTo>
                  <a:lnTo>
                    <a:pt x="282" y="225"/>
                  </a:lnTo>
                  <a:lnTo>
                    <a:pt x="282" y="225"/>
                  </a:lnTo>
                  <a:lnTo>
                    <a:pt x="292" y="220"/>
                  </a:lnTo>
                  <a:lnTo>
                    <a:pt x="301" y="213"/>
                  </a:lnTo>
                  <a:lnTo>
                    <a:pt x="311" y="204"/>
                  </a:lnTo>
                  <a:lnTo>
                    <a:pt x="320" y="192"/>
                  </a:lnTo>
                  <a:lnTo>
                    <a:pt x="328" y="178"/>
                  </a:lnTo>
                  <a:lnTo>
                    <a:pt x="335" y="162"/>
                  </a:lnTo>
                  <a:lnTo>
                    <a:pt x="337" y="154"/>
                  </a:lnTo>
                  <a:lnTo>
                    <a:pt x="338" y="144"/>
                  </a:lnTo>
                  <a:lnTo>
                    <a:pt x="339" y="133"/>
                  </a:lnTo>
                  <a:lnTo>
                    <a:pt x="341" y="122"/>
                  </a:lnTo>
                  <a:lnTo>
                    <a:pt x="341" y="122"/>
                  </a:lnTo>
                  <a:lnTo>
                    <a:pt x="339" y="110"/>
                  </a:lnTo>
                  <a:lnTo>
                    <a:pt x="338" y="99"/>
                  </a:lnTo>
                  <a:lnTo>
                    <a:pt x="336" y="87"/>
                  </a:lnTo>
                  <a:lnTo>
                    <a:pt x="333" y="78"/>
                  </a:lnTo>
                  <a:lnTo>
                    <a:pt x="330" y="68"/>
                  </a:lnTo>
                  <a:lnTo>
                    <a:pt x="326" y="59"/>
                  </a:lnTo>
                  <a:lnTo>
                    <a:pt x="320" y="52"/>
                  </a:lnTo>
                  <a:lnTo>
                    <a:pt x="315" y="45"/>
                  </a:lnTo>
                  <a:lnTo>
                    <a:pt x="309" y="37"/>
                  </a:lnTo>
                  <a:lnTo>
                    <a:pt x="303" y="31"/>
                  </a:lnTo>
                  <a:lnTo>
                    <a:pt x="288" y="21"/>
                  </a:lnTo>
                  <a:lnTo>
                    <a:pt x="273" y="13"/>
                  </a:lnTo>
                  <a:lnTo>
                    <a:pt x="257" y="8"/>
                  </a:lnTo>
                  <a:lnTo>
                    <a:pt x="257" y="8"/>
                  </a:lnTo>
                  <a:lnTo>
                    <a:pt x="238" y="4"/>
                  </a:lnTo>
                  <a:lnTo>
                    <a:pt x="219" y="2"/>
                  </a:lnTo>
                  <a:lnTo>
                    <a:pt x="201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473"/>
                  </a:lnTo>
                  <a:lnTo>
                    <a:pt x="174" y="473"/>
                  </a:lnTo>
                  <a:lnTo>
                    <a:pt x="174" y="473"/>
                  </a:lnTo>
                  <a:lnTo>
                    <a:pt x="195" y="473"/>
                  </a:lnTo>
                  <a:lnTo>
                    <a:pt x="218" y="472"/>
                  </a:lnTo>
                  <a:lnTo>
                    <a:pt x="240" y="469"/>
                  </a:lnTo>
                  <a:lnTo>
                    <a:pt x="251" y="467"/>
                  </a:lnTo>
                  <a:lnTo>
                    <a:pt x="262" y="464"/>
                  </a:lnTo>
                  <a:lnTo>
                    <a:pt x="262" y="464"/>
                  </a:lnTo>
                  <a:lnTo>
                    <a:pt x="272" y="462"/>
                  </a:lnTo>
                  <a:lnTo>
                    <a:pt x="281" y="458"/>
                  </a:lnTo>
                  <a:lnTo>
                    <a:pt x="289" y="453"/>
                  </a:lnTo>
                  <a:lnTo>
                    <a:pt x="296" y="448"/>
                  </a:lnTo>
                  <a:lnTo>
                    <a:pt x="304" y="442"/>
                  </a:lnTo>
                  <a:lnTo>
                    <a:pt x="311" y="436"/>
                  </a:lnTo>
                  <a:lnTo>
                    <a:pt x="319" y="429"/>
                  </a:lnTo>
                  <a:lnTo>
                    <a:pt x="325" y="421"/>
                  </a:lnTo>
                  <a:lnTo>
                    <a:pt x="330" y="413"/>
                  </a:lnTo>
                  <a:lnTo>
                    <a:pt x="335" y="404"/>
                  </a:lnTo>
                  <a:lnTo>
                    <a:pt x="339" y="394"/>
                  </a:lnTo>
                  <a:lnTo>
                    <a:pt x="343" y="383"/>
                  </a:lnTo>
                  <a:lnTo>
                    <a:pt x="346" y="372"/>
                  </a:lnTo>
                  <a:lnTo>
                    <a:pt x="348" y="361"/>
                  </a:lnTo>
                  <a:lnTo>
                    <a:pt x="349" y="349"/>
                  </a:lnTo>
                  <a:lnTo>
                    <a:pt x="349" y="337"/>
                  </a:lnTo>
                  <a:lnTo>
                    <a:pt x="349" y="337"/>
                  </a:lnTo>
                  <a:lnTo>
                    <a:pt x="348" y="317"/>
                  </a:lnTo>
                  <a:lnTo>
                    <a:pt x="344" y="299"/>
                  </a:lnTo>
                  <a:lnTo>
                    <a:pt x="338" y="283"/>
                  </a:lnTo>
                  <a:lnTo>
                    <a:pt x="330" y="268"/>
                  </a:lnTo>
                  <a:lnTo>
                    <a:pt x="320" y="256"/>
                  </a:lnTo>
                  <a:lnTo>
                    <a:pt x="308" y="245"/>
                  </a:lnTo>
                  <a:lnTo>
                    <a:pt x="295" y="236"/>
                  </a:lnTo>
                  <a:lnTo>
                    <a:pt x="282" y="229"/>
                  </a:lnTo>
                  <a:close/>
                  <a:moveTo>
                    <a:pt x="75" y="63"/>
                  </a:moveTo>
                  <a:lnTo>
                    <a:pt x="183" y="63"/>
                  </a:lnTo>
                  <a:lnTo>
                    <a:pt x="183" y="63"/>
                  </a:lnTo>
                  <a:lnTo>
                    <a:pt x="196" y="63"/>
                  </a:lnTo>
                  <a:lnTo>
                    <a:pt x="207" y="64"/>
                  </a:lnTo>
                  <a:lnTo>
                    <a:pt x="217" y="67"/>
                  </a:lnTo>
                  <a:lnTo>
                    <a:pt x="225" y="69"/>
                  </a:lnTo>
                  <a:lnTo>
                    <a:pt x="225" y="69"/>
                  </a:lnTo>
                  <a:lnTo>
                    <a:pt x="234" y="73"/>
                  </a:lnTo>
                  <a:lnTo>
                    <a:pt x="241" y="78"/>
                  </a:lnTo>
                  <a:lnTo>
                    <a:pt x="247" y="83"/>
                  </a:lnTo>
                  <a:lnTo>
                    <a:pt x="254" y="90"/>
                  </a:lnTo>
                  <a:lnTo>
                    <a:pt x="258" y="99"/>
                  </a:lnTo>
                  <a:lnTo>
                    <a:pt x="261" y="108"/>
                  </a:lnTo>
                  <a:lnTo>
                    <a:pt x="263" y="118"/>
                  </a:lnTo>
                  <a:lnTo>
                    <a:pt x="265" y="130"/>
                  </a:lnTo>
                  <a:lnTo>
                    <a:pt x="265" y="130"/>
                  </a:lnTo>
                  <a:lnTo>
                    <a:pt x="263" y="143"/>
                  </a:lnTo>
                  <a:lnTo>
                    <a:pt x="262" y="153"/>
                  </a:lnTo>
                  <a:lnTo>
                    <a:pt x="258" y="162"/>
                  </a:lnTo>
                  <a:lnTo>
                    <a:pt x="255" y="171"/>
                  </a:lnTo>
                  <a:lnTo>
                    <a:pt x="251" y="180"/>
                  </a:lnTo>
                  <a:lnTo>
                    <a:pt x="245" y="186"/>
                  </a:lnTo>
                  <a:lnTo>
                    <a:pt x="239" y="192"/>
                  </a:lnTo>
                  <a:lnTo>
                    <a:pt x="233" y="196"/>
                  </a:lnTo>
                  <a:lnTo>
                    <a:pt x="233" y="196"/>
                  </a:lnTo>
                  <a:lnTo>
                    <a:pt x="222" y="200"/>
                  </a:lnTo>
                  <a:lnTo>
                    <a:pt x="211" y="203"/>
                  </a:lnTo>
                  <a:lnTo>
                    <a:pt x="199" y="205"/>
                  </a:lnTo>
                  <a:lnTo>
                    <a:pt x="187" y="205"/>
                  </a:lnTo>
                  <a:lnTo>
                    <a:pt x="75" y="205"/>
                  </a:lnTo>
                  <a:lnTo>
                    <a:pt x="75" y="63"/>
                  </a:lnTo>
                  <a:close/>
                  <a:moveTo>
                    <a:pt x="231" y="405"/>
                  </a:moveTo>
                  <a:lnTo>
                    <a:pt x="231" y="405"/>
                  </a:lnTo>
                  <a:lnTo>
                    <a:pt x="223" y="408"/>
                  </a:lnTo>
                  <a:lnTo>
                    <a:pt x="213" y="410"/>
                  </a:lnTo>
                  <a:lnTo>
                    <a:pt x="192" y="412"/>
                  </a:lnTo>
                  <a:lnTo>
                    <a:pt x="75" y="412"/>
                  </a:lnTo>
                  <a:lnTo>
                    <a:pt x="75" y="268"/>
                  </a:lnTo>
                  <a:lnTo>
                    <a:pt x="193" y="268"/>
                  </a:lnTo>
                  <a:lnTo>
                    <a:pt x="193" y="268"/>
                  </a:lnTo>
                  <a:lnTo>
                    <a:pt x="203" y="268"/>
                  </a:lnTo>
                  <a:lnTo>
                    <a:pt x="214" y="269"/>
                  </a:lnTo>
                  <a:lnTo>
                    <a:pt x="224" y="270"/>
                  </a:lnTo>
                  <a:lnTo>
                    <a:pt x="234" y="274"/>
                  </a:lnTo>
                  <a:lnTo>
                    <a:pt x="234" y="274"/>
                  </a:lnTo>
                  <a:lnTo>
                    <a:pt x="241" y="278"/>
                  </a:lnTo>
                  <a:lnTo>
                    <a:pt x="249" y="283"/>
                  </a:lnTo>
                  <a:lnTo>
                    <a:pt x="255" y="289"/>
                  </a:lnTo>
                  <a:lnTo>
                    <a:pt x="260" y="295"/>
                  </a:lnTo>
                  <a:lnTo>
                    <a:pt x="265" y="304"/>
                  </a:lnTo>
                  <a:lnTo>
                    <a:pt x="268" y="313"/>
                  </a:lnTo>
                  <a:lnTo>
                    <a:pt x="271" y="324"/>
                  </a:lnTo>
                  <a:lnTo>
                    <a:pt x="271" y="337"/>
                  </a:lnTo>
                  <a:lnTo>
                    <a:pt x="271" y="337"/>
                  </a:lnTo>
                  <a:lnTo>
                    <a:pt x="271" y="349"/>
                  </a:lnTo>
                  <a:lnTo>
                    <a:pt x="268" y="361"/>
                  </a:lnTo>
                  <a:lnTo>
                    <a:pt x="265" y="372"/>
                  </a:lnTo>
                  <a:lnTo>
                    <a:pt x="261" y="381"/>
                  </a:lnTo>
                  <a:lnTo>
                    <a:pt x="255" y="390"/>
                  </a:lnTo>
                  <a:lnTo>
                    <a:pt x="247" y="397"/>
                  </a:lnTo>
                  <a:lnTo>
                    <a:pt x="240" y="402"/>
                  </a:lnTo>
                  <a:lnTo>
                    <a:pt x="231" y="4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000">
                <a:latin typeface="VDNH" panose="02000503000000020003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64673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0" pos="3857" userDrawn="1">
          <p15:clr>
            <a:srgbClr val="FBAE40"/>
          </p15:clr>
        </p15:guide>
        <p15:guide id="1" pos="245" userDrawn="1">
          <p15:clr>
            <a:srgbClr val="FBAE40"/>
          </p15:clr>
        </p15:guide>
        <p15:guide id="2" pos="5995" userDrawn="1">
          <p15:clr>
            <a:srgbClr val="FBAE40"/>
          </p15:clr>
        </p15:guide>
        <p15:guide id="3" pos="3120" userDrawn="1">
          <p15:clr>
            <a:srgbClr val="FBAE40"/>
          </p15:clr>
        </p15:guide>
        <p15:guide id="4" pos="1646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  <p15:guide id="7" orient="horz" pos="1707" userDrawn="1">
          <p15:clr>
            <a:srgbClr val="FBAE40"/>
          </p15:clr>
        </p15:guide>
        <p15:guide id="8" orient="horz" pos="2160" userDrawn="1">
          <p15:clr>
            <a:srgbClr val="FBAE40"/>
          </p15:clr>
        </p15:guide>
        <p15:guide id="9" orient="horz" pos="3975" userDrawn="1">
          <p15:clr>
            <a:srgbClr val="FBAE40"/>
          </p15:clr>
        </p15:guide>
        <p15:guide id="10" pos="4594" userDrawn="1">
          <p15:clr>
            <a:srgbClr val="FBAE40"/>
          </p15:clr>
        </p15:guide>
        <p15:guide id="11" orient="horz" pos="3521" userDrawn="1">
          <p15:clr>
            <a:srgbClr val="FBAE40"/>
          </p15:clr>
        </p15:guide>
        <p15:guide id="12" pos="5331" userDrawn="1">
          <p15:clr>
            <a:srgbClr val="FBAE40"/>
          </p15:clr>
        </p15:guide>
        <p15:guide id="13" pos="2383" userDrawn="1">
          <p15:clr>
            <a:srgbClr val="FBAE40"/>
          </p15:clr>
        </p15:guide>
        <p15:guide id="14" pos="909" userDrawn="1">
          <p15:clr>
            <a:srgbClr val="FBAE40"/>
          </p15:clr>
        </p15:guide>
        <p15:guide id="15" orient="horz" pos="1253" userDrawn="1">
          <p15:clr>
            <a:srgbClr val="FBAE40"/>
          </p15:clr>
        </p15:guide>
        <p15:guide id="16" orient="horz" pos="2613" userDrawn="1">
          <p15:clr>
            <a:srgbClr val="FBAE40"/>
          </p15:clr>
        </p15:guide>
        <p15:guide id="17" orient="horz" pos="3067" userDrawn="1">
          <p15:clr>
            <a:srgbClr val="FBAE40"/>
          </p15:clr>
        </p15:guide>
        <p15:guide id="18" orient="horz" pos="588" userDrawn="1">
          <p15:clr>
            <a:srgbClr val="FBAE40"/>
          </p15:clr>
        </p15:guide>
        <p15:guide id="19" pos="376" userDrawn="1">
          <p15:clr>
            <a:srgbClr val="FBAE40"/>
          </p15:clr>
        </p15:guide>
        <p15:guide id="20" pos="58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05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8" r:id="rId2"/>
    <p:sldLayoutId id="2147483729" r:id="rId3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1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1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5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60348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5926347"/>
            <a:ext cx="9906000" cy="9316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9872" y="6565520"/>
            <a:ext cx="1156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</a:rPr>
              <a:t>13.04.2022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6347"/>
            <a:ext cx="957533" cy="929938"/>
          </a:xfrm>
          <a:prstGeom prst="rect">
            <a:avLst/>
          </a:prstGeom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957532" y="6083796"/>
            <a:ext cx="9028003" cy="964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ДЕПАРТАМЕНТ </a:t>
            </a:r>
            <a:b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</a:b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СТРАТЕГИЧЕСКОГО РАЗВИТИЯ </a:t>
            </a:r>
            <a:b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</a:b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И УПРАВЛЕНИЯ ТЕРРИТОРИЕЙ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3980" y="6052131"/>
            <a:ext cx="423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VDNH Bold" panose="02000503000000020003" pitchFamily="50" charset="0"/>
              </a:rPr>
              <a:t>Безопасная среда </a:t>
            </a:r>
            <a:endParaRPr lang="en-US" sz="1800" dirty="0">
              <a:solidFill>
                <a:schemeClr val="bg1"/>
              </a:solidFill>
              <a:latin typeface="VDNH Bold" panose="02000503000000020003" pitchFamily="50" charset="0"/>
            </a:endParaRPr>
          </a:p>
          <a:p>
            <a:pPr algn="ctr"/>
            <a:r>
              <a:rPr lang="ru-RU" sz="1800" dirty="0">
                <a:solidFill>
                  <a:schemeClr val="bg1"/>
                </a:solidFill>
                <a:latin typeface="VDNH Bold" panose="02000503000000020003" pitchFamily="50" charset="0"/>
              </a:rPr>
              <a:t>на ВДНХ</a:t>
            </a:r>
          </a:p>
        </p:txBody>
      </p:sp>
    </p:spTree>
    <p:extLst>
      <p:ext uri="{BB962C8B-B14F-4D97-AF65-F5344CB8AC3E}">
        <p14:creationId xmlns:p14="http://schemas.microsoft.com/office/powerpoint/2010/main" val="4161021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62036" y="7113366"/>
            <a:ext cx="399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VDNH-CLARENDON" panose="00000500000000000000" pitchFamily="50" charset="-52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9506308" y="6550223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DNH-CLARENDON" panose="00000500000000000000" pitchFamily="50" charset="-52"/>
              </a:rPr>
              <a:t>9</a:t>
            </a:r>
            <a:endParaRPr lang="ru-RU" sz="1400" dirty="0">
              <a:latin typeface="VDNH-CLARENDON" panose="000005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480" y="290561"/>
            <a:ext cx="8500533" cy="35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DNH Bold" panose="02000503000000020003" pitchFamily="50" charset="0"/>
              </a:rPr>
              <a:t>Автоматический дефибриллятор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5" y="3767477"/>
            <a:ext cx="3812495" cy="25429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54455" y="1091286"/>
            <a:ext cx="4953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Автоматические наружные дефибрилляторы предназначены для проведения реанимационных мероприятий </a:t>
            </a:r>
            <a:r>
              <a:rPr lang="ru-RU" sz="1200" b="1" dirty="0">
                <a:solidFill>
                  <a:srgbClr val="000000"/>
                </a:solidFill>
                <a:latin typeface="VDNH" panose="02000503000000020003" pitchFamily="50" charset="0"/>
              </a:rPr>
              <a:t>при внезапной остановке сердца 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у детей и взрослых.</a:t>
            </a:r>
          </a:p>
          <a:p>
            <a:endParaRPr lang="ru-RU" sz="1200" dirty="0">
              <a:solidFill>
                <a:srgbClr val="00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Компактные автоматизированные дефибрилляторы,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смогут использовать и люди без медицинского образования</a:t>
            </a:r>
            <a:r>
              <a:rPr lang="ru-RU" sz="1200" dirty="0">
                <a:latin typeface="VDNH" panose="02000503000000020003" pitchFamily="50" charset="0"/>
              </a:rPr>
              <a:t>, предлагается установить в наиболее посещаемых местах Выставки.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Простая и понятная инструкция поможет вернуть внезапно остановившееся сердце к жизни без медиков. </a:t>
            </a:r>
          </a:p>
          <a:p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При этом дефибрилляторы не сработают, если человеку не требуется разряд.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565987" y="3767477"/>
            <a:ext cx="38123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DNH" panose="02000503000000020003" pitchFamily="50" charset="0"/>
              </a:rPr>
              <a:t>Пример реализации:</a:t>
            </a:r>
          </a:p>
          <a:p>
            <a:r>
              <a:rPr lang="ru-RU" sz="1200" dirty="0">
                <a:latin typeface="VDNH" panose="02000503000000020003" pitchFamily="50" charset="0"/>
              </a:rPr>
              <a:t>63 школы и 130 многофункциональных центров предоставления </a:t>
            </a:r>
            <a:r>
              <a:rPr lang="ru-RU" sz="1200" dirty="0" err="1">
                <a:latin typeface="VDNH" panose="02000503000000020003" pitchFamily="50" charset="0"/>
              </a:rPr>
              <a:t>Госуслуг</a:t>
            </a:r>
            <a:r>
              <a:rPr lang="ru-RU" sz="1200" dirty="0">
                <a:latin typeface="VDNH" panose="02000503000000020003" pitchFamily="50" charset="0"/>
              </a:rPr>
              <a:t> (</a:t>
            </a:r>
            <a:r>
              <a:rPr lang="ru-RU" sz="1200" dirty="0" err="1">
                <a:latin typeface="VDNH" panose="02000503000000020003" pitchFamily="50" charset="0"/>
              </a:rPr>
              <a:t>МФЦ</a:t>
            </a:r>
            <a:r>
              <a:rPr lang="ru-RU" sz="1200" dirty="0">
                <a:latin typeface="VDNH" panose="02000503000000020003" pitchFamily="50" charset="0"/>
              </a:rPr>
              <a:t>) оснащены автоматическими наружными дефибрилляторами.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Всего в интересах московских учреждений было поставлено 200 единиц оборудования. Устройства позволяют спасти человека в случае внезапной остановки сердца.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65987" y="1091286"/>
            <a:ext cx="3820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VDNH" panose="02000503000000020003" pitchFamily="50" charset="0"/>
              </a:rPr>
              <a:t>Кейс на ВДНХ:</a:t>
            </a:r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За 2021 год на территории ВДНХ зафиксирована более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2 несчастных случаев </a:t>
            </a:r>
            <a:r>
              <a:rPr lang="ru-RU" sz="1200" dirty="0">
                <a:latin typeface="VDNH" panose="02000503000000020003" pitchFamily="50" charset="0"/>
              </a:rPr>
              <a:t>с летальным исходом от остановки сердца. Одному из человек было 24 года.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Реанимационная скорая в г. Москве приезжает до места происшествия в среднем за 10-12 минут, а человек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умирает за 3-5 минут </a:t>
            </a:r>
            <a:r>
              <a:rPr lang="ru-RU" sz="1200" dirty="0">
                <a:latin typeface="VDNH" panose="02000503000000020003" pitchFamily="50" charset="0"/>
              </a:rPr>
              <a:t>от остановки сердца.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Во избежание подобных ситуаций предлагаем установить в павильонах ВДНХ автоматический дефибриллятор, который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снижает смертность на 40%.</a:t>
            </a:r>
            <a:endParaRPr lang="ru-RU" sz="1200" dirty="0">
              <a:latin typeface="VDNH" panose="02000503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62036" y="7113366"/>
            <a:ext cx="399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VDNH-CLARENDON" panose="00000500000000000000" pitchFamily="50" charset="-52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9378351" y="6550223"/>
            <a:ext cx="5276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480" y="290561"/>
            <a:ext cx="8500533" cy="35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DNH Bold" panose="02000503000000020003" pitchFamily="50" charset="0"/>
              </a:rPr>
              <a:t>Тревожная кнопка вызова для посетителей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095" y="1197030"/>
            <a:ext cx="2300525" cy="2703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0" y="1197030"/>
            <a:ext cx="48251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DNH" panose="02000503000000020003" pitchFamily="50" charset="0"/>
              </a:rPr>
              <a:t>Предлагается внедрить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 вызывную панель </a:t>
            </a:r>
            <a:r>
              <a:rPr lang="ru-RU" sz="1200" dirty="0">
                <a:latin typeface="VDNH" panose="02000503000000020003" pitchFamily="50" charset="0"/>
              </a:rPr>
              <a:t>на установленные информационные носители или 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столбики безопасности </a:t>
            </a:r>
            <a:r>
              <a:rPr lang="ru-RU" sz="1200" dirty="0">
                <a:latin typeface="VDNH" panose="02000503000000020003" pitchFamily="50" charset="0"/>
              </a:rPr>
              <a:t>с целью 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своевременного и оперативного реагирование </a:t>
            </a:r>
            <a:r>
              <a:rPr lang="ru-RU" sz="1200" dirty="0">
                <a:latin typeface="VDNH" panose="02000503000000020003" pitchFamily="50" charset="0"/>
              </a:rPr>
              <a:t>на внештатные ситуации на территории, </a:t>
            </a:r>
            <a:br>
              <a:rPr lang="ru-RU" sz="1200" dirty="0">
                <a:latin typeface="VDNH" panose="02000503000000020003" pitchFamily="50" charset="0"/>
              </a:rPr>
            </a:br>
            <a:r>
              <a:rPr lang="ru-RU" sz="1200" dirty="0">
                <a:latin typeface="VDNH" panose="02000503000000020003" pitchFamily="50" charset="0"/>
              </a:rPr>
              <a:t>а также повышение уровня </a:t>
            </a:r>
            <a:r>
              <a:rPr lang="ru-RU" sz="1200" dirty="0" err="1">
                <a:latin typeface="VDNH" panose="02000503000000020003" pitchFamily="50" charset="0"/>
              </a:rPr>
              <a:t>клиентоориентированности</a:t>
            </a:r>
            <a:r>
              <a:rPr lang="ru-RU" sz="1200" dirty="0">
                <a:latin typeface="VDNH" panose="02000503000000020003" pitchFamily="50" charset="0"/>
              </a:rPr>
              <a:t> </a:t>
            </a:r>
            <a:br>
              <a:rPr lang="ru-RU" sz="1200" dirty="0">
                <a:latin typeface="VDNH" panose="02000503000000020003" pitchFamily="50" charset="0"/>
              </a:rPr>
            </a:br>
            <a:r>
              <a:rPr lang="ru-RU" sz="1200" dirty="0">
                <a:latin typeface="VDNH" panose="02000503000000020003" pitchFamily="50" charset="0"/>
              </a:rPr>
              <a:t>в рамках развития доступной и безопасной среды.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Варианты установки кнопки вызова для посетителей:</a:t>
            </a:r>
          </a:p>
          <a:p>
            <a:endParaRPr lang="ru-RU" sz="1200" b="1" dirty="0">
              <a:latin typeface="VDNH" panose="02000503000000020003" pitchFamily="50" charset="0"/>
            </a:endParaRPr>
          </a:p>
          <a:p>
            <a:r>
              <a:rPr lang="ru-RU" sz="1200" b="1" dirty="0">
                <a:latin typeface="VDNH" panose="02000503000000020003" pitchFamily="50" charset="0"/>
              </a:rPr>
              <a:t>1. Вызывная панель</a:t>
            </a:r>
          </a:p>
          <a:p>
            <a:r>
              <a:rPr lang="ru-RU" sz="1200" dirty="0">
                <a:latin typeface="VDNH" panose="02000503000000020003" pitchFamily="50" charset="0"/>
              </a:rPr>
              <a:t>На территории ВДНХ расположено 36 больших навигационных карт и 36 цифровых экранов, на которые можно установить данную систему вызова.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b="1" dirty="0">
                <a:latin typeface="VDNH" panose="02000503000000020003" pitchFamily="50" charset="0"/>
              </a:rPr>
              <a:t>2. Столбик безопасности</a:t>
            </a:r>
          </a:p>
          <a:p>
            <a:r>
              <a:rPr lang="ru-RU" sz="1200" dirty="0">
                <a:latin typeface="VDNH" panose="02000503000000020003" pitchFamily="50" charset="0"/>
              </a:rPr>
              <a:t>Возможно установить дополнительные конструкции на Выставке – столбик безопасности с двумя кнопками: кнопка для получения информации и </a:t>
            </a:r>
            <a:r>
              <a:rPr lang="en-US" sz="1200" dirty="0">
                <a:latin typeface="VDNH" panose="02000503000000020003" pitchFamily="50" charset="0"/>
              </a:rPr>
              <a:t>SOS-</a:t>
            </a:r>
            <a:r>
              <a:rPr lang="ru-RU" sz="1200" dirty="0">
                <a:latin typeface="VDNH" panose="02000503000000020003" pitchFamily="50" charset="0"/>
              </a:rPr>
              <a:t>кнопка.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601" t="3950" r="24461" b="7952"/>
          <a:stretch/>
        </p:blipFill>
        <p:spPr>
          <a:xfrm>
            <a:off x="6895760" y="4054250"/>
            <a:ext cx="2122733" cy="2511244"/>
          </a:xfrm>
          <a:prstGeom prst="rect">
            <a:avLst/>
          </a:prstGeom>
        </p:spPr>
      </p:pic>
      <p:sp>
        <p:nvSpPr>
          <p:cNvPr id="14" name="AutoShape 2" descr="blob:https://web.whatsapp.com/7f9380ec-a4ee-4c30-8c11-4f2e099209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82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1061048" y="5977574"/>
            <a:ext cx="9028003" cy="699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ДЕПАРТАМЕНТ </a:t>
            </a:r>
            <a:b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</a:b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СТРАТЕГИЧЕСКОГО РАЗВИТИЯ </a:t>
            </a:r>
            <a:b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</a:br>
            <a:r>
              <a:rPr lang="ru-RU" sz="800" b="1" dirty="0">
                <a:solidFill>
                  <a:schemeClr val="bg1"/>
                </a:solidFill>
                <a:latin typeface="VDNH Medium" panose="02000603000000020003" pitchFamily="50" charset="0"/>
              </a:rPr>
              <a:t>И УПРАВЛЕНИЯ ТЕРРИТОРИЕЙ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5978" y="2757955"/>
            <a:ext cx="345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VDNH Bold" panose="02000503000000020003" pitchFamily="50" charset="0"/>
              </a:rPr>
              <a:t>Спасибо за 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796951"/>
            <a:ext cx="1061049" cy="10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0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6CDE6"/>
              </a:solidFill>
              <a:latin typeface="VDNH Bold" panose="02000503000000020003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3616" y="272364"/>
            <a:ext cx="847938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VDNH Bold" panose="02000503000000020003" pitchFamily="50" charset="0"/>
              </a:rPr>
              <a:t>Проблематика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60300" y="6550223"/>
            <a:ext cx="4457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VDNH-CLARENDON" panose="00000500000000000000" pitchFamily="50" charset="-52"/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616" y="974554"/>
            <a:ext cx="4165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Общественное пространство должно быть безопасным для посетителей. 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Гости приходят на ВДНХ погулять с детьми, насладиться архитектурным наследием, посетить выставки и музеи, посидеть в кафе. Очень важно создать безопасную среду для посетителей.</a:t>
            </a:r>
          </a:p>
          <a:p>
            <a:endParaRPr lang="ru-RU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r>
              <a:rPr lang="ru-RU" sz="1200" b="1" dirty="0">
                <a:solidFill>
                  <a:srgbClr val="FF0000"/>
                </a:solidFill>
                <a:latin typeface="VDNH" panose="02000503000000020003" pitchFamily="50" charset="0"/>
              </a:rPr>
              <a:t>Безопасность 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– один из ключевых принципов развития территории ВДНХ который прописан в меморандуме.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53000" y="5736913"/>
            <a:ext cx="4507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prstClr val="black"/>
                </a:solidFill>
                <a:latin typeface="VDNH" panose="02000503000000020003" pitchFamily="50" charset="0"/>
              </a:rPr>
              <a:t>Велопрокатом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 «</a:t>
            </a:r>
            <a:r>
              <a:rPr lang="ru-RU" sz="1200" dirty="0" err="1">
                <a:solidFill>
                  <a:prstClr val="black"/>
                </a:solidFill>
                <a:latin typeface="VDNH" panose="02000503000000020003" pitchFamily="50" charset="0"/>
              </a:rPr>
              <a:t>КутиКатай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» ВДНХ </a:t>
            </a:r>
            <a:endParaRPr lang="en-US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воспользовались </a:t>
            </a:r>
            <a:r>
              <a:rPr lang="ru-RU" sz="1600" b="1" dirty="0">
                <a:solidFill>
                  <a:srgbClr val="FF0000"/>
                </a:solidFill>
                <a:latin typeface="VDNH" panose="02000503000000020003" pitchFamily="50" charset="0"/>
              </a:rPr>
              <a:t>70891 раз.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74974" t="22241" r="2150" b="25472"/>
          <a:stretch/>
        </p:blipFill>
        <p:spPr>
          <a:xfrm>
            <a:off x="373616" y="3178811"/>
            <a:ext cx="2505195" cy="30086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60185" y="982273"/>
            <a:ext cx="46820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В летний период фиксируется увеличение уровня травматизма (ссадины,</a:t>
            </a:r>
            <a:r>
              <a:rPr lang="en-US" sz="1200" dirty="0">
                <a:solidFill>
                  <a:prstClr val="black"/>
                </a:solidFill>
                <a:latin typeface="VDNH" panose="02000503000000020003" pitchFamily="50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вывихи, травмы головы и пр.):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в связи с увеличенным потоком посетителей;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использованием  малогабаритных средств передвижения (самокаты, ролики, велосипеды) и других факторов.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За 2 месяца наблюдений (май, июнь 2021) зафиксировано </a:t>
            </a:r>
            <a:r>
              <a:rPr lang="en-US" sz="1200" dirty="0">
                <a:solidFill>
                  <a:prstClr val="black"/>
                </a:solidFill>
                <a:latin typeface="VDNH" panose="02000503000000020003" pitchFamily="50" charset="0"/>
              </a:rPr>
              <a:t>     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        </a:t>
            </a:r>
            <a:r>
              <a:rPr lang="ru-RU" sz="1200" b="1" dirty="0">
                <a:solidFill>
                  <a:srgbClr val="FF0000"/>
                </a:solidFill>
                <a:latin typeface="VDNH" panose="02000503000000020003" pitchFamily="50" charset="0"/>
              </a:rPr>
              <a:t>69 вызовов скорой помощи, 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связанных с получением травм при использовании малогабаритных средств передвижения.</a:t>
            </a:r>
            <a:endParaRPr lang="ru-RU" sz="1200" b="1" dirty="0">
              <a:solidFill>
                <a:srgbClr val="FF0000"/>
              </a:solidFill>
              <a:latin typeface="VDNH" panose="02000503000000020003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178811"/>
            <a:ext cx="4037257" cy="245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1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6CDE6"/>
              </a:solidFill>
              <a:latin typeface="VDNH Bold" panose="02000503000000020003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586" y="298602"/>
            <a:ext cx="859918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VDNH Bold" panose="02000503000000020003" pitchFamily="50" charset="0"/>
              </a:rPr>
              <a:t>Предложения по развитию безопасной среды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6308" y="6523552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586" y="825674"/>
            <a:ext cx="9116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Направление событийной повестки ВДНХ на рассредоточение потоков людей по территории для понижение рисков столкновения людей.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Улучшение возможностей и ресурсов, которые уже имеются: </a:t>
            </a:r>
          </a:p>
          <a:p>
            <a:r>
              <a:rPr lang="en-US" sz="1200" dirty="0">
                <a:latin typeface="VDNH" panose="02000503000000020003" pitchFamily="50" charset="0"/>
              </a:rPr>
              <a:t>- </a:t>
            </a:r>
            <a:r>
              <a:rPr lang="ru-RU" sz="1200" dirty="0">
                <a:latin typeface="VDNH" panose="02000503000000020003" pitchFamily="50" charset="0"/>
              </a:rPr>
              <a:t>обучение добровольцев Волонтерского корпуса и сотрудников ВДНХ оказанию первой помощи;</a:t>
            </a:r>
          </a:p>
          <a:p>
            <a:r>
              <a:rPr lang="en-US" sz="1200" dirty="0">
                <a:latin typeface="VDNH" panose="02000503000000020003" pitchFamily="50" charset="0"/>
              </a:rPr>
              <a:t>- </a:t>
            </a:r>
            <a:r>
              <a:rPr lang="ru-RU" sz="1200" dirty="0">
                <a:latin typeface="VDNH" panose="02000503000000020003" pitchFamily="50" charset="0"/>
              </a:rPr>
              <a:t>использование аптечек на крупных мероприятиях.</a:t>
            </a:r>
          </a:p>
          <a:p>
            <a:r>
              <a:rPr lang="en-US" sz="1200" dirty="0">
                <a:latin typeface="VDNH" panose="02000503000000020003" pitchFamily="50" charset="0"/>
              </a:rPr>
              <a:t>- </a:t>
            </a:r>
            <a:r>
              <a:rPr lang="ru-RU" sz="1200" dirty="0">
                <a:latin typeface="VDNH" panose="02000503000000020003" pitchFamily="50" charset="0"/>
              </a:rPr>
              <a:t>открытие медицинского пункта</a:t>
            </a:r>
            <a:r>
              <a:rPr lang="en-US" sz="1200" dirty="0">
                <a:latin typeface="VDNH" panose="02000503000000020003" pitchFamily="50" charset="0"/>
              </a:rPr>
              <a:t>,</a:t>
            </a:r>
            <a:r>
              <a:rPr lang="ru-RU" sz="1200" dirty="0">
                <a:latin typeface="VDNH" panose="02000503000000020003" pitchFamily="50" charset="0"/>
              </a:rPr>
              <a:t> доступного для посетителей Выставки.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Новые решения: установка </a:t>
            </a:r>
            <a:r>
              <a:rPr lang="ru-RU" sz="1200" dirty="0" err="1">
                <a:latin typeface="VDNH" panose="02000503000000020003" pitchFamily="50" charset="0"/>
              </a:rPr>
              <a:t>вендинговых</a:t>
            </a:r>
            <a:r>
              <a:rPr lang="ru-RU" sz="1200" dirty="0">
                <a:latin typeface="VDNH" panose="02000503000000020003" pitchFamily="50" charset="0"/>
              </a:rPr>
              <a:t> аппаратов с медикаментами на территории Выставки, установка автоматических дефибрилляторов, установка тревожных кнопок.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1" y="4563240"/>
            <a:ext cx="3176115" cy="1960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388" y="2567285"/>
            <a:ext cx="3150019" cy="1802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31" y="2567285"/>
            <a:ext cx="3176115" cy="1802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b="3916"/>
          <a:stretch/>
        </p:blipFill>
        <p:spPr>
          <a:xfrm>
            <a:off x="3886388" y="4541179"/>
            <a:ext cx="3150019" cy="20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586" y="290561"/>
            <a:ext cx="859918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VDNH Bold" panose="02000503000000020003" pitchFamily="50" charset="0"/>
              </a:rPr>
              <a:t>Бесплатное обучение волонтеров и сотрудников ВДНХ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06308" y="6550223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VDNH-CLARENDON" panose="00000500000000000000" pitchFamily="50" charset="-52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solidFill>
                  <a:prstClr val="black"/>
                </a:solidFill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11737" y="1141629"/>
            <a:ext cx="3659038" cy="2284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496251-64DE-4705-96AB-7EB079C58002}"/>
              </a:ext>
            </a:extLst>
          </p:cNvPr>
          <p:cNvSpPr txBox="1"/>
          <p:nvPr/>
        </p:nvSpPr>
        <p:spPr>
          <a:xfrm>
            <a:off x="389586" y="1141629"/>
            <a:ext cx="503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Предлагаем обучить волонтеров и сотрудников, непосредственно взаимодействующими с посетителями (сотрудники </a:t>
            </a:r>
            <a:r>
              <a:rPr lang="ru-RU" sz="1200" dirty="0" err="1">
                <a:solidFill>
                  <a:prstClr val="black"/>
                </a:solidFill>
                <a:latin typeface="VDNH" panose="02000503000000020003" pitchFamily="50" charset="0"/>
              </a:rPr>
              <a:t>инфоцентров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, экскурсоводы, продавцы и пр.), правилам оказания первой помощи. Обучение предполагает проверку знаний.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586" y="2190271"/>
            <a:ext cx="5035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Партнеры, готовые безвозмездно обучить волонтеров: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Департамент по делам гражданской обороны, чрезвычайным  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     ситуациям и пожарной безопасности города Москвы.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Отдел по делам гражданской обороны, чрезвычайными ситуациями и  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     пожарной безопасности ВДНХ.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-   Волонтеры медики.</a:t>
            </a:r>
          </a:p>
          <a:p>
            <a:pPr algn="just"/>
            <a:endParaRPr lang="ru-RU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pPr algn="just"/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Итог: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-  Волонтеры имеют более высокую квалификацию.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-   У посетителей ВДНХ появляется чувство безопасности.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-  Повышается уровень </a:t>
            </a:r>
            <a:r>
              <a:rPr lang="ru-RU" sz="1200" dirty="0" err="1">
                <a:solidFill>
                  <a:prstClr val="black"/>
                </a:solidFill>
                <a:latin typeface="VDNH" panose="02000503000000020003" pitchFamily="50" charset="0"/>
              </a:rPr>
              <a:t>клиентоориентированности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.</a:t>
            </a: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-  Повышения репутации Выставки в лице посетителей.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37" y="3756997"/>
            <a:ext cx="3659038" cy="22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9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86CDE6"/>
              </a:solidFill>
              <a:latin typeface="VDNH Bold" panose="02000503000000020003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6309" y="6550223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Rectangle 7"/>
          <p:cNvSpPr/>
          <p:nvPr/>
        </p:nvSpPr>
        <p:spPr>
          <a:xfrm>
            <a:off x="410545" y="281462"/>
            <a:ext cx="1430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VDNH Bold" panose="02000503000000020003" pitchFamily="50" charset="0"/>
                <a:ea typeface="VDNH Bold" charset="0"/>
                <a:cs typeface="VDNH Bold" charset="0"/>
              </a:rPr>
              <a:t>Опыт парков Москвы</a:t>
            </a:r>
            <a:endParaRPr lang="en-US" altLang="ru-RU" sz="1800" dirty="0">
              <a:latin typeface="VDNH Bold" panose="02000503000000020003" pitchFamily="50" charset="0"/>
              <a:ea typeface="VDNH Bold" charset="0"/>
              <a:cs typeface="VDNH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657" y="1217903"/>
            <a:ext cx="47981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DNH" panose="02000503000000020003" pitchFamily="50" charset="0"/>
              </a:rPr>
              <a:t>В целях обеспечения безопасного пребывания в парках Москвы организованы </a:t>
            </a:r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общественные</a:t>
            </a:r>
            <a:r>
              <a:rPr lang="ru-RU" sz="1200" dirty="0">
                <a:latin typeface="VDNH" panose="02000503000000020003" pitchFamily="50" charset="0"/>
              </a:rPr>
              <a:t> медпункты: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Парк Горького: </a:t>
            </a:r>
            <a:r>
              <a:rPr lang="ru-RU" sz="1200" dirty="0">
                <a:latin typeface="VDNH" panose="02000503000000020003" pitchFamily="50" charset="0"/>
              </a:rPr>
              <a:t>медпункт находится в спортивном центре. Часы работы: 10.00 – 23.00, без выходных. Специалисты окажут первую медицинскую помощь: сделают перевязку, обработают рану, измерят температуру, предложат обезболивающее и, если понадобится, вызовут Скорую помощь.</a:t>
            </a:r>
          </a:p>
          <a:p>
            <a:endParaRPr lang="ru-RU" sz="1200" dirty="0"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Парк «Зарядье»: </a:t>
            </a:r>
            <a:r>
              <a:rPr lang="ru-RU" sz="1200" dirty="0">
                <a:latin typeface="VDNH" panose="02000503000000020003" pitchFamily="50" charset="0"/>
              </a:rPr>
              <a:t>медпункт находится в административной части Медиацентра. Чтобы пройти туда, необходимо обратиться к администраторам Флагманского туристско-информационного центра.</a:t>
            </a: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Парк «Сокольники»: </a:t>
            </a:r>
            <a:r>
              <a:rPr lang="ru-RU" sz="1200" dirty="0">
                <a:latin typeface="VDNH" panose="02000503000000020003" pitchFamily="50" charset="0"/>
              </a:rPr>
              <a:t>медпункт находится в кабинете первой помощи в стационарном здании проката по адресу: г. Москва, 5-й Лучевой просек, д. 3, стр. 1.</a:t>
            </a:r>
          </a:p>
          <a:p>
            <a:r>
              <a:rPr lang="ru-RU" sz="1200" dirty="0">
                <a:latin typeface="VDNH" panose="02000503000000020003" pitchFamily="50" charset="0"/>
              </a:rPr>
              <a:t>Часы работы: 10.00 – 22.00.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994" y="1217903"/>
            <a:ext cx="3685274" cy="21445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994" y="3633860"/>
            <a:ext cx="3685274" cy="23451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9405" y="4897875"/>
            <a:ext cx="4953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На территории ВДНХ не предусмотрен медпункт и наличие доступной аптеки.</a:t>
            </a:r>
          </a:p>
        </p:txBody>
      </p:sp>
    </p:spTree>
    <p:extLst>
      <p:ext uri="{BB962C8B-B14F-4D97-AF65-F5344CB8AC3E}">
        <p14:creationId xmlns:p14="http://schemas.microsoft.com/office/powerpoint/2010/main" val="296652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6309" y="6550223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VDNH-CLARENDON" panose="00000500000000000000" pitchFamily="50" charset="-52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solidFill>
                  <a:prstClr val="black"/>
                </a:solidFill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439271" y="281462"/>
            <a:ext cx="1428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>
                <a:solidFill>
                  <a:prstClr val="black"/>
                </a:solidFill>
                <a:latin typeface="VDNH Bold" panose="02000503000000020003" pitchFamily="50" charset="0"/>
                <a:ea typeface="VDNH Bold" charset="0"/>
                <a:cs typeface="VDNH Bold" charset="0"/>
              </a:rPr>
              <a:t>Модернизация медпункта на ВДНХ</a:t>
            </a:r>
            <a:endParaRPr lang="en-US" altLang="ru-RU" sz="1800" dirty="0">
              <a:solidFill>
                <a:prstClr val="black"/>
              </a:solidFill>
              <a:latin typeface="VDNH Bold" panose="02000503000000020003" pitchFamily="50" charset="0"/>
              <a:ea typeface="VDNH Bold" charset="0"/>
              <a:cs typeface="VDNH Bold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9272" y="1201880"/>
            <a:ext cx="4236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На территории ВДНХ работает медицинский пункт (стр.231), где каждый работник может при необходимости получить квалифицированную медицинскую помощь.  </a:t>
            </a: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Медпунктом могут воспользоваться только сотрудники ВДНХ</a:t>
            </a:r>
            <a:r>
              <a:rPr lang="en-US" sz="1200" dirty="0">
                <a:solidFill>
                  <a:srgbClr val="FF0000"/>
                </a:solidFill>
                <a:latin typeface="VDNH Bold" panose="02000503000000020003" pitchFamily="50" charset="0"/>
              </a:rPr>
              <a:t>, </a:t>
            </a:r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имеющие </a:t>
            </a:r>
            <a:r>
              <a:rPr lang="ru-RU" sz="1200" dirty="0" err="1">
                <a:solidFill>
                  <a:srgbClr val="FF0000"/>
                </a:solidFill>
                <a:latin typeface="VDNH Bold" panose="02000503000000020003" pitchFamily="50" charset="0"/>
              </a:rPr>
              <a:t>ДМС</a:t>
            </a:r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.</a:t>
            </a:r>
          </a:p>
          <a:p>
            <a:endParaRPr lang="ru-RU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Для развития безопасной среды на ВДНХ предлагается расширить полномочия медпункта для работы с посетителями или организовать общественный медпункт.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2237"/>
          <a:stretch/>
        </p:blipFill>
        <p:spPr>
          <a:xfrm>
            <a:off x="5396097" y="3876724"/>
            <a:ext cx="3540512" cy="2187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9272" y="3876724"/>
            <a:ext cx="4256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62626"/>
                </a:solidFill>
                <a:latin typeface="VDNH" panose="02000503000000020003" pitchFamily="50" charset="0"/>
              </a:rPr>
              <a:t>В летний период на территории ВДНХ работает павильон «Здоровая Москва» — это возможность пройти практически весь набор медицинских исследований, предусмотренный первым этапом диспансеризации.</a:t>
            </a:r>
          </a:p>
          <a:p>
            <a:endParaRPr lang="ru-RU" sz="1200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 Bold" panose="02000503000000020003" pitchFamily="50" charset="0"/>
              </a:rPr>
              <a:t>Сотрудники павильона НЕ оказывают первую медицинскую помощь.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75" b="13516"/>
          <a:stretch/>
        </p:blipFill>
        <p:spPr>
          <a:xfrm>
            <a:off x="5396900" y="1201880"/>
            <a:ext cx="3539709" cy="21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2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6308" y="6550223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6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Rectangle 7"/>
          <p:cNvSpPr/>
          <p:nvPr/>
        </p:nvSpPr>
        <p:spPr>
          <a:xfrm>
            <a:off x="410545" y="281462"/>
            <a:ext cx="1430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VDNH Bold" panose="02000503000000020003" pitchFamily="50" charset="0"/>
                <a:ea typeface="VDNH Bold" charset="0"/>
                <a:cs typeface="VDNH Bold" charset="0"/>
              </a:rPr>
              <a:t>Медпункт на ВДНХ</a:t>
            </a:r>
            <a:endParaRPr lang="en-US" altLang="ru-RU" sz="1800" dirty="0">
              <a:latin typeface="VDNH Bold" panose="02000503000000020003" pitchFamily="50" charset="0"/>
              <a:ea typeface="VDNH Bold" charset="0"/>
              <a:cs typeface="VDNH Bold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525" y="3547842"/>
            <a:ext cx="90957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  <a:ea typeface="Calibri" panose="020F0502020204030204" pitchFamily="34" charset="0"/>
              </a:rPr>
              <a:t>Для оснащения кабинета потребуется:</a:t>
            </a:r>
            <a:endParaRPr lang="ru-RU" sz="1200" dirty="0">
              <a:latin typeface="VDNH" panose="02000503000000020003" pitchFamily="50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Рабочее место врача (стол, стул, светильник при необходимости);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Врач может оформлять документы в своей информационной системе (</a:t>
            </a:r>
            <a:r>
              <a:rPr lang="ru-RU" sz="1200" dirty="0" err="1">
                <a:latin typeface="VDNH" panose="02000503000000020003" pitchFamily="50" charset="0"/>
                <a:ea typeface="Calibri" panose="020F0502020204030204" pitchFamily="34" charset="0"/>
              </a:rPr>
              <a:t>Медиалог</a:t>
            </a: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) на ПК или ноутбуке (потребуется принтер для распечатки заключений и рекомендаций), либо в бумажном виде;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Раковина;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Медицинская кушетка (или просто кушетка, на которой можно осматривать пациента лежа);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Шкаф (тумба) и холодильник для хранения лекарственных средств, медицинского </a:t>
            </a:r>
            <a:r>
              <a:rPr lang="ru-RU" sz="1200" dirty="0" err="1">
                <a:latin typeface="VDNH" panose="02000503000000020003" pitchFamily="50" charset="0"/>
                <a:ea typeface="Calibri" panose="020F0502020204030204" pitchFamily="34" charset="0"/>
              </a:rPr>
              <a:t>расходника</a:t>
            </a: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Тонометр, градусник, </a:t>
            </a:r>
            <a:r>
              <a:rPr lang="ru-RU" sz="1200" dirty="0" err="1">
                <a:latin typeface="VDNH" panose="02000503000000020003" pitchFamily="50" charset="0"/>
                <a:ea typeface="Calibri" panose="020F0502020204030204" pitchFamily="34" charset="0"/>
              </a:rPr>
              <a:t>пульсоксиметр</a:t>
            </a: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, одноразовый </a:t>
            </a:r>
            <a:r>
              <a:rPr lang="ru-RU" sz="1200" dirty="0" err="1">
                <a:latin typeface="VDNH" panose="02000503000000020003" pitchFamily="50" charset="0"/>
                <a:ea typeface="Calibri" panose="020F0502020204030204" pitchFamily="34" charset="0"/>
              </a:rPr>
              <a:t>расходник</a:t>
            </a: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 (шпатели, бинты, марля, спиртовые салфетки, пеленки и т.п.);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Расширенная аптечка;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Бактерицидный облучатель-</a:t>
            </a:r>
            <a:r>
              <a:rPr lang="ru-RU" sz="1200" dirty="0" err="1">
                <a:latin typeface="VDNH" panose="02000503000000020003" pitchFamily="50" charset="0"/>
                <a:ea typeface="Calibri" panose="020F0502020204030204" pitchFamily="34" charset="0"/>
              </a:rPr>
              <a:t>рециркулятор</a:t>
            </a: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 воздуха;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Емкость для сбора бытовых и медицинских отходов;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  <a:ea typeface="Calibri" panose="020F0502020204030204" pitchFamily="34" charset="0"/>
              </a:rPr>
              <a:t>Электрокардиограф.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200" dirty="0">
              <a:effectLst/>
              <a:latin typeface="VDNH" panose="02000503000000020003" pitchFamily="50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  <a:ea typeface="Calibri" panose="020F0502020204030204" pitchFamily="34" charset="0"/>
              </a:rPr>
              <a:t>Оснащение кабинета медицинским оборудованием может предоставить </a:t>
            </a:r>
            <a:r>
              <a:rPr lang="en-US" sz="1200" dirty="0" err="1">
                <a:solidFill>
                  <a:srgbClr val="FF0000"/>
                </a:solidFill>
                <a:latin typeface="VDNH" panose="02000503000000020003" pitchFamily="50" charset="0"/>
                <a:ea typeface="Calibri" panose="020F0502020204030204" pitchFamily="34" charset="0"/>
              </a:rPr>
              <a:t>MedSwiss</a:t>
            </a:r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525" y="1037762"/>
            <a:ext cx="9115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DNH" panose="02000503000000020003" pitchFamily="50" charset="0"/>
              </a:rPr>
              <a:t>Для работы врача-терапевта лицензирование помещения как отдельного медпункта не требуется.</a:t>
            </a:r>
          </a:p>
          <a:p>
            <a:r>
              <a:rPr lang="ru-RU" sz="1200" dirty="0">
                <a:latin typeface="VDNH" panose="02000503000000020003" pitchFamily="50" charset="0"/>
              </a:rPr>
              <a:t>Врач-терапевт будет осуществлять деятельность под имеющейся лицензией организации медицинского центра </a:t>
            </a:r>
            <a:r>
              <a:rPr lang="en-US" sz="1200" dirty="0" err="1">
                <a:latin typeface="VDNH" panose="02000503000000020003" pitchFamily="50" charset="0"/>
              </a:rPr>
              <a:t>MedSwiss</a:t>
            </a:r>
            <a:r>
              <a:rPr lang="ru-RU" sz="1200" dirty="0">
                <a:latin typeface="VDNH" panose="02000503000000020003" pitchFamily="50" charset="0"/>
              </a:rPr>
              <a:t>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Стоимость 1 часа – </a:t>
            </a:r>
            <a:r>
              <a:rPr lang="ru-RU" sz="1600" b="1" dirty="0">
                <a:solidFill>
                  <a:srgbClr val="FF0000"/>
                </a:solidFill>
                <a:latin typeface="VDNH" panose="02000503000000020003" pitchFamily="50" charset="0"/>
              </a:rPr>
              <a:t>1 400 руб.</a:t>
            </a:r>
          </a:p>
          <a:p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Стоимость за 12 часов – </a:t>
            </a:r>
            <a:r>
              <a:rPr lang="ru-RU" sz="1600" b="1" dirty="0">
                <a:solidFill>
                  <a:srgbClr val="FF0000"/>
                </a:solidFill>
                <a:latin typeface="VDNH" panose="02000503000000020003" pitchFamily="50" charset="0"/>
              </a:rPr>
              <a:t>16 800 руб.</a:t>
            </a:r>
          </a:p>
          <a:p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С расчетом на летний период (3 месяца) стоимость обслуживания медпункта примерно </a:t>
            </a:r>
            <a:r>
              <a:rPr lang="ru-RU" sz="1600" dirty="0">
                <a:solidFill>
                  <a:srgbClr val="FF0000"/>
                </a:solidFill>
                <a:latin typeface="VDNH" panose="02000503000000020003" pitchFamily="50" charset="0"/>
              </a:rPr>
              <a:t>равна </a:t>
            </a:r>
            <a:r>
              <a:rPr lang="ru-RU" sz="1600" b="1" dirty="0">
                <a:solidFill>
                  <a:srgbClr val="FF0000"/>
                </a:solidFill>
                <a:latin typeface="VDNH" panose="02000503000000020003" pitchFamily="50" charset="0"/>
              </a:rPr>
              <a:t>1 512 000 руб.</a:t>
            </a:r>
          </a:p>
          <a:p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15" y="1557207"/>
            <a:ext cx="1306917" cy="12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04" y="4513236"/>
            <a:ext cx="2303711" cy="197543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06309" y="6548444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9" name="Rectangle 7"/>
          <p:cNvSpPr/>
          <p:nvPr/>
        </p:nvSpPr>
        <p:spPr>
          <a:xfrm>
            <a:off x="389586" y="281462"/>
            <a:ext cx="1430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23372"/>
            <a:r>
              <a:rPr lang="ru-RU" altLang="ru-RU" sz="1800" dirty="0">
                <a:solidFill>
                  <a:prstClr val="black"/>
                </a:solidFill>
                <a:latin typeface="VDNH Bold" panose="02000503000000020003" pitchFamily="50" charset="0"/>
                <a:ea typeface="VDNH Bold" charset="0"/>
                <a:cs typeface="VDNH Bold" charset="0"/>
              </a:rPr>
              <a:t>Расширение использования аптечек</a:t>
            </a:r>
            <a:endParaRPr lang="en-US" altLang="ru-RU" sz="1800" dirty="0">
              <a:solidFill>
                <a:prstClr val="black"/>
              </a:solidFill>
              <a:latin typeface="VDNH Bold" panose="02000503000000020003" pitchFamily="50" charset="0"/>
              <a:ea typeface="VDNH Bold" charset="0"/>
              <a:cs typeface="VDNH Bold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9586" y="961438"/>
            <a:ext cx="44415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В летний период возрастает потребность посетителей в лекарственных препаратах: анализ часто задаваемых вопросов посетителей сотрудникам </a:t>
            </a:r>
            <a:r>
              <a:rPr lang="ru-RU" sz="1200" dirty="0" err="1">
                <a:solidFill>
                  <a:srgbClr val="000000"/>
                </a:solidFill>
                <a:latin typeface="VDNH" panose="02000503000000020003" pitchFamily="50" charset="0"/>
              </a:rPr>
              <a:t>Инфоцентров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 и волонтерам показал спрос на йод, зеленку, перекись водорода, таблетки от головной боли и боли в желудке</a:t>
            </a:r>
            <a:r>
              <a:rPr lang="ru-RU" sz="1200" dirty="0">
                <a:solidFill>
                  <a:prstClr val="black"/>
                </a:solidFill>
                <a:latin typeface="VDNH" panose="02000503000000020003" pitchFamily="50" charset="0"/>
              </a:rPr>
              <a:t>.</a:t>
            </a:r>
            <a:endParaRPr lang="ru-RU" sz="1200" b="1" dirty="0">
              <a:solidFill>
                <a:prstClr val="black"/>
              </a:solidFill>
              <a:latin typeface="VDNH" panose="02000503000000020003" pitchFamily="50" charset="0"/>
            </a:endParaRP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FF0000"/>
                </a:solidFill>
                <a:latin typeface="VDNH" panose="02000503000000020003" pitchFamily="50" charset="0"/>
              </a:rPr>
              <a:t>В инфоцентрах ВДНХ расположены аптечки, однако в них нет препаратов от ушибов и ссадин (перекись, йод, зеленка и др.), а также безрецептурных препаратов.</a:t>
            </a: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endParaRPr lang="ru-RU" sz="12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latin typeface="VDNH" panose="02000503000000020003" pitchFamily="50" charset="0"/>
              </a:rPr>
              <a:t>Предлагаем расширение данного проекта:</a:t>
            </a:r>
          </a:p>
          <a:p>
            <a:r>
              <a:rPr lang="ru-RU" sz="1200" dirty="0">
                <a:latin typeface="VDNH" panose="02000503000000020003" pitchFamily="50" charset="0"/>
              </a:rPr>
              <a:t>- выдавать аптечки волонтерам, прошедшим обучение, на крупных мероприятиях;</a:t>
            </a:r>
          </a:p>
          <a:p>
            <a:r>
              <a:rPr lang="ru-RU" sz="1200" dirty="0">
                <a:latin typeface="VDNH" panose="02000503000000020003" pitchFamily="50" charset="0"/>
              </a:rPr>
              <a:t>- информировать посетителей ВДНХ о существовании аптечек в инфоцентрах с помощью сайта, радио-оповещений, текстов о летнем сезоне, мероприятиях;</a:t>
            </a:r>
          </a:p>
          <a:p>
            <a:r>
              <a:rPr lang="ru-RU" sz="1200" dirty="0">
                <a:latin typeface="VDNH" panose="02000503000000020003" pitchFamily="50" charset="0"/>
              </a:rPr>
              <a:t>- установка </a:t>
            </a:r>
            <a:r>
              <a:rPr lang="ru-RU" sz="1200" dirty="0" err="1">
                <a:latin typeface="VDNH" panose="02000503000000020003" pitchFamily="50" charset="0"/>
              </a:rPr>
              <a:t>вендинговых</a:t>
            </a:r>
            <a:r>
              <a:rPr lang="ru-RU" sz="1200" dirty="0">
                <a:latin typeface="VDNH" panose="02000503000000020003" pitchFamily="50" charset="0"/>
              </a:rPr>
              <a:t> аппаратов.</a:t>
            </a:r>
          </a:p>
          <a:p>
            <a:endParaRPr lang="ru-RU" sz="1400" dirty="0">
              <a:solidFill>
                <a:srgbClr val="FF0000"/>
              </a:solidFill>
              <a:latin typeface="VDNH" panose="02000503000000020003" pitchFamily="50" charset="0"/>
            </a:endParaRPr>
          </a:p>
          <a:p>
            <a:endParaRPr lang="ru-RU" sz="1400" dirty="0">
              <a:solidFill>
                <a:srgbClr val="EE3442"/>
              </a:solidFill>
              <a:latin typeface="VDNH" panose="02000503000000020003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71200" y="961438"/>
            <a:ext cx="40710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VDNH" panose="02000503000000020003" pitchFamily="50" charset="0"/>
              </a:rPr>
              <a:t>Согласно приказу Минздрава России от 15 декабря 2020 г. </a:t>
            </a:r>
            <a:br>
              <a:rPr lang="ru-RU" sz="1200" b="1" dirty="0">
                <a:latin typeface="VDNH" panose="02000503000000020003" pitchFamily="50" charset="0"/>
              </a:rPr>
            </a:br>
            <a:r>
              <a:rPr lang="ru-RU" sz="1200" b="1" dirty="0">
                <a:latin typeface="VDNH" panose="02000503000000020003" pitchFamily="50" charset="0"/>
              </a:rPr>
              <a:t>№ 1331н1 в аптечках должно располагаться следующее наполнение: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Маска медицинская нестерильная одноразовая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Перчатки медицинские нестерильные, размером не менее 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Устройство для проведения искусственного дыхания «Рот-Устройство-Рот»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Жгут кровоостанавливающий для остановки артериального кровотечения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Бинт марлевый медицинский размером не менее 5 м х 10 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Салфетки марлевые медицинские стерильные размером не менее 16 х 14 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Лейкопластырь фиксирующий рулонный размером не менее 2 х 500 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Лейкопластырь бактерицидный размером не менее 1,9 х 7,2 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Покрывало спасательное изотермическое размером не менее 160 х 210 см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Ножницы для разрезания повязок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Инструкция по оказанию первой помощи с использованием аптечки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VDNH" panose="02000503000000020003" pitchFamily="50" charset="0"/>
              </a:rPr>
              <a:t>Футляр (сумка)</a:t>
            </a:r>
          </a:p>
        </p:txBody>
      </p:sp>
    </p:spTree>
    <p:extLst>
      <p:ext uri="{BB962C8B-B14F-4D97-AF65-F5344CB8AC3E}">
        <p14:creationId xmlns:p14="http://schemas.microsoft.com/office/powerpoint/2010/main" val="308525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7412" y="2850244"/>
            <a:ext cx="2598979" cy="286232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Инфоцентр в Арке главного входа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Дворец </a:t>
            </a:r>
            <a:r>
              <a:rPr lang="ru-RU" sz="1200" dirty="0" err="1">
                <a:latin typeface="VDNH" panose="02000503000000020003" pitchFamily="50" charset="0"/>
              </a:rPr>
              <a:t>Госуслуг</a:t>
            </a:r>
            <a:endParaRPr lang="ru-RU" sz="1200" dirty="0">
              <a:latin typeface="VDNH" panose="02000503000000020003" pitchFamily="50" charset="0"/>
            </a:endParaRP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Дом Культуры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Туалет по дороги к </a:t>
            </a:r>
            <a:r>
              <a:rPr lang="ru-RU" sz="1200" dirty="0" err="1">
                <a:latin typeface="VDNH" panose="02000503000000020003" pitchFamily="50" charset="0"/>
              </a:rPr>
              <a:t>КПП</a:t>
            </a:r>
            <a:r>
              <a:rPr lang="ru-RU" sz="1200" dirty="0">
                <a:latin typeface="VDNH" panose="02000503000000020003" pitchFamily="50" charset="0"/>
              </a:rPr>
              <a:t> «Совхозный»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Павильон № 44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Детские площадки в запрудной зоне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Туалет возле входа в парк «Останкино»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Туалет возле комплекса «Буран»</a:t>
            </a:r>
          </a:p>
          <a:p>
            <a:pPr marL="342900" indent="-342900">
              <a:buAutoNum type="arabicPeriod"/>
            </a:pPr>
            <a:r>
              <a:rPr lang="ru-RU" sz="1200" dirty="0">
                <a:latin typeface="VDNH" panose="02000503000000020003" pitchFamily="50" charset="0"/>
              </a:rPr>
              <a:t>Туалет за павильоном Казахстан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4808" y="2912763"/>
            <a:ext cx="276665" cy="276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227036"/>
            <a:ext cx="9905999" cy="4963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6CDE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51" y="290561"/>
            <a:ext cx="327803" cy="351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62036" y="7113366"/>
            <a:ext cx="399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VDNH-CLARENDON" panose="00000500000000000000" pitchFamily="50" charset="-52"/>
              </a:rPr>
              <a:t>8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64013" y="-10984"/>
            <a:ext cx="5388828" cy="53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br>
              <a:rPr lang="ru-RU" sz="1200" dirty="0">
                <a:latin typeface="VDNH-CLARENDON" panose="00000500000000000000" pitchFamily="50" charset="-52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Rectangle 7"/>
          <p:cNvSpPr/>
          <p:nvPr/>
        </p:nvSpPr>
        <p:spPr>
          <a:xfrm>
            <a:off x="410545" y="299211"/>
            <a:ext cx="1430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>
                <a:latin typeface="VDNH Bold" panose="02000503000000020003" pitchFamily="50" charset="0"/>
                <a:ea typeface="VDNH Bold" charset="0"/>
                <a:cs typeface="VDNH Bold" charset="0"/>
              </a:rPr>
              <a:t>Установка </a:t>
            </a:r>
            <a:r>
              <a:rPr lang="ru-RU" altLang="ru-RU" sz="1800" dirty="0" err="1">
                <a:latin typeface="VDNH Bold" panose="02000503000000020003" pitchFamily="50" charset="0"/>
                <a:ea typeface="VDNH Bold" charset="0"/>
                <a:cs typeface="VDNH Bold" charset="0"/>
              </a:rPr>
              <a:t>вендингового</a:t>
            </a:r>
            <a:r>
              <a:rPr lang="ru-RU" altLang="ru-RU" sz="1800" dirty="0">
                <a:latin typeface="VDNH Bold" panose="02000503000000020003" pitchFamily="50" charset="0"/>
                <a:ea typeface="VDNH Bold" charset="0"/>
                <a:cs typeface="VDNH Bold" charset="0"/>
              </a:rPr>
              <a:t> аппарата</a:t>
            </a:r>
            <a:endParaRPr lang="en-US" altLang="ru-RU" sz="1800" dirty="0">
              <a:latin typeface="VDNH Bold" panose="02000503000000020003" pitchFamily="50" charset="0"/>
              <a:ea typeface="VDNH Bold" charset="0"/>
              <a:cs typeface="VDNH Bold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t="16293" r="13485" b="17718"/>
          <a:stretch/>
        </p:blipFill>
        <p:spPr>
          <a:xfrm>
            <a:off x="3245266" y="1962531"/>
            <a:ext cx="6328438" cy="452557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620519" y="5425554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7946442" y="4651831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4" name="Овал 13"/>
          <p:cNvSpPr/>
          <p:nvPr/>
        </p:nvSpPr>
        <p:spPr>
          <a:xfrm>
            <a:off x="7999195" y="3936723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6" name="Овал 15"/>
          <p:cNvSpPr/>
          <p:nvPr/>
        </p:nvSpPr>
        <p:spPr>
          <a:xfrm>
            <a:off x="6949979" y="3426769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9" name="Овал 18"/>
          <p:cNvSpPr/>
          <p:nvPr/>
        </p:nvSpPr>
        <p:spPr>
          <a:xfrm>
            <a:off x="5959379" y="2594431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74172" y="3227478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21" name="Овал 20"/>
          <p:cNvSpPr/>
          <p:nvPr/>
        </p:nvSpPr>
        <p:spPr>
          <a:xfrm>
            <a:off x="4190341" y="4417371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22" name="Овал 21"/>
          <p:cNvSpPr/>
          <p:nvPr/>
        </p:nvSpPr>
        <p:spPr>
          <a:xfrm>
            <a:off x="5805194" y="4276696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23" name="Овал 22"/>
          <p:cNvSpPr/>
          <p:nvPr/>
        </p:nvSpPr>
        <p:spPr>
          <a:xfrm>
            <a:off x="6803440" y="4866166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412" y="991638"/>
            <a:ext cx="90688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EE3442"/>
                </a:solidFill>
                <a:latin typeface="VDNH Bold" panose="02000503000000020003" pitchFamily="50" charset="0"/>
              </a:rPr>
              <a:t>Вендинг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 — это торговля с помощью автоматизированных систем.</a:t>
            </a:r>
          </a:p>
          <a:p>
            <a:endParaRPr lang="ru-RU" sz="1200" dirty="0">
              <a:solidFill>
                <a:srgbClr val="000000"/>
              </a:solidFill>
              <a:latin typeface="VDNH" panose="02000503000000020003" pitchFamily="50" charset="0"/>
            </a:endParaRPr>
          </a:p>
          <a:p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Установка </a:t>
            </a:r>
            <a:r>
              <a:rPr lang="ru-RU" sz="1200" dirty="0" err="1">
                <a:solidFill>
                  <a:srgbClr val="000000"/>
                </a:solidFill>
                <a:latin typeface="VDNH" panose="02000503000000020003" pitchFamily="50" charset="0"/>
              </a:rPr>
              <a:t>вендинга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 планируется на оживленной территории ВДНХ, а также в женских туалетах с наибольшей посещаемостью. Дополнительно предлагаем оснастить </a:t>
            </a:r>
            <a:r>
              <a:rPr lang="ru-RU" sz="1200" dirty="0" err="1">
                <a:solidFill>
                  <a:srgbClr val="000000"/>
                </a:solidFill>
                <a:latin typeface="VDNH" panose="02000503000000020003" pitchFamily="50" charset="0"/>
              </a:rPr>
              <a:t>вендинги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 в женских уборных предметами личной гигиены, что позволит повысить уровень </a:t>
            </a:r>
            <a:r>
              <a:rPr lang="ru-RU" sz="1200" dirty="0" err="1">
                <a:solidFill>
                  <a:srgbClr val="000000"/>
                </a:solidFill>
                <a:latin typeface="VDNH" panose="02000503000000020003" pitchFamily="50" charset="0"/>
              </a:rPr>
              <a:t>клиентоориентированности</a:t>
            </a:r>
            <a:r>
              <a:rPr lang="ru-RU" sz="1200" dirty="0">
                <a:solidFill>
                  <a:srgbClr val="000000"/>
                </a:solidFill>
                <a:latin typeface="VDNH" panose="02000503000000020003" pitchFamily="50" charset="0"/>
              </a:rPr>
              <a:t> Выставки. </a:t>
            </a:r>
          </a:p>
          <a:p>
            <a:endParaRPr lang="ru-RU" sz="1400" dirty="0">
              <a:latin typeface="VDNH" panose="02000503000000020003" pitchFamily="50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16924" y="2912763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  <p:sp>
        <p:nvSpPr>
          <p:cNvPr id="27" name="Овал 26"/>
          <p:cNvSpPr/>
          <p:nvPr/>
        </p:nvSpPr>
        <p:spPr>
          <a:xfrm>
            <a:off x="516924" y="3262618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8" name="Овал 27"/>
          <p:cNvSpPr/>
          <p:nvPr/>
        </p:nvSpPr>
        <p:spPr>
          <a:xfrm>
            <a:off x="516924" y="3462775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29" name="Овал 28"/>
          <p:cNvSpPr/>
          <p:nvPr/>
        </p:nvSpPr>
        <p:spPr>
          <a:xfrm>
            <a:off x="516924" y="3681210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30" name="Овал 29"/>
          <p:cNvSpPr/>
          <p:nvPr/>
        </p:nvSpPr>
        <p:spPr>
          <a:xfrm>
            <a:off x="516924" y="3998002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31" name="Овал 30"/>
          <p:cNvSpPr/>
          <p:nvPr/>
        </p:nvSpPr>
        <p:spPr>
          <a:xfrm>
            <a:off x="516924" y="4225319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32" name="Овал 31"/>
          <p:cNvSpPr/>
          <p:nvPr/>
        </p:nvSpPr>
        <p:spPr>
          <a:xfrm>
            <a:off x="516924" y="4562767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  <p:sp>
        <p:nvSpPr>
          <p:cNvPr id="33" name="Овал 32"/>
          <p:cNvSpPr/>
          <p:nvPr/>
        </p:nvSpPr>
        <p:spPr>
          <a:xfrm>
            <a:off x="516924" y="4914501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  <p:sp>
        <p:nvSpPr>
          <p:cNvPr id="34" name="Овал 33"/>
          <p:cNvSpPr/>
          <p:nvPr/>
        </p:nvSpPr>
        <p:spPr>
          <a:xfrm>
            <a:off x="516924" y="5288356"/>
            <a:ext cx="146538" cy="1465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06309" y="6529806"/>
            <a:ext cx="3996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VDNH-CLARENDON" panose="00000500000000000000" pitchFamily="50" charset="-52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2542332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8352</TotalTime>
  <Words>1179</Words>
  <Application>Microsoft Office PowerPoint</Application>
  <PresentationFormat>Лист A4 (210x297 мм)</PresentationFormat>
  <Paragraphs>187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AO VDNH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Курбанов Александр Вячеславович</dc:creator>
  <cp:lastModifiedBy>Самарин Виталий</cp:lastModifiedBy>
  <cp:revision>564</cp:revision>
  <cp:lastPrinted>2021-11-09T12:50:01Z</cp:lastPrinted>
  <dcterms:created xsi:type="dcterms:W3CDTF">2020-01-15T12:51:36Z</dcterms:created>
  <dcterms:modified xsi:type="dcterms:W3CDTF">2022-04-14T06:47:32Z</dcterms:modified>
</cp:coreProperties>
</file>