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65" r:id="rId5"/>
    <p:sldId id="263" r:id="rId6"/>
    <p:sldId id="274" r:id="rId7"/>
    <p:sldId id="273" r:id="rId8"/>
    <p:sldId id="269" r:id="rId9"/>
    <p:sldId id="266" r:id="rId10"/>
    <p:sldId id="264" r:id="rId11"/>
    <p:sldId id="268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akobTT" panose="020B0604020202020204" charset="-52"/>
      <p:bold r:id="rId18"/>
    </p:embeddedFont>
    <p:embeddedFont>
      <p:font typeface="Montserrat" panose="00000500000000000000" pitchFamily="2" charset="-52"/>
      <p:regular r:id="rId19"/>
      <p:bold r:id="rId20"/>
      <p:italic r:id="rId21"/>
      <p:boldItalic r:id="rId22"/>
    </p:embeddedFont>
    <p:embeddedFont>
      <p:font typeface="PT Sans" panose="020B0503020203020204" pitchFamily="34" charset="-52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6A"/>
    <a:srgbClr val="6C2914"/>
    <a:srgbClr val="893419"/>
    <a:srgbClr val="E27F60"/>
    <a:srgbClr val="FC8501"/>
    <a:srgbClr val="FF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-378"/>
      </p:cViewPr>
      <p:guideLst>
        <p:guide orient="horz" pos="1026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7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t>10.08.2022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:a16="http://schemas.microsoft.com/office/drawing/2014/main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t>10.08.2022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t>10.08.2022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710876-FC82-5947-01A4-81D27313341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33676" y="690432"/>
            <a:ext cx="1600545" cy="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t>10.08.2022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.so/wp-content/themes/vuejs-wordpress-theme/src/assets/documents/agreement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18" Type="http://schemas.openxmlformats.org/officeDocument/2006/relationships/image" Target="../media/image32.jpg"/><Relationship Id="rId3" Type="http://schemas.openxmlformats.org/officeDocument/2006/relationships/image" Target="../media/image17.jpg"/><Relationship Id="rId21" Type="http://schemas.openxmlformats.org/officeDocument/2006/relationships/image" Target="../media/image35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image" Target="../media/image16.jpg"/><Relationship Id="rId16" Type="http://schemas.openxmlformats.org/officeDocument/2006/relationships/image" Target="../media/image30.jpg"/><Relationship Id="rId20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5" Type="http://schemas.openxmlformats.org/officeDocument/2006/relationships/image" Target="../media/image29.jpg"/><Relationship Id="rId10" Type="http://schemas.openxmlformats.org/officeDocument/2006/relationships/image" Target="../media/image24.jpg"/><Relationship Id="rId19" Type="http://schemas.openxmlformats.org/officeDocument/2006/relationships/image" Target="../media/image33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8257F02-5CA0-4072-A6E1-9C4FF82F292E}"/>
              </a:ext>
            </a:extLst>
          </p:cNvPr>
          <p:cNvSpPr/>
          <p:nvPr/>
        </p:nvSpPr>
        <p:spPr>
          <a:xfrm>
            <a:off x="0" y="0"/>
            <a:ext cx="12192000" cy="1393371"/>
          </a:xfrm>
          <a:prstGeom prst="rect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185B6-09CC-4817-9180-9F03EE0D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175383"/>
            <a:ext cx="12192000" cy="241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16651-4783-4A27-90E1-B7B8818E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063" y="3539491"/>
            <a:ext cx="9144000" cy="2042159"/>
          </a:xfrm>
        </p:spPr>
        <p:txBody>
          <a:bodyPr anchor="ctr" anchorCtr="0">
            <a:noAutofit/>
          </a:bodyPr>
          <a:lstStyle/>
          <a:p>
            <a:r>
              <a:rPr lang="ru-RU" sz="4000" dirty="0"/>
              <a:t>Экологический проект «Будь здоров»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778732-B499-4A33-A8EF-7E214225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1412"/>
            <a:ext cx="9144000" cy="354812"/>
          </a:xfrm>
        </p:spPr>
        <p:txBody>
          <a:bodyPr/>
          <a:lstStyle/>
          <a:p>
            <a:r>
              <a:rPr lang="ru-RU"/>
              <a:t>Заявка на участие в конкурсе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FF09DE-2A89-4678-B836-B29A2F42F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1775" y="2270125"/>
            <a:ext cx="1047750" cy="11239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9E3158-682C-419B-BC77-D7D2ECD761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5817" y="2832100"/>
            <a:ext cx="4876800" cy="1438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2246068-E8A9-4A3A-B6FD-06B48DC8E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438400" y="-1350106"/>
            <a:ext cx="4210050" cy="26384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81C5B1-B350-46CB-8620-E2520E3A5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79549">
            <a:off x="1524000" y="1021263"/>
            <a:ext cx="1047750" cy="1123950"/>
          </a:xfrm>
          <a:prstGeom prst="rect">
            <a:avLst/>
          </a:prstGeom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11C3AFA0-32E7-4C7B-AD09-0AB75A038FD1}"/>
              </a:ext>
            </a:extLst>
          </p:cNvPr>
          <p:cNvSpPr/>
          <p:nvPr/>
        </p:nvSpPr>
        <p:spPr>
          <a:xfrm>
            <a:off x="647700" y="3034667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61DAD94-16B6-4147-B95F-935805C444B3}"/>
              </a:ext>
            </a:extLst>
          </p:cNvPr>
          <p:cNvSpPr/>
          <p:nvPr/>
        </p:nvSpPr>
        <p:spPr>
          <a:xfrm>
            <a:off x="100334" y="5994721"/>
            <a:ext cx="490216" cy="490216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C9C63F98-1792-4DD4-B280-362CA1E3217B}"/>
              </a:ext>
            </a:extLst>
          </p:cNvPr>
          <p:cNvSpPr/>
          <p:nvPr/>
        </p:nvSpPr>
        <p:spPr>
          <a:xfrm>
            <a:off x="8290708" y="25833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73157-8D7C-476B-8A10-EE1C20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</a:t>
            </a:fld>
            <a:endParaRPr lang="ru-RU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65992CF4-4344-4D44-8CD2-11862D6B987A}"/>
              </a:ext>
            </a:extLst>
          </p:cNvPr>
          <p:cNvSpPr txBox="1">
            <a:spLocks/>
          </p:cNvSpPr>
          <p:nvPr/>
        </p:nvSpPr>
        <p:spPr>
          <a:xfrm>
            <a:off x="1489063" y="5932809"/>
            <a:ext cx="9144000" cy="354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893419"/>
                </a:solidFill>
                <a:latin typeface="Montserrat" panose="00000500000000000000" pitchFamily="50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Владимирская область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7F6E2CA-CF1F-44C6-D412-DB24386048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4215" y="618171"/>
            <a:ext cx="2803570" cy="113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20199-38A8-43B3-8721-2DF87642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Дорожная карта проекта*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3D8648-52C8-443B-A950-8956497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7561AC5-69DE-4325-BF72-34F24D2B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679811"/>
              </p:ext>
            </p:extLst>
          </p:nvPr>
        </p:nvGraphicFramePr>
        <p:xfrm>
          <a:off x="0" y="136524"/>
          <a:ext cx="10994345" cy="6721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3849">
                  <a:extLst>
                    <a:ext uri="{9D8B030D-6E8A-4147-A177-3AD203B41FA5}">
                      <a16:colId xmlns:a16="http://schemas.microsoft.com/office/drawing/2014/main" val="798446825"/>
                    </a:ext>
                  </a:extLst>
                </a:gridCol>
                <a:gridCol w="1358575">
                  <a:extLst>
                    <a:ext uri="{9D8B030D-6E8A-4147-A177-3AD203B41FA5}">
                      <a16:colId xmlns:a16="http://schemas.microsoft.com/office/drawing/2014/main" val="3022045549"/>
                    </a:ext>
                  </a:extLst>
                </a:gridCol>
                <a:gridCol w="1384321">
                  <a:extLst>
                    <a:ext uri="{9D8B030D-6E8A-4147-A177-3AD203B41FA5}">
                      <a16:colId xmlns:a16="http://schemas.microsoft.com/office/drawing/2014/main" val="3944776569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1448423498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3488009441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3532039501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2171129787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752922709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1287143543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3694363696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448576040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2454197682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1793503030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3184116466"/>
                    </a:ext>
                  </a:extLst>
                </a:gridCol>
                <a:gridCol w="334800">
                  <a:extLst>
                    <a:ext uri="{9D8B030D-6E8A-4147-A177-3AD203B41FA5}">
                      <a16:colId xmlns:a16="http://schemas.microsoft.com/office/drawing/2014/main" val="1540413569"/>
                    </a:ext>
                  </a:extLst>
                </a:gridCol>
              </a:tblGrid>
              <a:tr h="299023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6C2914"/>
                          </a:solidFill>
                        </a:rPr>
                        <a:t>202</a:t>
                      </a:r>
                      <a:r>
                        <a:rPr lang="ru-RU" sz="1200" b="1" dirty="0">
                          <a:solidFill>
                            <a:srgbClr val="6C2914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32653"/>
                  </a:ext>
                </a:extLst>
              </a:tr>
              <a:tr h="4651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Работы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Ответственные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rgbClr val="6C2914"/>
                          </a:solidFill>
                        </a:rPr>
                        <a:t>Период реализации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II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квартал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III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IV </a:t>
                      </a:r>
                      <a:r>
                        <a:rPr kumimoji="0" lang="ru-RU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квартал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93819"/>
                  </a:ext>
                </a:extLst>
              </a:tr>
              <a:tr h="596773">
                <a:tc>
                  <a:txBody>
                    <a:bodyPr/>
                    <a:lstStyle/>
                    <a:p>
                      <a:r>
                        <a:rPr lang="ru-RU" sz="800" dirty="0"/>
                        <a:t>1. Проведение работ по подбору литературных источников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Команда проекта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1 – 30 января 2023 года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708678"/>
                  </a:ext>
                </a:extLst>
              </a:tr>
              <a:tr h="448534">
                <a:tc>
                  <a:txBody>
                    <a:bodyPr/>
                    <a:lstStyle/>
                    <a:p>
                      <a:r>
                        <a:rPr lang="ru-RU" sz="800" dirty="0"/>
                        <a:t>2.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форм реализации проекта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 – 30 января 2023 года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747057"/>
                  </a:ext>
                </a:extLst>
              </a:tr>
              <a:tr h="622966">
                <a:tc>
                  <a:txBody>
                    <a:bodyPr/>
                    <a:lstStyle/>
                    <a:p>
                      <a:r>
                        <a:rPr lang="ru-RU" sz="800" dirty="0"/>
                        <a:t>3.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Определение партнёров для реализации проекта.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– 30 января 2023 года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768681"/>
                  </a:ext>
                </a:extLst>
              </a:tr>
              <a:tr h="622966">
                <a:tc>
                  <a:txBody>
                    <a:bodyPr/>
                    <a:lstStyle/>
                    <a:p>
                      <a:r>
                        <a:rPr lang="ru-RU" sz="800" dirty="0"/>
                        <a:t>4. Заключение договоров с муромскими школами, планетарием, котокафе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– 30 января 2023 года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175636"/>
                  </a:ext>
                </a:extLst>
              </a:tr>
              <a:tr h="622966">
                <a:tc>
                  <a:txBody>
                    <a:bodyPr/>
                    <a:lstStyle/>
                    <a:p>
                      <a:r>
                        <a:rPr lang="ru-RU" sz="800" dirty="0"/>
                        <a:t>5.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циклов просветительских мероприятий об экологических проблемах, путях их решений и здоровом образе жизни: мастер-классы, квесты, познавательные игры,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экоуроки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уроки здоровья. 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 февраля -30 ноября 2023 года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186077"/>
                  </a:ext>
                </a:extLst>
              </a:tr>
              <a:tr h="477418">
                <a:tc>
                  <a:txBody>
                    <a:bodyPr/>
                    <a:lstStyle/>
                    <a:p>
                      <a:r>
                        <a:rPr lang="ru-RU" sz="800" dirty="0"/>
                        <a:t>6.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акциях (социально-значимой деятельности). - 4 акции (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экодвор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экотеатр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экосубботник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экоэстафета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февраля -30 ноября 2023 года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718759"/>
                  </a:ext>
                </a:extLst>
              </a:tr>
              <a:tr h="797397">
                <a:tc>
                  <a:txBody>
                    <a:bodyPr/>
                    <a:lstStyle/>
                    <a:p>
                      <a:r>
                        <a:rPr lang="ru-RU" sz="800" dirty="0"/>
                        <a:t>7.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Заседания любительского объединения "Здоровье и долголетие" два раза в неделю (беседы, встречи со специалистами, физ. занятия, организация досуга, выездные </a:t>
                      </a:r>
                      <a:r>
                        <a:rPr lang="ru-RU" sz="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февраля -30 ноября 2023 года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31670"/>
                  </a:ext>
                </a:extLst>
              </a:tr>
              <a:tr h="797397">
                <a:tc>
                  <a:txBody>
                    <a:bodyPr/>
                    <a:lstStyle/>
                    <a:p>
                      <a:r>
                        <a:rPr lang="ru-RU" sz="800" dirty="0"/>
                        <a:t>8.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Репортажи в социальных сетях.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февраля -30 ноября 2023 года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89324"/>
                  </a:ext>
                </a:extLst>
              </a:tr>
              <a:tr h="410761">
                <a:tc>
                  <a:txBody>
                    <a:bodyPr/>
                    <a:lstStyle/>
                    <a:p>
                      <a:r>
                        <a:rPr lang="ru-RU" sz="800" dirty="0"/>
                        <a:t>9. 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анкетирование;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105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/>
                        <a:t>1 -31 декабря 2023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06466"/>
                  </a:ext>
                </a:extLst>
              </a:tr>
              <a:tr h="560126">
                <a:tc>
                  <a:txBody>
                    <a:bodyPr/>
                    <a:lstStyle/>
                    <a:p>
                      <a:r>
                        <a:rPr lang="ru-RU" sz="800" dirty="0"/>
                        <a:t>10. </a:t>
                      </a:r>
                      <a:r>
                        <a:rPr lang="ru-RU" sz="8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подведение итогов</a:t>
                      </a:r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Команда проекта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/>
                        <a:t>1 -31 декабря 2023</a:t>
                      </a:r>
                    </a:p>
                    <a:p>
                      <a:endParaRPr lang="ru-RU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1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2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C7A69-64AB-499A-B1BB-EBF09AD02FA3}"/>
              </a:ext>
            </a:extLst>
          </p:cNvPr>
          <p:cNvSpPr txBox="1"/>
          <p:nvPr/>
        </p:nvSpPr>
        <p:spPr>
          <a:xfrm>
            <a:off x="5103624" y="5439032"/>
            <a:ext cx="5050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Отправляя данную заявку на участие в конкурсе, </a:t>
            </a:r>
            <a:br>
              <a:rPr lang="ru-RU" sz="1200" dirty="0"/>
            </a:br>
            <a:r>
              <a:rPr lang="ru-RU" sz="1200" dirty="0"/>
              <a:t>я принимаю </a:t>
            </a:r>
            <a:r>
              <a:rPr lang="ru-RU" sz="1200" dirty="0">
                <a:hlinkClick r:id="rId4"/>
              </a:rPr>
              <a:t>соглашение</a:t>
            </a:r>
            <a:r>
              <a:rPr lang="ru-RU" sz="1200" dirty="0"/>
              <a:t> на обработку персональных данных и распространение информации о проекте, </a:t>
            </a:r>
            <a:br>
              <a:rPr lang="ru-RU" sz="1200" dirty="0"/>
            </a:br>
            <a:r>
              <a:rPr lang="ru-RU" sz="1200" dirty="0"/>
              <a:t>а также соглашаюсь с условиями конкурсной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55AAB-7AEE-43B9-AD7D-A5C8487337A5}"/>
              </a:ext>
            </a:extLst>
          </p:cNvPr>
          <p:cNvSpPr txBox="1"/>
          <p:nvPr/>
        </p:nvSpPr>
        <p:spPr>
          <a:xfrm>
            <a:off x="4145833" y="5523374"/>
            <a:ext cx="88813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ru-RU" sz="1400"/>
              <a:t>да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550851" y="610555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Лидер проекта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D6788D8-AE4A-4283-98BA-A729FAC04934}"/>
              </a:ext>
            </a:extLst>
          </p:cNvPr>
          <p:cNvGrpSpPr/>
          <p:nvPr/>
        </p:nvGrpSpPr>
        <p:grpSpPr>
          <a:xfrm>
            <a:off x="1366839" y="1619176"/>
            <a:ext cx="9358314" cy="438744"/>
            <a:chOff x="1398492" y="1683828"/>
            <a:chExt cx="8893272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1BD984-0B8A-4366-9CD2-81EEA87F3380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ФИО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C0C59F-5F60-4A48-B529-9CDA0270C211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215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/>
                <a:t>Гурьянова Ольга Сергеевна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52352CA-54C9-4235-B4A8-7A35A8A76357}"/>
              </a:ext>
            </a:extLst>
          </p:cNvPr>
          <p:cNvGrpSpPr/>
          <p:nvPr/>
        </p:nvGrpSpPr>
        <p:grpSpPr>
          <a:xfrm>
            <a:off x="1276351" y="2161308"/>
            <a:ext cx="9448800" cy="543771"/>
            <a:chOff x="1582400" y="1656120"/>
            <a:chExt cx="8709363" cy="5437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420A58-168E-4C07-84AF-D3AC4521735F}"/>
                </a:ext>
              </a:extLst>
            </p:cNvPr>
            <p:cNvSpPr txBox="1"/>
            <p:nvPr/>
          </p:nvSpPr>
          <p:spPr>
            <a:xfrm>
              <a:off x="1582400" y="1656120"/>
              <a:ext cx="35277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Наименование </a:t>
              </a:r>
              <a:br>
                <a:rPr lang="ru-RU" sz="1400" dirty="0"/>
              </a:br>
              <a:r>
                <a:rPr lang="ru-RU" sz="1400" dirty="0"/>
                <a:t>образовательной организации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214466-26F8-4C42-8E29-C382D753C98C}"/>
                </a:ext>
              </a:extLst>
            </p:cNvPr>
            <p:cNvSpPr txBox="1"/>
            <p:nvPr/>
          </p:nvSpPr>
          <p:spPr>
            <a:xfrm>
              <a:off x="5204221" y="1683828"/>
              <a:ext cx="5087542" cy="516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i="0" dirty="0">
                  <a:solidFill>
                    <a:schemeClr val="tx1"/>
                  </a:solidFill>
                </a:rPr>
                <a:t>Библиотека-филиал №5 МБУК «ЦБС» округа Муром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2083109-47DF-49C0-BA13-14372450F059}"/>
              </a:ext>
            </a:extLst>
          </p:cNvPr>
          <p:cNvGrpSpPr/>
          <p:nvPr/>
        </p:nvGrpSpPr>
        <p:grpSpPr>
          <a:xfrm>
            <a:off x="1366838" y="3490488"/>
            <a:ext cx="9358312" cy="476409"/>
            <a:chOff x="1398493" y="1683828"/>
            <a:chExt cx="8893271" cy="3077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47828-964F-4479-9E63-74470702FD77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Населенный пункт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9FEE4C-3857-406D-B795-25E1AE19784B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1988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dirty="0"/>
                <a:t>Муром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209B789-2976-442B-813E-DF88DBF9C3B9}"/>
              </a:ext>
            </a:extLst>
          </p:cNvPr>
          <p:cNvGrpSpPr/>
          <p:nvPr/>
        </p:nvGrpSpPr>
        <p:grpSpPr>
          <a:xfrm>
            <a:off x="1219200" y="4097992"/>
            <a:ext cx="9505951" cy="461665"/>
            <a:chOff x="1258191" y="1683828"/>
            <a:chExt cx="9033573" cy="46166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B86E29-1A39-4326-8AF0-D08DA57BC9A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Должность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AEC9A-D839-4586-B947-ED3C4E33A1E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200" dirty="0"/>
                <a:t>Библиотекарь, куратор любительского объединения «Здоровье и долголетие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13E97C9-54FD-4C44-9797-41D17967FDC1}"/>
              </a:ext>
            </a:extLst>
          </p:cNvPr>
          <p:cNvGrpSpPr/>
          <p:nvPr/>
        </p:nvGrpSpPr>
        <p:grpSpPr>
          <a:xfrm>
            <a:off x="1219200" y="4536864"/>
            <a:ext cx="9505951" cy="307777"/>
            <a:chOff x="1258191" y="1683828"/>
            <a:chExt cx="9033573" cy="3077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AD7216-79D3-4BF1-8DE3-45395C26BD88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/>
                <a:t>E</a:t>
              </a:r>
              <a:r>
                <a:rPr lang="ru-RU" sz="1400"/>
                <a:t>-</a:t>
              </a:r>
              <a:r>
                <a:rPr lang="ru-RU" sz="1400" err="1"/>
                <a:t>mail</a:t>
              </a:r>
              <a:r>
                <a:rPr lang="ru-RU" sz="1400"/>
                <a:t> для связи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E7D725-243C-40D4-87BB-8F5B8D9C5DE5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400" dirty="0"/>
                <a:t>o</a:t>
              </a:r>
              <a:r>
                <a:rPr lang="en-US" sz="1400" i="0" dirty="0">
                  <a:solidFill>
                    <a:schemeClr val="tx1"/>
                  </a:solidFill>
                </a:rPr>
                <a:t>l.gurjanova2015@yandex.ru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16E8685-F117-4582-AAB5-47C2E3F1C61B}"/>
              </a:ext>
            </a:extLst>
          </p:cNvPr>
          <p:cNvGrpSpPr/>
          <p:nvPr/>
        </p:nvGrpSpPr>
        <p:grpSpPr>
          <a:xfrm>
            <a:off x="1219199" y="4975738"/>
            <a:ext cx="9505951" cy="307777"/>
            <a:chOff x="1258191" y="1683828"/>
            <a:chExt cx="9033573" cy="3077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Телефон для связи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752279-9347-4E65-9B22-759A1E0034CE}"/>
                </a:ext>
              </a:extLst>
            </p:cNvPr>
            <p:cNvSpPr txBox="1"/>
            <p:nvPr/>
          </p:nvSpPr>
          <p:spPr>
            <a:xfrm>
              <a:off x="5046561" y="1683828"/>
              <a:ext cx="5245203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1400" i="0" dirty="0">
                  <a:solidFill>
                    <a:schemeClr val="tx1"/>
                  </a:solidFill>
                </a:rPr>
                <a:t>89045916493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D8C6DFA-3543-6D55-6369-B9C856FA78BD}"/>
              </a:ext>
            </a:extLst>
          </p:cNvPr>
          <p:cNvGrpSpPr/>
          <p:nvPr/>
        </p:nvGrpSpPr>
        <p:grpSpPr>
          <a:xfrm>
            <a:off x="914400" y="2843331"/>
            <a:ext cx="9810751" cy="516062"/>
            <a:chOff x="1248774" y="1610938"/>
            <a:chExt cx="9042989" cy="5160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72EAC0-95AF-79B1-5671-EFCCAA953391}"/>
                </a:ext>
              </a:extLst>
            </p:cNvPr>
            <p:cNvSpPr txBox="1"/>
            <p:nvPr/>
          </p:nvSpPr>
          <p:spPr>
            <a:xfrm>
              <a:off x="1248774" y="1683828"/>
              <a:ext cx="38613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/>
                <a:t>Реализуемая образовательная программа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C77404-F114-26AC-FBE9-CA42106C8AA1}"/>
                </a:ext>
              </a:extLst>
            </p:cNvPr>
            <p:cNvSpPr txBox="1"/>
            <p:nvPr/>
          </p:nvSpPr>
          <p:spPr>
            <a:xfrm>
              <a:off x="5204221" y="1610938"/>
              <a:ext cx="5087542" cy="5160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ru-RU" sz="1400" dirty="0"/>
                <a:t>Общее образование, сфера культуры</a:t>
              </a:r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20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764035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11544006" y="60725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Характеристики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6CFF511-11CE-41E2-8380-AE08764A7DE5}"/>
              </a:ext>
            </a:extLst>
          </p:cNvPr>
          <p:cNvGrpSpPr/>
          <p:nvPr/>
        </p:nvGrpSpPr>
        <p:grpSpPr>
          <a:xfrm>
            <a:off x="261206" y="4400578"/>
            <a:ext cx="11387575" cy="646331"/>
            <a:chOff x="1202156" y="1767905"/>
            <a:chExt cx="9089607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9C623-F464-42DF-A026-27700C77133D}"/>
                </a:ext>
              </a:extLst>
            </p:cNvPr>
            <p:cNvSpPr txBox="1"/>
            <p:nvPr/>
          </p:nvSpPr>
          <p:spPr>
            <a:xfrm>
              <a:off x="1202156" y="1767905"/>
              <a:ext cx="22492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Срок реализации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(от 3 до 12 месяцев в период </a:t>
              </a:r>
              <a:b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05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Январь 2023 – Декабрь 2023)</a:t>
              </a:r>
              <a:endPara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822BF3-FBCB-4BFF-AEFE-7ACDFB41E81B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481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Данный проект является продолжением уже существующего (существующего уже два года ) и будет реализован с Января 2023 – декабрь 2023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3EA558-F905-4A11-874A-964B799F71BF}"/>
              </a:ext>
            </a:extLst>
          </p:cNvPr>
          <p:cNvGrpSpPr/>
          <p:nvPr/>
        </p:nvGrpSpPr>
        <p:grpSpPr>
          <a:xfrm>
            <a:off x="846877" y="4006944"/>
            <a:ext cx="10824567" cy="433540"/>
            <a:chOff x="1648247" y="1781438"/>
            <a:chExt cx="8640210" cy="43354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62CCC2-A42A-43BD-94DA-0F461AD5DB0F}"/>
                </a:ext>
              </a:extLst>
            </p:cNvPr>
            <p:cNvSpPr txBox="1"/>
            <p:nvPr/>
          </p:nvSpPr>
          <p:spPr>
            <a:xfrm>
              <a:off x="1648247" y="1846272"/>
              <a:ext cx="180956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Целевая аудитория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286C3C1-3FEF-4182-BB16-A6D2F58888FA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Учащиеся муромских школ 12,13,6,16 с 1 по 5 классы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7AB2FF9E-2D59-4D7B-A361-D44AA4A3A867}"/>
              </a:ext>
            </a:extLst>
          </p:cNvPr>
          <p:cNvGrpSpPr/>
          <p:nvPr/>
        </p:nvGrpSpPr>
        <p:grpSpPr>
          <a:xfrm>
            <a:off x="550850" y="1497373"/>
            <a:ext cx="10824567" cy="2421319"/>
            <a:chOff x="542832" y="3462582"/>
            <a:chExt cx="10824567" cy="24213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6F1DF20-295B-46AA-8BB2-C16DB81F1C08}"/>
                </a:ext>
              </a:extLst>
            </p:cNvPr>
            <p:cNvSpPr txBox="1"/>
            <p:nvPr/>
          </p:nvSpPr>
          <p:spPr>
            <a:xfrm>
              <a:off x="542832" y="4512652"/>
              <a:ext cx="22670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Сота (номинация)</a:t>
              </a:r>
            </a:p>
          </p:txBody>
        </p: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A1389614-790F-4FBA-B451-6717F170DEB2}"/>
                </a:ext>
              </a:extLst>
            </p:cNvPr>
            <p:cNvGrpSpPr/>
            <p:nvPr/>
          </p:nvGrpSpPr>
          <p:grpSpPr>
            <a:xfrm>
              <a:off x="2892519" y="3462582"/>
              <a:ext cx="8474880" cy="2421319"/>
              <a:chOff x="2892519" y="3462582"/>
              <a:chExt cx="8474880" cy="2421319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236E18F2-6B46-4DB8-8722-F65E20682C45}"/>
                  </a:ext>
                </a:extLst>
              </p:cNvPr>
              <p:cNvGrpSpPr/>
              <p:nvPr/>
            </p:nvGrpSpPr>
            <p:grpSpPr>
              <a:xfrm>
                <a:off x="2892519" y="3462582"/>
                <a:ext cx="8474880" cy="2421319"/>
                <a:chOff x="2892519" y="3462582"/>
                <a:chExt cx="8474880" cy="2421319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D40A270-6381-4D82-B7ED-B8B008EBC9C8}"/>
                    </a:ext>
                  </a:extLst>
                </p:cNvPr>
                <p:cNvSpPr txBox="1"/>
                <p:nvPr/>
              </p:nvSpPr>
              <p:spPr>
                <a:xfrm>
                  <a:off x="2892519" y="3462582"/>
                  <a:ext cx="8474880" cy="24213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E442817C-DFB7-40D3-8221-F98221F42F88}"/>
                    </a:ext>
                  </a:extLst>
                </p:cNvPr>
                <p:cNvGrpSpPr/>
                <p:nvPr/>
              </p:nvGrpSpPr>
              <p:grpSpPr>
                <a:xfrm>
                  <a:off x="3390489" y="3544818"/>
                  <a:ext cx="7540817" cy="2031113"/>
                  <a:chOff x="956871" y="2142366"/>
                  <a:chExt cx="10470651" cy="3041615"/>
                </a:xfrm>
              </p:grpSpPr>
              <p:grpSp>
                <p:nvGrpSpPr>
                  <p:cNvPr id="50" name="Группа 49">
                    <a:extLst>
                      <a:ext uri="{FF2B5EF4-FFF2-40B4-BE49-F238E27FC236}">
                        <a16:creationId xmlns:a16="http://schemas.microsoft.com/office/drawing/2014/main" id="{BA7EA81C-AC0B-40F2-B5CD-A7508AA38454}"/>
                      </a:ext>
                    </a:extLst>
                  </p:cNvPr>
                  <p:cNvGrpSpPr/>
                  <p:nvPr/>
                </p:nvGrpSpPr>
                <p:grpSpPr>
                  <a:xfrm>
                    <a:off x="4456830" y="2142366"/>
                    <a:ext cx="3116735" cy="3041615"/>
                    <a:chOff x="6228480" y="1007168"/>
                    <a:chExt cx="3116735" cy="3041615"/>
                  </a:xfrm>
                </p:grpSpPr>
                <p:sp>
                  <p:nvSpPr>
                    <p:cNvPr id="57" name="Шестиугольник 56">
                      <a:extLst>
                        <a:ext uri="{FF2B5EF4-FFF2-40B4-BE49-F238E27FC236}">
                          <a16:creationId xmlns:a16="http://schemas.microsoft.com/office/drawing/2014/main" id="{2F401166-AD78-4B61-ACB2-FBAFF1DF603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65523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8" name="Шестиугольник 57">
                      <a:extLst>
                        <a:ext uri="{FF2B5EF4-FFF2-40B4-BE49-F238E27FC236}">
                          <a16:creationId xmlns:a16="http://schemas.microsoft.com/office/drawing/2014/main" id="{C013ED88-1FF9-4666-9323-A15A0516815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8325383" y="206216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9" name="Шестиугольник 58">
                      <a:extLst>
                        <a:ext uri="{FF2B5EF4-FFF2-40B4-BE49-F238E27FC236}">
                          <a16:creationId xmlns:a16="http://schemas.microsoft.com/office/drawing/2014/main" id="{B851B423-9844-4E40-871C-87A64A4DA57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796479" y="1082712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0" name="Шестиугольник 59">
                      <a:extLst>
                        <a:ext uri="{FF2B5EF4-FFF2-40B4-BE49-F238E27FC236}">
                          <a16:creationId xmlns:a16="http://schemas.microsoft.com/office/drawing/2014/main" id="{AF73F6B2-0F6C-4911-9D98-15C2CA21ABF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704996" y="108271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Шестиугольник 60">
                      <a:extLst>
                        <a:ext uri="{FF2B5EF4-FFF2-40B4-BE49-F238E27FC236}">
                          <a16:creationId xmlns:a16="http://schemas.microsoft.com/office/drawing/2014/main" id="{83BED362-D053-4D32-A82D-7C56BE84B2F9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152937" y="206216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2" name="Шестиугольник 61">
                      <a:extLst>
                        <a:ext uri="{FF2B5EF4-FFF2-40B4-BE49-F238E27FC236}">
                          <a16:creationId xmlns:a16="http://schemas.microsoft.com/office/drawing/2014/main" id="{E48BCB89-83CB-49B3-A6B1-88B03DEA363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6681911" y="3028951"/>
                      <a:ext cx="1095375" cy="944289"/>
                    </a:xfrm>
                    <a:prstGeom prst="hexagon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3870CDED-028B-4665-83A1-4F655754EE0C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2" y="2493181"/>
                    <a:ext cx="4189860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Здоровье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C132D66-1B5D-4F5B-8689-48553DF55C56}"/>
                      </a:ext>
                    </a:extLst>
                  </p:cNvPr>
                  <p:cNvSpPr txBox="1"/>
                  <p:nvPr/>
                </p:nvSpPr>
                <p:spPr>
                  <a:xfrm>
                    <a:off x="956871" y="2523006"/>
                    <a:ext cx="3815511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Новая образовательная среда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7A25E79-57E0-444D-9DFC-F20C4223F52A}"/>
                      </a:ext>
                    </a:extLst>
                  </p:cNvPr>
                  <p:cNvSpPr txBox="1"/>
                  <p:nvPr/>
                </p:nvSpPr>
                <p:spPr>
                  <a:xfrm>
                    <a:off x="1871723" y="4481629"/>
                    <a:ext cx="2899532" cy="4148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Таланты</a:t>
                    </a:r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200F2DF6-CECA-4C01-B517-17FFA8AA64D6}"/>
                      </a:ext>
                    </a:extLst>
                  </p:cNvPr>
                  <p:cNvSpPr txBox="1"/>
                  <p:nvPr/>
                </p:nvSpPr>
                <p:spPr>
                  <a:xfrm>
                    <a:off x="7626596" y="3465733"/>
                    <a:ext cx="1965929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Социализация</a:t>
                    </a:r>
                    <a:endParaRPr lang="ru-RU" sz="1400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1305D93-B950-4E8B-B712-C2495822C86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5783" y="3458363"/>
                    <a:ext cx="3366957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r"/>
                    <a:r>
                      <a:rPr lang="ru-RU" sz="1200" dirty="0"/>
                      <a:t>Непрерывное образование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1639CFF-67D8-4B71-ACE3-017B836087AD}"/>
                      </a:ext>
                    </a:extLst>
                  </p:cNvPr>
                  <p:cNvSpPr txBox="1"/>
                  <p:nvPr/>
                </p:nvSpPr>
                <p:spPr>
                  <a:xfrm>
                    <a:off x="7237661" y="4470162"/>
                    <a:ext cx="3716262" cy="41480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dirty="0"/>
                      <a:t>Культурное многообразие</a:t>
                    </a:r>
                  </a:p>
                </p:txBody>
              </p:sp>
            </p:grp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6E73C2-47F4-4473-8293-62C5C666E882}"/>
                  </a:ext>
                </a:extLst>
              </p:cNvPr>
              <p:cNvSpPr txBox="1"/>
              <p:nvPr/>
            </p:nvSpPr>
            <p:spPr>
              <a:xfrm>
                <a:off x="3002798" y="5584384"/>
                <a:ext cx="640794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* Перетащите желтый маркер в поле, соответствующее соте (номинации) проекта</a:t>
                </a:r>
              </a:p>
            </p:txBody>
          </p:sp>
        </p:grpSp>
      </p:grpSp>
      <p:sp>
        <p:nvSpPr>
          <p:cNvPr id="63" name="Шестиугольник 62">
            <a:extLst>
              <a:ext uri="{FF2B5EF4-FFF2-40B4-BE49-F238E27FC236}">
                <a16:creationId xmlns:a16="http://schemas.microsoft.com/office/drawing/2014/main" id="{66C1EA30-D734-460F-9B6E-BA09664ECCF0}"/>
              </a:ext>
            </a:extLst>
          </p:cNvPr>
          <p:cNvSpPr/>
          <p:nvPr/>
        </p:nvSpPr>
        <p:spPr>
          <a:xfrm rot="5400000">
            <a:off x="7206690" y="1725704"/>
            <a:ext cx="472249" cy="439062"/>
          </a:xfrm>
          <a:prstGeom prst="hexagon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0362238D-5730-4E82-B08B-028B160AC656}"/>
              </a:ext>
            </a:extLst>
          </p:cNvPr>
          <p:cNvGrpSpPr/>
          <p:nvPr/>
        </p:nvGrpSpPr>
        <p:grpSpPr>
          <a:xfrm>
            <a:off x="538692" y="5524980"/>
            <a:ext cx="10836725" cy="492443"/>
            <a:chOff x="1641847" y="1786377"/>
            <a:chExt cx="8649916" cy="49244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ACF749F-489B-437B-AA87-D29ECD23FD30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Ссылка на видео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(до 10 мин, до 1 Гб)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04C98F6-E10C-487C-8A6B-A036F5AD5CC4}"/>
                </a:ext>
              </a:extLst>
            </p:cNvPr>
            <p:cNvSpPr txBox="1"/>
            <p:nvPr/>
          </p:nvSpPr>
          <p:spPr>
            <a:xfrm>
              <a:off x="3527081" y="1883735"/>
              <a:ext cx="6764682" cy="340281"/>
            </a:xfrm>
            <a:prstGeom prst="rect">
              <a:avLst/>
            </a:prstGeom>
            <a:solidFill>
              <a:srgbClr val="FFF06A"/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D183ABA-6CCF-9706-D140-793C90A86F71}"/>
              </a:ext>
            </a:extLst>
          </p:cNvPr>
          <p:cNvGrpSpPr/>
          <p:nvPr/>
        </p:nvGrpSpPr>
        <p:grpSpPr>
          <a:xfrm>
            <a:off x="0" y="5052730"/>
            <a:ext cx="11387575" cy="492443"/>
            <a:chOff x="1198852" y="1744676"/>
            <a:chExt cx="9089605" cy="49244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FA501F1-6291-D6C2-8605-492DB704A5A0}"/>
                </a:ext>
              </a:extLst>
            </p:cNvPr>
            <p:cNvSpPr txBox="1"/>
            <p:nvPr/>
          </p:nvSpPr>
          <p:spPr>
            <a:xfrm>
              <a:off x="1198852" y="1744676"/>
              <a:ext cx="22589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Охват целевой аудитории </a:t>
              </a:r>
              <a:r>
                <a:rPr lang="ru-RU" sz="1200" dirty="0">
                  <a:solidFill>
                    <a:srgbClr val="6C2914"/>
                  </a:solidFill>
                </a:rPr>
                <a:t>(число человек)</a:t>
              </a:r>
              <a:endParaRPr lang="ru-RU" sz="1400" dirty="0">
                <a:solidFill>
                  <a:srgbClr val="6C291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414C1F-1D78-FA39-A020-14081E9674F0}"/>
                </a:ext>
              </a:extLst>
            </p:cNvPr>
            <p:cNvSpPr txBox="1"/>
            <p:nvPr/>
          </p:nvSpPr>
          <p:spPr>
            <a:xfrm>
              <a:off x="3523776" y="1781438"/>
              <a:ext cx="6764681" cy="4335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350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37E406-A5D9-B5C4-7311-BFDA1D4F3436}"/>
              </a:ext>
            </a:extLst>
          </p:cNvPr>
          <p:cNvSpPr txBox="1"/>
          <p:nvPr/>
        </p:nvSpPr>
        <p:spPr>
          <a:xfrm>
            <a:off x="3010815" y="5614342"/>
            <a:ext cx="83646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https://vk.com/id303375045? wall_303375045z=video303375045_456239505%2F4a9d6611621be5b738%2Fpl_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C7F58-22BF-3E3D-1AC1-B2F2F8D0C1EE}"/>
              </a:ext>
            </a:extLst>
          </p:cNvPr>
          <p:cNvSpPr txBox="1"/>
          <p:nvPr/>
        </p:nvSpPr>
        <p:spPr>
          <a:xfrm rot="10800000" flipV="1">
            <a:off x="2912695" y="6146618"/>
            <a:ext cx="7685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https://www.youtube.com/watch?v=ZgatjF2vK0s&amp;t=11s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3273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4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9DDEA86-5D35-41F0-893C-422798853FAB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Актуальность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AADD8FD-9A9E-4634-812E-CE6B25C30038}"/>
              </a:ext>
            </a:extLst>
          </p:cNvPr>
          <p:cNvGrpSpPr/>
          <p:nvPr/>
        </p:nvGrpSpPr>
        <p:grpSpPr>
          <a:xfrm>
            <a:off x="347662" y="2915235"/>
            <a:ext cx="11031894" cy="1850728"/>
            <a:chOff x="1486062" y="1073176"/>
            <a:chExt cx="8805701" cy="18507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B864E6-3D03-41C4-8E19-F2F5307D94AA}"/>
                </a:ext>
              </a:extLst>
            </p:cNvPr>
            <p:cNvSpPr txBox="1"/>
            <p:nvPr/>
          </p:nvSpPr>
          <p:spPr>
            <a:xfrm>
              <a:off x="1486062" y="1527146"/>
              <a:ext cx="196534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Какую проблему решает проект и как?</a:t>
              </a:r>
              <a:br>
                <a:rPr lang="ru-RU" sz="1400" b="1">
                  <a:solidFill>
                    <a:srgbClr val="6C2914"/>
                  </a:solidFill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8F3961-8C72-4007-98C5-D212EFFCAD17}"/>
                </a:ext>
              </a:extLst>
            </p:cNvPr>
            <p:cNvSpPr txBox="1"/>
            <p:nvPr/>
          </p:nvSpPr>
          <p:spPr>
            <a:xfrm>
              <a:off x="3527081" y="1073176"/>
              <a:ext cx="6764682" cy="18507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66C3A60-1172-4A5A-B321-B0E297ED4496}"/>
              </a:ext>
            </a:extLst>
          </p:cNvPr>
          <p:cNvGrpSpPr/>
          <p:nvPr/>
        </p:nvGrpSpPr>
        <p:grpSpPr>
          <a:xfrm>
            <a:off x="542832" y="1565376"/>
            <a:ext cx="10836725" cy="1173009"/>
            <a:chOff x="1641847" y="1446095"/>
            <a:chExt cx="8649916" cy="11730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Цель</a:t>
              </a:r>
              <a:b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962572-780C-4A4F-A117-1C57045453F0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ADA74F7-F3EC-4CB7-BEBB-D720A4EAD7AB}"/>
              </a:ext>
            </a:extLst>
          </p:cNvPr>
          <p:cNvGrpSpPr/>
          <p:nvPr/>
        </p:nvGrpSpPr>
        <p:grpSpPr>
          <a:xfrm>
            <a:off x="550850" y="4939846"/>
            <a:ext cx="10828707" cy="1215717"/>
            <a:chOff x="1648247" y="1411289"/>
            <a:chExt cx="8643516" cy="12157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24E6900-01DC-4103-8BCA-35D6EBED4A25}"/>
                </a:ext>
              </a:extLst>
            </p:cNvPr>
            <p:cNvSpPr txBox="1"/>
            <p:nvPr/>
          </p:nvSpPr>
          <p:spPr>
            <a:xfrm>
              <a:off x="1648247" y="1411289"/>
              <a:ext cx="1809563" cy="1215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Как в проекте отражены сквозные образовательные траектории?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50 слов)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425356-CE86-48E1-90EB-FA9716D57566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B1FFE3-D5DC-06C5-90F2-3D882E1B6EFB}"/>
              </a:ext>
            </a:extLst>
          </p:cNvPr>
          <p:cNvSpPr txBox="1"/>
          <p:nvPr/>
        </p:nvSpPr>
        <p:spPr>
          <a:xfrm>
            <a:off x="3177540" y="1608072"/>
            <a:ext cx="770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Сформировать у школьников познавательный интерес к здоровому образу жизни и готовность к решению экологических проблем через посещение мероприятий, участие в акциях, заседаниях любительского объединения "Здоровье и долголетие" и чтение  литературы в период с января 2023 года по декабрь 2023. Цель будет достигнута если будет проведено более 12 мероприятий, 4 акции (экодвор, экотеатр, экосубботник, экоэстафета), заседаний любительского объединения более 40 книговыдача книг экологической и здравосберегающей направленности в  библиотеках округа Муром возрастёт на 2,5%</a:t>
            </a:r>
            <a:endParaRPr lang="ru-RU" sz="1200" b="0" i="0" dirty="0">
              <a:solidFill>
                <a:srgbClr val="212529"/>
              </a:solidFill>
              <a:effectLst/>
              <a:latin typeface="PT Sans" panose="020B0503020203020204" pitchFamily="34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24A6A4-1066-60B4-F372-E7DB5D7B624B}"/>
              </a:ext>
            </a:extLst>
          </p:cNvPr>
          <p:cNvSpPr txBox="1"/>
          <p:nvPr/>
        </p:nvSpPr>
        <p:spPr>
          <a:xfrm>
            <a:off x="3177540" y="2832424"/>
            <a:ext cx="8068608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По данным Всемирной организации Здравоохранения 50% болезней определяются образом жизни и 20% экологическими условиями. По результатам опроса  в количестве 100 человек большинство оценили текущую, экологическую ситуацию как плохую ,  86 человек согласились с утверждением, что между экологией и здоровьем есть связь.  - На вопрос что бы вам помогло больше уделять внимание здоровому образу жизни 60% ответили создание любительского объединения, 20% - личный пример , 40% - мероприятия </a:t>
            </a:r>
            <a:r>
              <a:rPr lang="ru-RU" sz="1100" dirty="0" err="1"/>
              <a:t>здоровьесберегающего</a:t>
            </a:r>
            <a:r>
              <a:rPr lang="ru-RU" sz="1100" dirty="0"/>
              <a:t> направления. В Международном журнале прикладных и фундаментальных исследований есть статья «Воздействие загрязнения окружающей среды как фактор риска для здоровья населения». Наблюдается резкое изменение климата, что влияет на настроение и здоровье людей, поэтому так важно распространение инновационного опыта повышения качества экологического образования, использование </a:t>
            </a:r>
            <a:r>
              <a:rPr lang="ru-RU" sz="1100" dirty="0" err="1"/>
              <a:t>здоровьесберегающих</a:t>
            </a:r>
            <a:r>
              <a:rPr lang="ru-RU" sz="1100" dirty="0"/>
              <a:t> технологий. При этом используются самые разнообразные формы: начиная от книжных выставок и заканчивая организацией крупных акций.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A3933A-6A3D-158D-502D-DF8837FA3FC2}"/>
              </a:ext>
            </a:extLst>
          </p:cNvPr>
          <p:cNvSpPr txBox="1"/>
          <p:nvPr/>
        </p:nvSpPr>
        <p:spPr>
          <a:xfrm rot="10800000" flipV="1">
            <a:off x="3177540" y="5064672"/>
            <a:ext cx="82888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рамках проекта предусмотрено установление взаимовыгодного сотрудничества с организациями (муромскими школами 6, 12, 13, 16, комитетом по делам несовершеннолетних, планетарием, котокафе , в результате которого достигается обеспечивается устойчивое развитие  образовательных организаций в направлении использования современных механизмов управления и социального партнерства, что, в свою очередь, положительно влияет на качество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827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E2104-9B27-4E1E-B54E-CF29DC8D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Суть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442F2-3CCD-4A3D-AEF2-05C341F9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5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B5A5310-54E8-41B2-8C30-B7E159216E20}"/>
              </a:ext>
            </a:extLst>
          </p:cNvPr>
          <p:cNvGrpSpPr/>
          <p:nvPr/>
        </p:nvGrpSpPr>
        <p:grpSpPr>
          <a:xfrm>
            <a:off x="599396" y="1860651"/>
            <a:ext cx="10824479" cy="2037795"/>
            <a:chOff x="1651622" y="1446095"/>
            <a:chExt cx="8640141" cy="20377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B12484-1FA9-439B-89FC-60FCCE4A3320}"/>
                </a:ext>
              </a:extLst>
            </p:cNvPr>
            <p:cNvSpPr txBox="1"/>
            <p:nvPr/>
          </p:nvSpPr>
          <p:spPr>
            <a:xfrm>
              <a:off x="1651622" y="2174180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Основная идея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A3DF1A-6797-492D-8E4A-574B3854FC94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0377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7C336B0-4065-4E0D-AFE1-1C370EE53D88}"/>
              </a:ext>
            </a:extLst>
          </p:cNvPr>
          <p:cNvGrpSpPr/>
          <p:nvPr/>
        </p:nvGrpSpPr>
        <p:grpSpPr>
          <a:xfrm>
            <a:off x="587150" y="4094037"/>
            <a:ext cx="10836725" cy="1799090"/>
            <a:chOff x="1641847" y="1446095"/>
            <a:chExt cx="8649916" cy="15649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1D41EA-79AB-4CD9-806A-C9327057E122}"/>
                </a:ext>
              </a:extLst>
            </p:cNvPr>
            <p:cNvSpPr txBox="1"/>
            <p:nvPr/>
          </p:nvSpPr>
          <p:spPr>
            <a:xfrm>
              <a:off x="1641847" y="1939749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Новизна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B0AD94-490D-4294-AE65-0E5F29B3F1D5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56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0676FA-D3CE-F63F-B731-91CA4BCEDE10}"/>
              </a:ext>
            </a:extLst>
          </p:cNvPr>
          <p:cNvSpPr txBox="1"/>
          <p:nvPr/>
        </p:nvSpPr>
        <p:spPr>
          <a:xfrm>
            <a:off x="2854194" y="1886280"/>
            <a:ext cx="963879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900" b="1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Задачи: 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1. Раскрыть фонд литературы в библиотеках округа Муром по темам: экология и здоровье.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2. Разработать план и провести цикл мероприятий, акции,  заседаний  любительского объединения "Здоровье и долголетие"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3  Подвести итоги проекта и запланировать его дельнейшее продолжение.</a:t>
            </a:r>
          </a:p>
          <a:p>
            <a:pPr algn="l"/>
            <a:r>
              <a:rPr lang="ru-RU" sz="900" b="0" i="0" u="sng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1 этап. Подготовительный 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- Подбор литературы; выбор форм реализации проекта; определение партнёров для реализации проекта.</a:t>
            </a:r>
          </a:p>
          <a:p>
            <a:pPr algn="l"/>
            <a:r>
              <a:rPr lang="ru-RU" sz="900" b="0" i="0" u="sng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2 этап. Реализация мероприятий: 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- Проведение циклов просветительских мероприятий:  мастер-классы, квесты, познавательные игры, </a:t>
            </a:r>
            <a:r>
              <a:rPr lang="ru-RU" sz="9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экоуроки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и уроки здоровья. - 24 мероприятия;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- участие в акциях (социально-значимой деятельности). - 4 акции (</a:t>
            </a:r>
            <a:r>
              <a:rPr lang="ru-RU" sz="9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экодвор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9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экотеатр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9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экосубботник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9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экоэстафета</a:t>
            </a:r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);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- Заседания любительского объединения "Здоровье и долголетие" два раза в неделю (беседы, встречи со специалистами, физ. занятия, организация досуга, выездные мероприятия);- Репортажи в социальных сетях.</a:t>
            </a:r>
          </a:p>
          <a:p>
            <a:pPr algn="l"/>
            <a:r>
              <a:rPr lang="ru-RU" sz="900" b="0" i="0" u="sng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3 этап подведение итогов</a:t>
            </a:r>
          </a:p>
          <a:p>
            <a:pPr algn="l"/>
            <a:r>
              <a:rPr lang="ru-RU" sz="9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- анкетирование;  анализ количества людей привлечённых к социально-значимой деятельности экологической направленности (в акциях), участников любительского объединения "Здоровье и долголетие", анализ повышения количества книговыдачи литературы данных направлениях в библиотеках города, количество проведённых мероприятий и заседаний.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DD666-4EFC-C2B9-0B37-83054DD14F10}"/>
              </a:ext>
            </a:extLst>
          </p:cNvPr>
          <p:cNvSpPr txBox="1"/>
          <p:nvPr/>
        </p:nvSpPr>
        <p:spPr>
          <a:xfrm>
            <a:off x="3034513" y="4191674"/>
            <a:ext cx="639270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Новизна проекта заключается в использовании информационных компьютерных технологий, партнёрского сотрудничества со </a:t>
            </a:r>
            <a:r>
              <a:rPr lang="ru-RU" sz="1100" dirty="0" err="1"/>
              <a:t>шклолами</a:t>
            </a:r>
            <a:r>
              <a:rPr lang="ru-RU" sz="1100" dirty="0"/>
              <a:t>, планетарием, котокафе, взаимосвязи между здоровьем, экологией и образом жизни. А участие в мероприятиях, акциях и заседаниях обеспечивают  эффективность воспитательного процесса,  личностную включённость детей и родителей в событийную жизнь. Используя новые, увлекательные для нового поколения технологии, можно обеспечить эту включённость. Проект позволяет детям и родителям заниматься любимым делом и одновременно приносит пользу окружающему миру, улучшать здоровье. Успешно апробированные и технология, и модель станут инструментом повышения качества образования и жизни.</a:t>
            </a:r>
          </a:p>
        </p:txBody>
      </p:sp>
    </p:spTree>
    <p:extLst>
      <p:ext uri="{BB962C8B-B14F-4D97-AF65-F5344CB8AC3E}">
        <p14:creationId xmlns:p14="http://schemas.microsoft.com/office/powerpoint/2010/main" val="2604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и наработки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E68C6-4F10-4A18-859E-6EC2B3BD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6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425B00-07EA-418F-B15C-ED013445B9DF}"/>
              </a:ext>
            </a:extLst>
          </p:cNvPr>
          <p:cNvGrpSpPr/>
          <p:nvPr/>
        </p:nvGrpSpPr>
        <p:grpSpPr>
          <a:xfrm>
            <a:off x="542832" y="4364206"/>
            <a:ext cx="10836725" cy="1291255"/>
            <a:chOff x="1641847" y="1446095"/>
            <a:chExt cx="8649916" cy="11730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42F955-257C-417C-98D6-7E5F2C6C9C65}"/>
                </a:ext>
              </a:extLst>
            </p:cNvPr>
            <p:cNvSpPr txBox="1"/>
            <p:nvPr/>
          </p:nvSpPr>
          <p:spPr>
            <a:xfrm>
              <a:off x="1641847" y="1786377"/>
              <a:ext cx="1809563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Наработки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70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3B698E-2915-41A9-967F-BE7C25A8450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11730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ED03BD9-24A8-4E47-A9B7-C13176A05DE6}"/>
              </a:ext>
            </a:extLst>
          </p:cNvPr>
          <p:cNvGrpSpPr/>
          <p:nvPr/>
        </p:nvGrpSpPr>
        <p:grpSpPr>
          <a:xfrm>
            <a:off x="591818" y="1952341"/>
            <a:ext cx="10787739" cy="2227773"/>
            <a:chOff x="1680948" y="1446095"/>
            <a:chExt cx="8610815" cy="222777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CC909A-AA06-42ED-9F27-D2C85EEA0F92}"/>
                </a:ext>
              </a:extLst>
            </p:cNvPr>
            <p:cNvSpPr txBox="1"/>
            <p:nvPr/>
          </p:nvSpPr>
          <p:spPr>
            <a:xfrm>
              <a:off x="1680948" y="2370123"/>
              <a:ext cx="180956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Имеющиеся ресурсы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lang="ru-RU" sz="1400" b="1" dirty="0">
                  <a:solidFill>
                    <a:srgbClr val="6C2914"/>
                  </a:solidFill>
                </a:rPr>
                <a:t>и партнеры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ru-RU" sz="1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100 слов)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533DE-3CC3-43D7-A702-7591D93034C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222777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C74A0B-2EAC-90E4-8F0A-9677CA1183A4}"/>
              </a:ext>
            </a:extLst>
          </p:cNvPr>
          <p:cNvSpPr txBox="1"/>
          <p:nvPr/>
        </p:nvSpPr>
        <p:spPr>
          <a:xfrm>
            <a:off x="3382471" y="1893537"/>
            <a:ext cx="82177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Человеческие - координатор проекта, формирующий сотруднические отношения с организациями округа Мурома и другими городами России, 85 волонтёров, которые участвуют в акциях и проводят мероприятия в округе Муром и в других регионах, Технологические – создание презентации в conva.com, создание видеороликов (имеются люди которые в этом помогают). Материальные – использование компьютера, ноутбука, экрана, проектора,  телевизора, (имеются благодаря созданию модельной библиотеки – выигран конкурс) телескопа, микроскопа, мульт-станка (используются благодаря сотрудничеством с планетарием), покупка экологических игр;</a:t>
            </a:r>
          </a:p>
          <a:p>
            <a:r>
              <a:rPr lang="ru-RU" sz="1200" dirty="0"/>
              <a:t>Материальные - экологические настольные игры (подарки от волонтёров, </a:t>
            </a:r>
            <a:r>
              <a:rPr lang="ru-RU" sz="1200" dirty="0" err="1"/>
              <a:t>некотовые</a:t>
            </a:r>
            <a:r>
              <a:rPr lang="ru-RU" sz="1200" dirty="0"/>
              <a:t> из них изготовлены сами), фломастеры, бумага, краски, металлические, пластиковые и стеклянные предметы, мячи, гимнастические палки (подарки от волонтёров).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3D1BA9-84DF-EB1E-4C3E-B65DE8EC2879}"/>
              </a:ext>
            </a:extLst>
          </p:cNvPr>
          <p:cNvSpPr txBox="1"/>
          <p:nvPr/>
        </p:nvSpPr>
        <p:spPr>
          <a:xfrm rot="10800000" flipV="1">
            <a:off x="2904676" y="4241669"/>
            <a:ext cx="92873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/>
              <a:t>2021: Брейн - ринг «Экологический калейдоскоп» , экологическое лото «сказки-</a:t>
            </a:r>
            <a:r>
              <a:rPr lang="ru-RU" sz="1000" dirty="0" err="1"/>
              <a:t>несказки</a:t>
            </a:r>
            <a:r>
              <a:rPr lang="ru-RU" sz="1000" dirty="0"/>
              <a:t> Виталия Бианки», игровая программа «Кошачий переполох», познавательно-игровая программа «Мои домашние питомцы» , угадай-шоу «Кто в лесу живёт и что в лесу растёт?», </a:t>
            </a:r>
            <a:r>
              <a:rPr lang="ru-RU" sz="1000" dirty="0" err="1"/>
              <a:t>эковикторина</a:t>
            </a:r>
            <a:r>
              <a:rPr lang="ru-RU" sz="1000" dirty="0"/>
              <a:t> «Сюрпризы дремучего леса» для детей из детского дома, </a:t>
            </a:r>
            <a:r>
              <a:rPr lang="ru-RU" sz="1000" dirty="0" err="1"/>
              <a:t>библиоквест</a:t>
            </a:r>
            <a:r>
              <a:rPr lang="ru-RU" sz="1000" dirty="0"/>
              <a:t> "Тропинки </a:t>
            </a:r>
            <a:r>
              <a:rPr lang="ru-RU" sz="1000" dirty="0" err="1"/>
              <a:t>экобезопасности</a:t>
            </a:r>
            <a:r>
              <a:rPr lang="ru-RU" sz="1000" dirty="0"/>
              <a:t>", громкое   "Клуб Микки Мауса. Спасём Землю вместе", экологический урок «Разделяй с нами» 12+, беседа "Долгожители планеты" (Любительское объединение "Здоровье и долголетие"). Беседа "Вода великое чудо природы" 6+ 2022: Беседы "Здоровое питание", "Здоровье космонавта" для посетителей планетария"; урок здоровья "Гимнастика для пальчиков", </a:t>
            </a:r>
            <a:r>
              <a:rPr lang="ru-RU" sz="1000" dirty="0" err="1"/>
              <a:t>библиоопикник</a:t>
            </a:r>
            <a:r>
              <a:rPr lang="ru-RU" sz="1000" dirty="0"/>
              <a:t>, </a:t>
            </a:r>
            <a:r>
              <a:rPr lang="ru-RU" sz="1000" dirty="0" err="1"/>
              <a:t>паркотерапия</a:t>
            </a:r>
            <a:r>
              <a:rPr lang="ru-RU" sz="1000" dirty="0"/>
              <a:t> , час общения "Улыбка и смех - полезны для всех", </a:t>
            </a:r>
            <a:r>
              <a:rPr lang="ru-RU" sz="1000" dirty="0" err="1"/>
              <a:t>батл</a:t>
            </a:r>
            <a:r>
              <a:rPr lang="ru-RU" sz="1000" dirty="0"/>
              <a:t> "Здоровье -это модно", </a:t>
            </a:r>
            <a:r>
              <a:rPr lang="ru-RU" sz="1000" dirty="0" err="1"/>
              <a:t>экоуроки</a:t>
            </a:r>
            <a:r>
              <a:rPr lang="ru-RU" sz="1000" dirty="0"/>
              <a:t> "сохранение редких видов" и </a:t>
            </a:r>
            <a:r>
              <a:rPr lang="ru-RU" sz="1000" dirty="0" err="1"/>
              <a:t>др</a:t>
            </a:r>
            <a:r>
              <a:rPr lang="ru-RU" sz="1000" dirty="0"/>
              <a:t>,</a:t>
            </a:r>
          </a:p>
          <a:p>
            <a:r>
              <a:rPr lang="ru-RU" sz="1000" dirty="0"/>
              <a:t>  экологических акций 4 (</a:t>
            </a:r>
            <a:r>
              <a:rPr lang="ru-RU" sz="1000" dirty="0" err="1"/>
              <a:t>экодвор</a:t>
            </a:r>
            <a:r>
              <a:rPr lang="ru-RU" sz="1000" dirty="0"/>
              <a:t>, </a:t>
            </a:r>
            <a:r>
              <a:rPr lang="ru-RU" sz="1000" dirty="0" err="1"/>
              <a:t>экотеатр</a:t>
            </a:r>
            <a:r>
              <a:rPr lang="ru-RU" sz="1000" dirty="0"/>
              <a:t>, </a:t>
            </a:r>
            <a:r>
              <a:rPr lang="ru-RU" sz="1000" dirty="0" err="1"/>
              <a:t>экоэстафета,плоггинг</a:t>
            </a:r>
            <a:r>
              <a:rPr lang="ru-RU" sz="1000" dirty="0"/>
              <a:t> территорий Оки, Волги). Проект вышел за пределы Владимирской области - проводилась уборка после ураганов в Ивановской, Костромской и Нижегородской области, 2 раза в неделю проводятся заседания любительского объединения здоровье и долголетие (беседы, встречи со специалистами, физ. занятия, организация досуга, выездные мероприятия).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283247-28DA-57FC-1F56-C6197D6B0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785"/>
            <a:ext cx="650992" cy="9185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05D688-07F0-97FB-21C7-E445449A8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1406" y="205409"/>
            <a:ext cx="650991" cy="9143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AB099F-3CDD-B678-8CD5-4B2F68373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11" y="135508"/>
            <a:ext cx="722406" cy="10188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6D89B3-03F5-23C0-A9B4-20451C100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31" y="185778"/>
            <a:ext cx="676690" cy="94920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0EBD31-CAF3-ADAA-0671-F7BD1CF46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" y="1353536"/>
            <a:ext cx="765063" cy="10800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5A8366-3234-7619-130B-F85F990FB5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1" y="1388760"/>
            <a:ext cx="732890" cy="10095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A628A7E-EE30-6053-D4D2-DA51EBD134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52" y="1539937"/>
            <a:ext cx="678899" cy="10052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A1F9ED4-C6DB-61D6-DCEC-FE083B2EF8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8" y="3619219"/>
            <a:ext cx="625252" cy="92583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A47BD81-1BDD-E19D-C3C0-626B423066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01" y="3619218"/>
            <a:ext cx="625252" cy="78565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99DC69-84F6-6115-2EEB-D927237F32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17" y="3624934"/>
            <a:ext cx="660400" cy="9144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91E991A-A059-9B61-AF0A-793B9C5BC5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0" y="4826553"/>
            <a:ext cx="875361" cy="67791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D12A1DD-88C5-7C57-5263-BB5A08D6C7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60" y="5280874"/>
            <a:ext cx="1255748" cy="88294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6270B1B-B0AD-99FF-C323-931ABE5E7CC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2" y="5730635"/>
            <a:ext cx="728129" cy="102794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CC981E-7CEC-4742-B782-176EBF19CF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6057552"/>
            <a:ext cx="1065276" cy="7541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7ED4BE1-4E8F-B204-7E72-434DD2D73B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6" y="5950044"/>
            <a:ext cx="630934" cy="86693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FE9D91B-A911-A62C-C60C-BA846C4065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44" y="5900317"/>
            <a:ext cx="630935" cy="89382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7854338-CD9E-4C4B-E549-B19F82BC73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34" y="5976691"/>
            <a:ext cx="1065277" cy="7544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B2E0A64-EEB3-BAB3-1067-F56A176F12F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462" y="5900316"/>
            <a:ext cx="659737" cy="95768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F64BE72-726E-E8F4-0236-D03B23E633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400" y="5933329"/>
            <a:ext cx="659737" cy="94119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AEE7B699-22D0-4C99-1BB4-1E489DCEA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96" y="6034471"/>
            <a:ext cx="1073686" cy="75967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EC1B2F8-BA53-9871-5135-6D241649160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12" y="1916958"/>
            <a:ext cx="716151" cy="103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7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FFC1571-8E5E-457F-B114-E4BAA6F90782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Результаты проекта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F70EAE7-E096-4B93-87CC-C18A1807466F}"/>
              </a:ext>
            </a:extLst>
          </p:cNvPr>
          <p:cNvGrpSpPr/>
          <p:nvPr/>
        </p:nvGrpSpPr>
        <p:grpSpPr>
          <a:xfrm>
            <a:off x="718986" y="1860651"/>
            <a:ext cx="10795376" cy="3735287"/>
            <a:chOff x="1674852" y="1446095"/>
            <a:chExt cx="8616911" cy="37352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FE6B72-5FA7-4AF3-83D4-024E7A077A23}"/>
                </a:ext>
              </a:extLst>
            </p:cNvPr>
            <p:cNvSpPr txBox="1"/>
            <p:nvPr/>
          </p:nvSpPr>
          <p:spPr>
            <a:xfrm>
              <a:off x="1674852" y="2403357"/>
              <a:ext cx="1809563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  <a:defRPr/>
              </a:pPr>
              <a:r>
                <a:rPr lang="ru-RU" sz="1400" b="1">
                  <a:solidFill>
                    <a:srgbClr val="6C2914"/>
                  </a:solidFill>
                </a:rPr>
                <a:t>Ожидаемые результаты и перспективы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(не более 200 слов)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Чем проект может быть полезен другим школам?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8773E-7D5B-4804-9300-07EAE278CDBE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3735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49B1C-683D-DD18-6DF6-9F430A0AD421}"/>
              </a:ext>
            </a:extLst>
          </p:cNvPr>
          <p:cNvSpPr txBox="1"/>
          <p:nvPr/>
        </p:nvSpPr>
        <p:spPr>
          <a:xfrm>
            <a:off x="3039482" y="1943100"/>
            <a:ext cx="84748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30 человек заинтересуются  в участием в любительском объединении "Здоровье и долголетие"</a:t>
            </a:r>
            <a:r>
              <a:rPr lang="ru-RU" sz="1600" dirty="0">
                <a:solidFill>
                  <a:srgbClr val="212529"/>
                </a:solidFill>
                <a:latin typeface="PT Sans" panose="020B0503020203020204" pitchFamily="34" charset="-52"/>
              </a:rPr>
              <a:t>, будут у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частвовать в беседах, встречах со специалистами, физ. занятиях, организации досуга, выездных мероприятиях,, будет проведено 60 заседаний. </a:t>
            </a:r>
          </a:p>
          <a:p>
            <a:pPr algn="l"/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 - 85 человек примут участие в экологических акциях, количество проведённых экологических акций 4 (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экодвор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экотеатр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,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экоэстафета,плоггинг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территорий Оки, Волги). - книговыдача литературы в библиотеках округа Мурома экологической и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здоровьесберегающей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направленности повысилась на 2,5%,  - будет проведено более 24 мероприятия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здоровьесберегающей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и экологической направленности (в том числе и выездных), на которых  будут  присутствовать (на всех) </a:t>
            </a:r>
            <a:r>
              <a:rPr lang="ru-RU" sz="1600" dirty="0">
                <a:solidFill>
                  <a:srgbClr val="212529"/>
                </a:solidFill>
                <a:latin typeface="PT Sans" panose="020B0503020203020204" pitchFamily="34" charset="-52"/>
              </a:rPr>
              <a:t>более 600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 человек. При этом будет запланирован больший охват </a:t>
            </a:r>
            <a:r>
              <a:rPr lang="ru-RU" sz="16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благополучателей</a:t>
            </a:r>
            <a:r>
              <a:rPr lang="ru-RU" sz="16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: детей из коррекционных детских садов и школ, слабовидящих и слабослышащих людей. Планируем вовлечение в проект молодёжных организаций, трудовых бригад, воспитанников музыкальных, художественных и общеобразовательных школ в качестве волонтёров.</a:t>
            </a:r>
          </a:p>
        </p:txBody>
      </p:sp>
    </p:spTree>
    <p:extLst>
      <p:ext uri="{BB962C8B-B14F-4D97-AF65-F5344CB8AC3E}">
        <p14:creationId xmlns:p14="http://schemas.microsoft.com/office/powerpoint/2010/main" val="406453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9944100" y="64127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568326BA-93DD-41DD-A0B6-2A3C2251B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11081"/>
              </p:ext>
            </p:extLst>
          </p:nvPr>
        </p:nvGraphicFramePr>
        <p:xfrm>
          <a:off x="1759414" y="2013015"/>
          <a:ext cx="4738386" cy="55230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3605">
                  <a:extLst>
                    <a:ext uri="{9D8B030D-6E8A-4147-A177-3AD203B41FA5}">
                      <a16:colId xmlns:a16="http://schemas.microsoft.com/office/drawing/2014/main" val="2449829355"/>
                    </a:ext>
                  </a:extLst>
                </a:gridCol>
                <a:gridCol w="2564781">
                  <a:extLst>
                    <a:ext uri="{9D8B030D-6E8A-4147-A177-3AD203B41FA5}">
                      <a16:colId xmlns:a16="http://schemas.microsoft.com/office/drawing/2014/main" val="2936215115"/>
                    </a:ext>
                  </a:extLst>
                </a:gridCol>
              </a:tblGrid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расходов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Сумма, руб.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3388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 экологических игр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77612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 саженцев культурных растений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50 000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93548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Покупка плодородной земли (участка для саженцев)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150 000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2004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Приобретение транспорта (машины для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первозки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оборудования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200 000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804871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/>
                        <a:t>Изготовление полиграфической продукции (информационные материалы) 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1909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84706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39159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71214"/>
                  </a:ext>
                </a:extLst>
              </a:tr>
              <a:tr h="3913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C291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/>
                          <a:ea typeface="+mn-ea"/>
                          <a:cs typeface="+mn-cs"/>
                        </a:rPr>
                        <a:t>500000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29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C85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452892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A38C8F8-113E-4A21-933A-AACAB5128824}"/>
              </a:ext>
            </a:extLst>
          </p:cNvPr>
          <p:cNvSpPr txBox="1">
            <a:spLocks/>
          </p:cNvSpPr>
          <p:nvPr/>
        </p:nvSpPr>
        <p:spPr>
          <a:xfrm>
            <a:off x="550850" y="610555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Финансовое обоснование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F74507-6653-656A-4B93-CB19B66F2D8E}"/>
              </a:ext>
            </a:extLst>
          </p:cNvPr>
          <p:cNvSpPr txBox="1"/>
          <p:nvPr/>
        </p:nvSpPr>
        <p:spPr>
          <a:xfrm>
            <a:off x="1637718" y="6294815"/>
            <a:ext cx="2228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000" dirty="0"/>
              <a:t>* в том числе налоги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E7B4E-0BC3-0942-500D-5833A7610B45}"/>
              </a:ext>
            </a:extLst>
          </p:cNvPr>
          <p:cNvSpPr txBox="1"/>
          <p:nvPr/>
        </p:nvSpPr>
        <p:spPr>
          <a:xfrm>
            <a:off x="1637718" y="6048594"/>
            <a:ext cx="31190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1000" dirty="0"/>
              <a:t>* итоговая сумма не более 500 000 руб.</a:t>
            </a:r>
          </a:p>
        </p:txBody>
      </p:sp>
    </p:spTree>
    <p:extLst>
      <p:ext uri="{BB962C8B-B14F-4D97-AF65-F5344CB8AC3E}">
        <p14:creationId xmlns:p14="http://schemas.microsoft.com/office/powerpoint/2010/main" val="369802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56D86-FC5E-4DEB-AA5C-4FAD28E67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058789">
            <a:off x="195111" y="5597786"/>
            <a:ext cx="1047750" cy="11239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B101C1A-05A9-4761-A3E2-2BDCCCF97245}"/>
              </a:ext>
            </a:extLst>
          </p:cNvPr>
          <p:cNvSpPr/>
          <p:nvPr/>
        </p:nvSpPr>
        <p:spPr>
          <a:xfrm>
            <a:off x="9844087" y="6356350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t>9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C98EE2C-EDD2-4A01-996A-FD0915765A03}"/>
              </a:ext>
            </a:extLst>
          </p:cNvPr>
          <p:cNvSpPr txBox="1">
            <a:spLocks/>
          </p:cNvSpPr>
          <p:nvPr/>
        </p:nvSpPr>
        <p:spPr>
          <a:xfrm>
            <a:off x="703250" y="762955"/>
            <a:ext cx="802165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Другие необходимые ресурсы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354F938-35F0-41ED-82C1-42DDAB180B98}"/>
              </a:ext>
            </a:extLst>
          </p:cNvPr>
          <p:cNvGrpSpPr/>
          <p:nvPr/>
        </p:nvGrpSpPr>
        <p:grpSpPr>
          <a:xfrm>
            <a:off x="523876" y="2043551"/>
            <a:ext cx="10855679" cy="307777"/>
            <a:chOff x="1398492" y="1683828"/>
            <a:chExt cx="10316229" cy="3077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995D4E-74E0-433E-AD08-60389294D8A9}"/>
                </a:ext>
              </a:extLst>
            </p:cNvPr>
            <p:cNvSpPr txBox="1"/>
            <p:nvPr/>
          </p:nvSpPr>
          <p:spPr>
            <a:xfrm>
              <a:off x="1398492" y="1683828"/>
              <a:ext cx="35510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Обучающие курсы для команды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B5B907-4582-4207-A0E6-1F4FDD6A8396}"/>
                </a:ext>
              </a:extLst>
            </p:cNvPr>
            <p:cNvSpPr txBox="1"/>
            <p:nvPr/>
          </p:nvSpPr>
          <p:spPr>
            <a:xfrm>
              <a:off x="5046560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7D75BD-377B-4B1E-95FD-49BFE47A50A5}"/>
              </a:ext>
            </a:extLst>
          </p:cNvPr>
          <p:cNvGrpSpPr/>
          <p:nvPr/>
        </p:nvGrpSpPr>
        <p:grpSpPr>
          <a:xfrm>
            <a:off x="433388" y="2539123"/>
            <a:ext cx="10946167" cy="360329"/>
            <a:chOff x="1582400" y="1683828"/>
            <a:chExt cx="10089550" cy="36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3ABBBD-F048-453E-9328-80E95385956B}"/>
                </a:ext>
              </a:extLst>
            </p:cNvPr>
            <p:cNvSpPr txBox="1"/>
            <p:nvPr/>
          </p:nvSpPr>
          <p:spPr>
            <a:xfrm>
              <a:off x="1582400" y="1683828"/>
              <a:ext cx="3527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Методическая поддержка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A6E3E6-F0D2-46DD-BD69-82C513CA9212}"/>
                </a:ext>
              </a:extLst>
            </p:cNvPr>
            <p:cNvSpPr txBox="1"/>
            <p:nvPr/>
          </p:nvSpPr>
          <p:spPr>
            <a:xfrm>
              <a:off x="5204221" y="1683828"/>
              <a:ext cx="6467729" cy="36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endParaRPr lang="ru-RU" sz="1400" i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5055308-501E-4E17-B64D-B80E989D14A2}"/>
              </a:ext>
            </a:extLst>
          </p:cNvPr>
          <p:cNvGrpSpPr/>
          <p:nvPr/>
        </p:nvGrpSpPr>
        <p:grpSpPr>
          <a:xfrm>
            <a:off x="523877" y="3074233"/>
            <a:ext cx="10855678" cy="307777"/>
            <a:chOff x="1398493" y="1683828"/>
            <a:chExt cx="10316229" cy="3077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44917B-6368-41E2-B821-9396579552F6}"/>
                </a:ext>
              </a:extLst>
            </p:cNvPr>
            <p:cNvSpPr txBox="1"/>
            <p:nvPr/>
          </p:nvSpPr>
          <p:spPr>
            <a:xfrm>
              <a:off x="1398493" y="1683828"/>
              <a:ext cx="35510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Информационная поддержка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EDD5FB-EB7F-444B-8614-FA52E8EE19DC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endParaRPr lang="ru-RU" sz="14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975671D-5298-462D-8E4A-7A991D9930C7}"/>
              </a:ext>
            </a:extLst>
          </p:cNvPr>
          <p:cNvGrpSpPr/>
          <p:nvPr/>
        </p:nvGrpSpPr>
        <p:grpSpPr>
          <a:xfrm>
            <a:off x="376238" y="3576542"/>
            <a:ext cx="11003317" cy="2133696"/>
            <a:chOff x="1258191" y="1683828"/>
            <a:chExt cx="10456531" cy="21336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A9832E-9748-48ED-9ADE-3DEDC5380286}"/>
                </a:ext>
              </a:extLst>
            </p:cNvPr>
            <p:cNvSpPr txBox="1"/>
            <p:nvPr/>
          </p:nvSpPr>
          <p:spPr>
            <a:xfrm>
              <a:off x="1258191" y="1683828"/>
              <a:ext cx="369139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ru-RU" sz="1400"/>
                <a:t>Иное (что именно?)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E6979F-CFF5-45BC-843F-6C34CC334D53}"/>
                </a:ext>
              </a:extLst>
            </p:cNvPr>
            <p:cNvSpPr txBox="1"/>
            <p:nvPr/>
          </p:nvSpPr>
          <p:spPr>
            <a:xfrm>
              <a:off x="5046561" y="1683828"/>
              <a:ext cx="6668161" cy="21336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noAutofit/>
            </a:bodyPr>
            <a:lstStyle/>
            <a:p>
              <a:endParaRPr lang="ru-RU" sz="1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0904C4-2010-42F5-CBE7-A01A46F6F6F6}"/>
              </a:ext>
            </a:extLst>
          </p:cNvPr>
          <p:cNvSpPr txBox="1"/>
          <p:nvPr/>
        </p:nvSpPr>
        <p:spPr>
          <a:xfrm>
            <a:off x="4514849" y="2043551"/>
            <a:ext cx="68647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https://edu.dobro.ru/?utm_source=dobro&amp;utm_medium=organic&amp;utm_campaign=dobrotoedu&amp;utm_content=bubbleonthemainpage</a:t>
            </a:r>
            <a:endParaRPr lang="ru-RU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33A4FF-EBBD-216F-D92E-3B76706C84F5}"/>
              </a:ext>
            </a:extLst>
          </p:cNvPr>
          <p:cNvSpPr txBox="1"/>
          <p:nvPr/>
        </p:nvSpPr>
        <p:spPr>
          <a:xfrm>
            <a:off x="4260663" y="3657600"/>
            <a:ext cx="74074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Информацию о проекте можно встретить в публикациях:</a:t>
            </a:r>
          </a:p>
          <a:p>
            <a:r>
              <a:rPr lang="ru-RU" sz="14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Странички волонтёра Гурьяновой Ольги Сергеевны https://vk.com/id303375045 https://ok.ru/profile/569286144392 Сайт ЦБС Мурома https://www.bibliomurom.ru/ Страничка библиотеки- филиала №5 МБУК "ЦБС" округа Муром https://vk.com/id546808338 сообщество библиотеки https://vk.com/club186121886 Фонд имени Вернадского http://vernadsky.ru/ https://www.youtube.com/channel/UC8ljK6R3uZM3Yo73JNehqp Всероссийский портал ЭКОКЛАСС https://vk.com/ecoschools Платформа Ecowiki.ru https://vk.com/ecowiki Сообщество молодых библиотекарей Владимира, Владимирской области, а также их друзей из других регионов России https://vk.com/club151220526 Молодежь Мурома https://vk.com/molodej_muroma Сообщество муромского городского планетария https://vk.com/club147132727?from=quick_search сообщество котокафе "</a:t>
            </a:r>
            <a:r>
              <a:rPr lang="ru-RU" sz="1400" b="0" i="0" dirty="0" err="1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Мурчелло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"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DBBE3D-97DF-8D4F-B099-211813D0EF5B}"/>
              </a:ext>
            </a:extLst>
          </p:cNvPr>
          <p:cNvSpPr txBox="1"/>
          <p:nvPr/>
        </p:nvSpPr>
        <p:spPr>
          <a:xfrm>
            <a:off x="4362706" y="2457307"/>
            <a:ext cx="6406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https://vk.com/delay33eco   </a:t>
            </a:r>
            <a:r>
              <a:rPr lang="ru-RU" sz="1100" dirty="0"/>
              <a:t>           </a:t>
            </a:r>
            <a:r>
              <a:rPr lang="en-US" sz="1100" dirty="0"/>
              <a:t>https://ecodelai.ru/ </a:t>
            </a:r>
            <a:r>
              <a:rPr lang="ru-RU" sz="1100" dirty="0"/>
              <a:t>            </a:t>
            </a:r>
            <a:r>
              <a:rPr lang="en-US" sz="1100" dirty="0"/>
              <a:t>https://vk.com/ecoschools   https://vk.com/ecowiki</a:t>
            </a:r>
            <a:endParaRPr lang="ru-RU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81DBBC-F3E0-38CD-6FE6-09E76AE42CD9}"/>
              </a:ext>
            </a:extLst>
          </p:cNvPr>
          <p:cNvSpPr txBox="1"/>
          <p:nvPr/>
        </p:nvSpPr>
        <p:spPr>
          <a:xfrm>
            <a:off x="4362706" y="2991785"/>
            <a:ext cx="5064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212529"/>
                </a:solidFill>
                <a:effectLst/>
                <a:latin typeface="PT Sans" panose="020B0503020203020204" pitchFamily="34" charset="-52"/>
              </a:rPr>
              <a:t>https://vk.com/id546808338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058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1957</Words>
  <Application>Microsoft Office PowerPoint</Application>
  <PresentationFormat>Широкоэкранный</PresentationFormat>
  <Paragraphs>150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Montserrat</vt:lpstr>
      <vt:lpstr>PT Sans</vt:lpstr>
      <vt:lpstr>JakobTT</vt:lpstr>
      <vt:lpstr>Arial</vt:lpstr>
      <vt:lpstr>Calibri</vt:lpstr>
      <vt:lpstr>Тема Office</vt:lpstr>
      <vt:lpstr>Специальное оформление</vt:lpstr>
      <vt:lpstr>Экологический проект «Будь здоров»</vt:lpstr>
      <vt:lpstr>Презентация PowerPoint</vt:lpstr>
      <vt:lpstr>Презентация PowerPoint</vt:lpstr>
      <vt:lpstr>Презентация PowerPoint</vt:lpstr>
      <vt:lpstr>Суть проекта</vt:lpstr>
      <vt:lpstr>Ресурсы и наработки</vt:lpstr>
      <vt:lpstr>Презентация PowerPoint</vt:lpstr>
      <vt:lpstr>Презентация PowerPoint</vt:lpstr>
      <vt:lpstr>Презентация PowerPoint</vt:lpstr>
      <vt:lpstr>Дорожная карта проекта*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home</cp:lastModifiedBy>
  <cp:revision>59</cp:revision>
  <dcterms:created xsi:type="dcterms:W3CDTF">2021-05-06T10:28:53Z</dcterms:created>
  <dcterms:modified xsi:type="dcterms:W3CDTF">2022-08-10T18:35:18Z</dcterms:modified>
</cp:coreProperties>
</file>