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8" r:id="rId4"/>
    <p:sldId id="261" r:id="rId5"/>
    <p:sldId id="258" r:id="rId6"/>
    <p:sldId id="269" r:id="rId7"/>
    <p:sldId id="270" r:id="rId8"/>
    <p:sldId id="272" r:id="rId9"/>
    <p:sldId id="273" r:id="rId10"/>
    <p:sldId id="274" r:id="rId11"/>
    <p:sldId id="275" r:id="rId12"/>
    <p:sldId id="278" r:id="rId13"/>
  </p:sldIdLst>
  <p:sldSz cx="18288000" cy="10287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BM Plex Sa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EF804-8977-44B0-8282-CF5F5B5E6829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5D043-678E-4BAE-A56E-0F97172B0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3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6FEC1-B77A-43F9-B7E7-9B30BF7F7C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D57902-1FAB-427F-81C0-5D388944A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0" b="1865"/>
          <a:stretch/>
        </p:blipFill>
        <p:spPr>
          <a:xfrm>
            <a:off x="838200" y="10391"/>
            <a:ext cx="15055866" cy="842585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83A3E-2E03-437A-B880-D1D2AF5DB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5167">
            <a:off x="5333055" y="6233195"/>
            <a:ext cx="14323238" cy="31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TextBox 45"/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79AD9E-3293-4C48-9101-7B780A64A7DA}"/>
              </a:ext>
            </a:extLst>
          </p:cNvPr>
          <p:cNvSpPr/>
          <p:nvPr/>
        </p:nvSpPr>
        <p:spPr>
          <a:xfrm>
            <a:off x="3235871" y="1868801"/>
            <a:ext cx="11619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dirty="0">
                <a:solidFill>
                  <a:srgbClr val="0070C0"/>
                </a:solidFill>
              </a:rPr>
              <a:t>Волонтёрство </a:t>
            </a:r>
            <a:r>
              <a:rPr lang="ru-RU" sz="4400" dirty="0">
                <a:solidFill>
                  <a:prstClr val="black"/>
                </a:solidFill>
              </a:rPr>
              <a:t> 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1790A-5904-4640-964A-2B1F67B58B96}"/>
              </a:ext>
            </a:extLst>
          </p:cNvPr>
          <p:cNvSpPr txBox="1"/>
          <p:nvPr/>
        </p:nvSpPr>
        <p:spPr>
          <a:xfrm>
            <a:off x="314365" y="2866873"/>
            <a:ext cx="88293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НАПРАВЛЕНИЯ</a:t>
            </a:r>
          </a:p>
          <a:p>
            <a:pPr algn="ctr"/>
            <a:endParaRPr lang="ru-RU" sz="3200" b="1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/>
              <a:t>событийное волонтёрство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/>
              <a:t>организация мероприятий различного характера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животным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и эко-волонтёрство</a:t>
            </a:r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B06EF5-8A54-4026-A430-D01F5B82C332}"/>
              </a:ext>
            </a:extLst>
          </p:cNvPr>
          <p:cNvSpPr/>
          <p:nvPr/>
        </p:nvSpPr>
        <p:spPr>
          <a:xfrm>
            <a:off x="4885837" y="6873075"/>
            <a:ext cx="256410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</a:t>
            </a:r>
          </a:p>
          <a:p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3AE6288-19A0-479D-8718-666BF657CAD0}"/>
              </a:ext>
            </a:extLst>
          </p:cNvPr>
          <p:cNvSpPr txBox="1">
            <a:spLocks/>
          </p:cNvSpPr>
          <p:nvPr/>
        </p:nvSpPr>
        <p:spPr>
          <a:xfrm>
            <a:off x="10603622" y="2253521"/>
            <a:ext cx="5896490" cy="12788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1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Волонтерское движение «Отзывчивые сердца»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F68FE67-3583-4D8F-B514-B5652B780933}"/>
              </a:ext>
            </a:extLst>
          </p:cNvPr>
          <p:cNvSpPr txBox="1">
            <a:spLocks/>
          </p:cNvSpPr>
          <p:nvPr/>
        </p:nvSpPr>
        <p:spPr>
          <a:xfrm>
            <a:off x="9706708" y="3807063"/>
            <a:ext cx="6860480" cy="53896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None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Сбор гуманитарной помощи солдатам СВО, детским домам, школе интернату, центр патологии и детям на освобожденных территориях, госпитали:</a:t>
            </a:r>
          </a:p>
          <a:p>
            <a:pPr marL="0" indent="0" algn="ctr">
              <a:lnSpc>
                <a:spcPct val="107000"/>
              </a:lnSpc>
              <a:buNone/>
            </a:pP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изготовление буржуек, блиндажных свечей, стелек из линолеума и фетра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пошив плащей, варежек, нижнего белья, пеленок, простыней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производство сухарей, пряников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сбор сладких наборов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отправка «Писем солдату»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28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E60030-9DFF-46E7-B84C-8565CEED42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28" y="2253521"/>
            <a:ext cx="1278894" cy="127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56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7" name="Freeform 17"/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5" name="TextBox 45"/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79AD9E-3293-4C48-9101-7B780A64A7DA}"/>
              </a:ext>
            </a:extLst>
          </p:cNvPr>
          <p:cNvSpPr/>
          <p:nvPr/>
        </p:nvSpPr>
        <p:spPr>
          <a:xfrm>
            <a:off x="3235871" y="1868801"/>
            <a:ext cx="11619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dirty="0">
                <a:solidFill>
                  <a:srgbClr val="0070C0"/>
                </a:solidFill>
              </a:rPr>
              <a:t>Поисковый отряд </a:t>
            </a:r>
            <a:r>
              <a:rPr lang="ru-RU" sz="4400" dirty="0">
                <a:solidFill>
                  <a:prstClr val="black"/>
                </a:solidFill>
              </a:rPr>
              <a:t>– 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1C6765-33B4-454C-A2B6-F0AC64468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46091"/>
            <a:ext cx="4859342" cy="364450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DCD7C0-4F93-49D6-889D-8816852F4D80}"/>
              </a:ext>
            </a:extLst>
          </p:cNvPr>
          <p:cNvSpPr/>
          <p:nvPr/>
        </p:nvSpPr>
        <p:spPr>
          <a:xfrm>
            <a:off x="3084447" y="3365075"/>
            <a:ext cx="11619402" cy="693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в 2007 году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входит, как отдельное подразделение, в структуру РОО " Поисковое объединение "Рубеж".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работал на Всероссийских и региональных Вахтах памяти в Ленинградской, Новгородской, Тверской, Смоленской, Орловской, Калужской и Московской областях.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деятельности в поисковых полевых работах изучило военную историю России, приобрело навыки туризма и выживания в экстремальных условиях более 120 студентов колледжа.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неоднократно поощрён  Почетными грамотами и Благодарностями - 1 зама начальника Генерального штаба Мин. Обороны РФ, руководителя ПДР России, Министра Правительства Москвы. области, депутатов ГД РФ, Атаманов казачьих войск России, глав местных организаций, где проводились поисковые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67480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49" name="Group 61"/>
          <p:cNvGrpSpPr>
            <a:grpSpLocks/>
          </p:cNvGrpSpPr>
          <p:nvPr/>
        </p:nvGrpSpPr>
        <p:grpSpPr bwMode="auto">
          <a:xfrm>
            <a:off x="4175448" y="4117032"/>
            <a:ext cx="10045116" cy="1028700"/>
            <a:chOff x="1296" y="1824"/>
            <a:chExt cx="2976" cy="432"/>
          </a:xfrm>
        </p:grpSpPr>
        <p:sp>
          <p:nvSpPr>
            <p:cNvPr id="89150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9151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9152" name="Text Box 64"/>
            <p:cNvSpPr txBox="1">
              <a:spLocks noChangeArrowheads="1"/>
            </p:cNvSpPr>
            <p:nvPr/>
          </p:nvSpPr>
          <p:spPr bwMode="gray">
            <a:xfrm>
              <a:off x="1760" y="1934"/>
              <a:ext cx="2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sz="2700" b="1" dirty="0">
                  <a:ea typeface="Roboto" panose="02000000000000000000" pitchFamily="2" charset="0"/>
                  <a:cs typeface="Roboto" panose="02000000000000000000" pitchFamily="2" charset="0"/>
                </a:rPr>
                <a:t>профессиональных направлений</a:t>
              </a:r>
              <a:endParaRPr lang="en-US" altLang="ru-RU" sz="2700" b="1" dirty="0"/>
            </a:p>
          </p:txBody>
        </p:sp>
        <p:sp>
          <p:nvSpPr>
            <p:cNvPr id="89153" name="Text Box 65"/>
            <p:cNvSpPr txBox="1">
              <a:spLocks noChangeArrowheads="1"/>
            </p:cNvSpPr>
            <p:nvPr/>
          </p:nvSpPr>
          <p:spPr bwMode="gray">
            <a:xfrm>
              <a:off x="1442" y="1886"/>
              <a:ext cx="12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3600" dirty="0">
                  <a:solidFill>
                    <a:schemeClr val="bg1"/>
                  </a:solidFill>
                </a:rPr>
                <a:t>9</a:t>
              </a:r>
              <a:endParaRPr lang="en-US" altLang="ru-R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154" name="Group 66"/>
          <p:cNvGrpSpPr>
            <a:grpSpLocks/>
          </p:cNvGrpSpPr>
          <p:nvPr/>
        </p:nvGrpSpPr>
        <p:grpSpPr bwMode="auto">
          <a:xfrm>
            <a:off x="4175448" y="5374336"/>
            <a:ext cx="10045116" cy="1028701"/>
            <a:chOff x="1296" y="1824"/>
            <a:chExt cx="2976" cy="432"/>
          </a:xfrm>
        </p:grpSpPr>
        <p:sp>
          <p:nvSpPr>
            <p:cNvPr id="89155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9156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9157" name="Text Box 69"/>
            <p:cNvSpPr txBox="1">
              <a:spLocks noChangeArrowheads="1"/>
            </p:cNvSpPr>
            <p:nvPr/>
          </p:nvSpPr>
          <p:spPr bwMode="gray">
            <a:xfrm>
              <a:off x="1776" y="1934"/>
              <a:ext cx="2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sz="2700" b="1" dirty="0">
                  <a:ea typeface="Roboto" panose="02000000000000000000" pitchFamily="2" charset="0"/>
                  <a:cs typeface="Roboto" panose="02000000000000000000" pitchFamily="2" charset="0"/>
                </a:rPr>
                <a:t>спортивных направлений</a:t>
              </a:r>
              <a:endParaRPr lang="en-US" altLang="ru-RU" sz="2700" b="1" dirty="0"/>
            </a:p>
          </p:txBody>
        </p:sp>
        <p:sp>
          <p:nvSpPr>
            <p:cNvPr id="89158" name="Text Box 70"/>
            <p:cNvSpPr txBox="1">
              <a:spLocks noChangeArrowheads="1"/>
            </p:cNvSpPr>
            <p:nvPr/>
          </p:nvSpPr>
          <p:spPr bwMode="gray">
            <a:xfrm>
              <a:off x="1442" y="1886"/>
              <a:ext cx="12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3600" dirty="0">
                  <a:solidFill>
                    <a:schemeClr val="bg1"/>
                  </a:solidFill>
                </a:rPr>
                <a:t>9</a:t>
              </a:r>
              <a:endParaRPr lang="en-US" altLang="ru-R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159" name="Group 71"/>
          <p:cNvGrpSpPr>
            <a:grpSpLocks/>
          </p:cNvGrpSpPr>
          <p:nvPr/>
        </p:nvGrpSpPr>
        <p:grpSpPr bwMode="auto">
          <a:xfrm>
            <a:off x="4175448" y="6631636"/>
            <a:ext cx="10045116" cy="1028701"/>
            <a:chOff x="1296" y="1824"/>
            <a:chExt cx="2976" cy="432"/>
          </a:xfrm>
        </p:grpSpPr>
        <p:sp>
          <p:nvSpPr>
            <p:cNvPr id="89160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9161" name="AutoShape 7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C0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9162" name="Text Box 74"/>
            <p:cNvSpPr txBox="1">
              <a:spLocks noChangeArrowheads="1"/>
            </p:cNvSpPr>
            <p:nvPr/>
          </p:nvSpPr>
          <p:spPr bwMode="gray">
            <a:xfrm>
              <a:off x="1792" y="1934"/>
              <a:ext cx="2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sz="2700" b="1" dirty="0">
                  <a:ea typeface="Roboto" panose="02000000000000000000" pitchFamily="2" charset="0"/>
                  <a:cs typeface="Roboto" panose="02000000000000000000" pitchFamily="2" charset="0"/>
                </a:rPr>
                <a:t>творческих направлений</a:t>
              </a:r>
              <a:endParaRPr lang="en-US" altLang="ru-RU" sz="2700" b="1" dirty="0"/>
            </a:p>
          </p:txBody>
        </p:sp>
        <p:sp>
          <p:nvSpPr>
            <p:cNvPr id="89163" name="Text Box 75"/>
            <p:cNvSpPr txBox="1">
              <a:spLocks noChangeArrowheads="1"/>
            </p:cNvSpPr>
            <p:nvPr/>
          </p:nvSpPr>
          <p:spPr bwMode="gray">
            <a:xfrm>
              <a:off x="1407" y="1886"/>
              <a:ext cx="19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3600" dirty="0">
                  <a:solidFill>
                    <a:schemeClr val="bg1"/>
                  </a:solidFill>
                </a:rPr>
                <a:t>11</a:t>
              </a:r>
              <a:endParaRPr lang="en-US" altLang="ru-R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164" name="Group 76"/>
          <p:cNvGrpSpPr>
            <a:grpSpLocks/>
          </p:cNvGrpSpPr>
          <p:nvPr/>
        </p:nvGrpSpPr>
        <p:grpSpPr bwMode="auto">
          <a:xfrm>
            <a:off x="4175448" y="8003232"/>
            <a:ext cx="10261140" cy="1028700"/>
            <a:chOff x="1296" y="1824"/>
            <a:chExt cx="3040" cy="432"/>
          </a:xfrm>
        </p:grpSpPr>
        <p:sp>
          <p:nvSpPr>
            <p:cNvPr id="89165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9166" name="AutoShape 7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89167" name="Text Box 79"/>
            <p:cNvSpPr txBox="1">
              <a:spLocks noChangeArrowheads="1"/>
            </p:cNvSpPr>
            <p:nvPr/>
          </p:nvSpPr>
          <p:spPr bwMode="gray">
            <a:xfrm>
              <a:off x="1803" y="1934"/>
              <a:ext cx="25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700" b="1" dirty="0">
                  <a:ea typeface="Roboto" panose="02000000000000000000" pitchFamily="2" charset="0"/>
                  <a:cs typeface="Roboto" panose="02000000000000000000" pitchFamily="2" charset="0"/>
                </a:rPr>
                <a:t>объединений патриотического воспитания</a:t>
              </a:r>
              <a:endParaRPr lang="en-US" altLang="ru-RU" sz="2700" b="1" dirty="0"/>
            </a:p>
          </p:txBody>
        </p:sp>
        <p:sp>
          <p:nvSpPr>
            <p:cNvPr id="89168" name="Text Box 80"/>
            <p:cNvSpPr txBox="1">
              <a:spLocks noChangeArrowheads="1"/>
            </p:cNvSpPr>
            <p:nvPr/>
          </p:nvSpPr>
          <p:spPr bwMode="gray">
            <a:xfrm>
              <a:off x="1442" y="1886"/>
              <a:ext cx="12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3600" dirty="0">
                  <a:solidFill>
                    <a:schemeClr val="bg1"/>
                  </a:solidFill>
                </a:rPr>
                <a:t>6</a:t>
              </a:r>
              <a:endParaRPr lang="en-US" altLang="ru-R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61"/>
          <p:cNvGrpSpPr>
            <a:grpSpLocks/>
          </p:cNvGrpSpPr>
          <p:nvPr/>
        </p:nvGrpSpPr>
        <p:grpSpPr bwMode="auto">
          <a:xfrm>
            <a:off x="4175448" y="2875252"/>
            <a:ext cx="10045116" cy="1028701"/>
            <a:chOff x="1296" y="1824"/>
            <a:chExt cx="2976" cy="432"/>
          </a:xfrm>
        </p:grpSpPr>
        <p:sp>
          <p:nvSpPr>
            <p:cNvPr id="26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27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92D05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700"/>
            </a:p>
          </p:txBody>
        </p:sp>
        <p:sp>
          <p:nvSpPr>
            <p:cNvPr id="28" name="Text Box 64"/>
            <p:cNvSpPr txBox="1">
              <a:spLocks noChangeArrowheads="1"/>
            </p:cNvSpPr>
            <p:nvPr/>
          </p:nvSpPr>
          <p:spPr bwMode="gray">
            <a:xfrm>
              <a:off x="1760" y="1934"/>
              <a:ext cx="2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2700" b="1" dirty="0"/>
                <a:t>кружков и секций</a:t>
              </a:r>
              <a:endParaRPr lang="en-US" altLang="ru-RU" sz="2700" b="1" dirty="0"/>
            </a:p>
          </p:txBody>
        </p:sp>
        <p:sp>
          <p:nvSpPr>
            <p:cNvPr id="29" name="Text Box 65"/>
            <p:cNvSpPr txBox="1">
              <a:spLocks noChangeArrowheads="1"/>
            </p:cNvSpPr>
            <p:nvPr/>
          </p:nvSpPr>
          <p:spPr bwMode="gray">
            <a:xfrm>
              <a:off x="1407" y="1886"/>
              <a:ext cx="19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3600" dirty="0">
                  <a:solidFill>
                    <a:schemeClr val="bg1"/>
                  </a:solidFill>
                </a:rPr>
                <a:t>35</a:t>
              </a:r>
              <a:endParaRPr lang="en-US" altLang="ru-RU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15082" y="372179"/>
            <a:ext cx="1883813" cy="1703329"/>
          </a:xfrm>
          <a:prstGeom prst="rect">
            <a:avLst/>
          </a:prstGeom>
        </p:spPr>
      </p:pic>
      <p:sp>
        <p:nvSpPr>
          <p:cNvPr id="31" name="Freeform 2">
            <a:extLst>
              <a:ext uri="{FF2B5EF4-FFF2-40B4-BE49-F238E27FC236}">
                <a16:creationId xmlns:a16="http://schemas.microsoft.com/office/drawing/2014/main" id="{909B8E20-E594-4963-8C8F-F8383A7AECEE}"/>
              </a:ext>
            </a:extLst>
          </p:cNvPr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B0D544B-02B3-4326-8C75-C4DA1A43558B}"/>
              </a:ext>
            </a:extLst>
          </p:cNvPr>
          <p:cNvSpPr/>
          <p:nvPr/>
        </p:nvSpPr>
        <p:spPr>
          <a:xfrm>
            <a:off x="2514600" y="1937559"/>
            <a:ext cx="116194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dirty="0">
                <a:solidFill>
                  <a:srgbClr val="0070C0"/>
                </a:solidFill>
              </a:rPr>
              <a:t>Дополнительное образование</a:t>
            </a:r>
          </a:p>
          <a:p>
            <a:pPr lvl="0" algn="just"/>
            <a:r>
              <a:rPr lang="ru-RU" sz="4400" dirty="0">
                <a:solidFill>
                  <a:prstClr val="black"/>
                </a:solidFill>
              </a:rPr>
              <a:t> 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92EECCC6-5E98-4652-8A9C-EBCD5492108F}"/>
              </a:ext>
            </a:extLst>
          </p:cNvPr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id="{9391C8E4-3282-4463-AACD-0A322542D957}"/>
              </a:ext>
            </a:extLst>
          </p:cNvPr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564EF853-3B49-4218-A4DD-B4AF1CD69571}"/>
              </a:ext>
            </a:extLst>
          </p:cNvPr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TextBox 45">
            <a:extLst>
              <a:ext uri="{FF2B5EF4-FFF2-40B4-BE49-F238E27FC236}">
                <a16:creationId xmlns:a16="http://schemas.microsoft.com/office/drawing/2014/main" id="{3D682E7C-5BED-481A-A840-8FF8BF3B5B36}"/>
              </a:ext>
            </a:extLst>
          </p:cNvPr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7" name="Freeform 17"/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5" name="TextBox 45"/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E19FAC-D823-4E34-9A4E-07740603EFFB}"/>
              </a:ext>
            </a:extLst>
          </p:cNvPr>
          <p:cNvSpPr/>
          <p:nvPr/>
        </p:nvSpPr>
        <p:spPr>
          <a:xfrm>
            <a:off x="5116988" y="764778"/>
            <a:ext cx="74429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  в цифрах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0CF14B-6EC6-4750-9F93-750FCD264DF1}"/>
              </a:ext>
            </a:extLst>
          </p:cNvPr>
          <p:cNvSpPr/>
          <p:nvPr/>
        </p:nvSpPr>
        <p:spPr>
          <a:xfrm>
            <a:off x="3374298" y="2229905"/>
            <a:ext cx="84341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4300 студентов</a:t>
            </a:r>
            <a:endParaRPr lang="en-US" sz="4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ru-RU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 профессий и специальностей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программы коррекции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подразделений в 5-ти ГО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студенческих общежития</a:t>
            </a:r>
            <a:br>
              <a:rPr lang="ru-RU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42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5A668-DB26-4330-9431-5212315D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239196"/>
            <a:ext cx="16306800" cy="108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5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TextBox 45"/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79AD9E-3293-4C48-9101-7B780A64A7DA}"/>
              </a:ext>
            </a:extLst>
          </p:cNvPr>
          <p:cNvSpPr/>
          <p:nvPr/>
        </p:nvSpPr>
        <p:spPr>
          <a:xfrm>
            <a:off x="2895600" y="1409700"/>
            <a:ext cx="1161940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dirty="0">
                <a:solidFill>
                  <a:srgbClr val="0070C0"/>
                </a:solidFill>
              </a:rPr>
              <a:t>Миссия</a:t>
            </a:r>
            <a:r>
              <a:rPr lang="ru-RU" sz="4400" dirty="0">
                <a:solidFill>
                  <a:prstClr val="black"/>
                </a:solidFill>
              </a:rPr>
              <a:t> – </a:t>
            </a:r>
            <a:r>
              <a:rPr lang="ru-RU" sz="4000" dirty="0">
                <a:solidFill>
                  <a:prstClr val="black"/>
                </a:solidFill>
              </a:rPr>
              <a:t>воспитание гражданина РФ, через профессиональную подготовку для устойчивого развития страны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636B0E-54E9-4C01-8409-C6AF6454E21D}"/>
              </a:ext>
            </a:extLst>
          </p:cNvPr>
          <p:cNvSpPr/>
          <p:nvPr/>
        </p:nvSpPr>
        <p:spPr>
          <a:xfrm>
            <a:off x="2895600" y="3848100"/>
            <a:ext cx="11619402" cy="529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0070C0"/>
                </a:solidFill>
              </a:rPr>
              <a:t>Ценности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prstClr val="black"/>
                </a:solidFill>
              </a:rPr>
              <a:t>доброжелательность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prstClr val="black"/>
                </a:solidFill>
              </a:rPr>
              <a:t>открытость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prstClr val="black"/>
                </a:solidFill>
              </a:rPr>
              <a:t>уважение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prstClr val="black"/>
                </a:solidFill>
              </a:rPr>
              <a:t>ответственность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prstClr val="black"/>
                </a:solidFill>
              </a:rPr>
              <a:t>единообразие</a:t>
            </a:r>
          </a:p>
        </p:txBody>
      </p:sp>
    </p:spTree>
    <p:extLst>
      <p:ext uri="{BB962C8B-B14F-4D97-AF65-F5344CB8AC3E}">
        <p14:creationId xmlns:p14="http://schemas.microsoft.com/office/powerpoint/2010/main" val="42383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EEDFC7-ACAC-4DB8-ABC6-8808AAC1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18" y="1602607"/>
            <a:ext cx="13356046" cy="698786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TextBox 45"/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250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TextBox 45"/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79AD9E-3293-4C48-9101-7B780A64A7DA}"/>
              </a:ext>
            </a:extLst>
          </p:cNvPr>
          <p:cNvSpPr/>
          <p:nvPr/>
        </p:nvSpPr>
        <p:spPr>
          <a:xfrm>
            <a:off x="3581400" y="1943100"/>
            <a:ext cx="1161940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dirty="0">
                <a:solidFill>
                  <a:srgbClr val="0070C0"/>
                </a:solidFill>
              </a:rPr>
              <a:t>Показатели деятельности педагога</a:t>
            </a:r>
          </a:p>
          <a:p>
            <a:pPr lvl="0" algn="just"/>
            <a:endParaRPr lang="ru-RU" sz="4400" b="1" dirty="0">
              <a:solidFill>
                <a:srgbClr val="0070C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/>
              <a:t>Проведение предметных недель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/>
              <a:t>Посещение профильных предприятий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/>
              <a:t>Организация проведения занятий специалистами предприятия</a:t>
            </a:r>
          </a:p>
          <a:p>
            <a:pPr lvl="0" algn="just"/>
            <a:r>
              <a:rPr lang="ru-RU" sz="4400" dirty="0"/>
              <a:t> </a:t>
            </a:r>
          </a:p>
          <a:p>
            <a:pPr lvl="0" algn="just"/>
            <a:r>
              <a:rPr lang="ru-RU" sz="4400" b="1" dirty="0">
                <a:solidFill>
                  <a:srgbClr val="0070C0"/>
                </a:solidFill>
              </a:rPr>
              <a:t>Кураторы</a:t>
            </a:r>
            <a:r>
              <a:rPr lang="ru-RU" sz="4400" dirty="0"/>
              <a:t> – выездные мероприятия </a:t>
            </a:r>
          </a:p>
          <a:p>
            <a:pPr algn="just"/>
            <a:r>
              <a:rPr lang="ru-RU" sz="4400" dirty="0">
                <a:solidFill>
                  <a:prstClr val="black"/>
                </a:solidFill>
              </a:rPr>
              <a:t> 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8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TextBox 45"/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79AD9E-3293-4C48-9101-7B780A64A7DA}"/>
              </a:ext>
            </a:extLst>
          </p:cNvPr>
          <p:cNvSpPr/>
          <p:nvPr/>
        </p:nvSpPr>
        <p:spPr>
          <a:xfrm>
            <a:off x="3235871" y="1868801"/>
            <a:ext cx="11619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dirty="0">
                <a:solidFill>
                  <a:srgbClr val="0070C0"/>
                </a:solidFill>
              </a:rPr>
              <a:t>РСО</a:t>
            </a:r>
            <a:r>
              <a:rPr lang="ru-RU" sz="4400" dirty="0">
                <a:solidFill>
                  <a:prstClr val="black"/>
                </a:solidFill>
              </a:rPr>
              <a:t> – </a:t>
            </a:r>
            <a:r>
              <a:rPr lang="ru-RU" sz="4000" dirty="0"/>
              <a:t>Лучший студенческий отряд среди СПО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34217E-D44C-4E29-B6D9-065496E4D7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5" t="1833" r="1225" b="2810"/>
          <a:stretch/>
        </p:blipFill>
        <p:spPr>
          <a:xfrm>
            <a:off x="4864107" y="3339342"/>
            <a:ext cx="840130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1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TextBox 45"/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79AD9E-3293-4C48-9101-7B780A64A7DA}"/>
              </a:ext>
            </a:extLst>
          </p:cNvPr>
          <p:cNvSpPr/>
          <p:nvPr/>
        </p:nvSpPr>
        <p:spPr>
          <a:xfrm>
            <a:off x="3235871" y="1868801"/>
            <a:ext cx="11619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b="1" dirty="0">
                <a:solidFill>
                  <a:srgbClr val="0070C0"/>
                </a:solidFill>
              </a:rPr>
              <a:t>Большая перемена</a:t>
            </a:r>
            <a:r>
              <a:rPr lang="ru-RU" sz="4400" dirty="0">
                <a:solidFill>
                  <a:prstClr val="black"/>
                </a:solidFill>
              </a:rPr>
              <a:t> – </a:t>
            </a:r>
            <a:r>
              <a:rPr lang="ru-RU" sz="4000" dirty="0"/>
              <a:t>3 призёра и 2 победителя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233C20-E4B3-466B-85DD-470C210E3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3238500"/>
            <a:ext cx="10395946" cy="62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7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366" y="346091"/>
            <a:ext cx="1883814" cy="1883814"/>
          </a:xfrm>
          <a:custGeom>
            <a:avLst/>
            <a:gdLst/>
            <a:ahLst/>
            <a:cxnLst/>
            <a:rect l="l" t="t" r="r" b="b"/>
            <a:pathLst>
              <a:path w="1883814" h="1883814">
                <a:moveTo>
                  <a:pt x="0" y="0"/>
                </a:moveTo>
                <a:lnTo>
                  <a:pt x="1883814" y="0"/>
                </a:lnTo>
                <a:lnTo>
                  <a:pt x="1883814" y="1883813"/>
                </a:lnTo>
                <a:lnTo>
                  <a:pt x="0" y="1883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5190462"/>
            <a:ext cx="4571472" cy="6945428"/>
          </a:xfrm>
          <a:custGeom>
            <a:avLst/>
            <a:gdLst/>
            <a:ahLst/>
            <a:cxnLst/>
            <a:rect l="l" t="t" r="r" b="b"/>
            <a:pathLst>
              <a:path w="4571472" h="6945428">
                <a:moveTo>
                  <a:pt x="0" y="0"/>
                </a:moveTo>
                <a:lnTo>
                  <a:pt x="4571472" y="0"/>
                </a:lnTo>
                <a:lnTo>
                  <a:pt x="4571472" y="6945429"/>
                </a:lnTo>
                <a:lnTo>
                  <a:pt x="0" y="694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7" name="Freeform 17"/>
          <p:cNvSpPr/>
          <p:nvPr/>
        </p:nvSpPr>
        <p:spPr>
          <a:xfrm>
            <a:off x="14841418" y="7311558"/>
            <a:ext cx="3446582" cy="2975442"/>
          </a:xfrm>
          <a:custGeom>
            <a:avLst/>
            <a:gdLst/>
            <a:ahLst/>
            <a:cxnLst/>
            <a:rect l="l" t="t" r="r" b="b"/>
            <a:pathLst>
              <a:path w="3446582" h="2975442">
                <a:moveTo>
                  <a:pt x="0" y="0"/>
                </a:moveTo>
                <a:lnTo>
                  <a:pt x="3446582" y="0"/>
                </a:lnTo>
                <a:lnTo>
                  <a:pt x="3446582" y="2975442"/>
                </a:lnTo>
                <a:lnTo>
                  <a:pt x="0" y="2975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8" name="Freeform 18"/>
          <p:cNvSpPr/>
          <p:nvPr/>
        </p:nvSpPr>
        <p:spPr>
          <a:xfrm>
            <a:off x="13516480" y="0"/>
            <a:ext cx="6858800" cy="5733746"/>
          </a:xfrm>
          <a:custGeom>
            <a:avLst/>
            <a:gdLst/>
            <a:ahLst/>
            <a:cxnLst/>
            <a:rect l="l" t="t" r="r" b="b"/>
            <a:pathLst>
              <a:path w="6858800" h="5733746">
                <a:moveTo>
                  <a:pt x="0" y="0"/>
                </a:moveTo>
                <a:lnTo>
                  <a:pt x="6858800" y="0"/>
                </a:lnTo>
                <a:lnTo>
                  <a:pt x="6858800" y="5733746"/>
                </a:lnTo>
                <a:lnTo>
                  <a:pt x="0" y="5733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591362" y="4491371"/>
            <a:ext cx="13069" cy="39204"/>
            <a:chOff x="0" y="0"/>
            <a:chExt cx="57544" cy="1726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7531" cy="172593"/>
            </a:xfrm>
            <a:custGeom>
              <a:avLst/>
              <a:gdLst/>
              <a:ahLst/>
              <a:cxnLst/>
              <a:rect l="l" t="t" r="r" b="b"/>
              <a:pathLst>
                <a:path w="57531" h="172593">
                  <a:moveTo>
                    <a:pt x="57531" y="172593"/>
                  </a:moveTo>
                  <a:lnTo>
                    <a:pt x="0" y="172593"/>
                  </a:lnTo>
                  <a:lnTo>
                    <a:pt x="0" y="0"/>
                  </a:lnTo>
                  <a:lnTo>
                    <a:pt x="57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TextBox 45"/>
          <p:cNvSpPr txBox="1"/>
          <p:nvPr/>
        </p:nvSpPr>
        <p:spPr>
          <a:xfrm rot="-1938060">
            <a:off x="14890748" y="8509301"/>
            <a:ext cx="2963820" cy="62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Учим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любовью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, </a:t>
            </a:r>
          </a:p>
          <a:p>
            <a:pPr algn="l">
              <a:lnSpc>
                <a:spcPts val="2447"/>
              </a:lnSpc>
            </a:pP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выпускаем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 с </a:t>
            </a:r>
            <a:r>
              <a:rPr lang="en-US" sz="2039" i="1" spc="-18" dirty="0" err="1">
                <a:solidFill>
                  <a:srgbClr val="FFFFFF"/>
                </a:solidFill>
                <a:latin typeface="IBM Plex Sans"/>
              </a:rPr>
              <a:t>гордостью</a:t>
            </a:r>
            <a:r>
              <a:rPr lang="en-US" sz="2039" i="1" spc="-18" dirty="0">
                <a:solidFill>
                  <a:srgbClr val="FFFFFF"/>
                </a:solidFill>
                <a:latin typeface="IBM Plex Sans"/>
              </a:rPr>
              <a:t>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79AD9E-3293-4C48-9101-7B780A64A7DA}"/>
              </a:ext>
            </a:extLst>
          </p:cNvPr>
          <p:cNvSpPr/>
          <p:nvPr/>
        </p:nvSpPr>
        <p:spPr>
          <a:xfrm>
            <a:off x="2380214" y="3361401"/>
            <a:ext cx="135275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>
                <a:solidFill>
                  <a:srgbClr val="0070C0"/>
                </a:solidFill>
              </a:rPr>
              <a:t>НЧ «Профессионалы» </a:t>
            </a:r>
            <a:r>
              <a:rPr lang="ru-RU" sz="9600" dirty="0">
                <a:solidFill>
                  <a:prstClr val="black"/>
                </a:solidFill>
              </a:rPr>
              <a:t>– </a:t>
            </a:r>
            <a:r>
              <a:rPr lang="ru-RU" sz="8800" dirty="0"/>
              <a:t>33 призёра и победителя</a:t>
            </a:r>
            <a:endParaRPr lang="ru-RU" sz="8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380</Words>
  <Application>Microsoft Office PowerPoint</Application>
  <PresentationFormat>Произвольный</PresentationFormat>
  <Paragraphs>84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IBM Plex Sans</vt:lpstr>
      <vt:lpstr>Wingdings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+7 499 346-37-14, доб. 125 https://schelcol.ru/ mo_chelkoll@mosreg.ru</dc:title>
  <dc:creator>admin</dc:creator>
  <cp:lastModifiedBy>Светлана Тараскина</cp:lastModifiedBy>
  <cp:revision>26</cp:revision>
  <cp:lastPrinted>2023-12-14T16:25:46Z</cp:lastPrinted>
  <dcterms:created xsi:type="dcterms:W3CDTF">2006-08-16T00:00:00Z</dcterms:created>
  <dcterms:modified xsi:type="dcterms:W3CDTF">2024-07-02T12:47:01Z</dcterms:modified>
  <dc:identifier>DAFuHg9S040</dc:identifier>
</cp:coreProperties>
</file>