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62" r:id="rId4"/>
    <p:sldId id="264" r:id="rId5"/>
    <p:sldId id="261" r:id="rId6"/>
    <p:sldId id="263" r:id="rId7"/>
    <p:sldId id="266" r:id="rId8"/>
    <p:sldId id="282" r:id="rId9"/>
    <p:sldId id="277" r:id="rId10"/>
    <p:sldId id="278" r:id="rId11"/>
    <p:sldId id="279" r:id="rId12"/>
    <p:sldId id="281" r:id="rId13"/>
    <p:sldId id="286" r:id="rId14"/>
    <p:sldId id="287" r:id="rId15"/>
    <p:sldId id="283" r:id="rId16"/>
    <p:sldId id="284" r:id="rId17"/>
    <p:sldId id="285" r:id="rId18"/>
    <p:sldId id="272" r:id="rId19"/>
    <p:sldId id="28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1230" autoAdjust="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0B76C7-D16A-442A-BD70-DE46CB496E9C}" type="datetimeFigureOut">
              <a:rPr lang="ru-RU" smtClean="0"/>
              <a:t>17.04.2026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2651845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0B76C7-D16A-442A-BD70-DE46CB496E9C}" type="datetimeFigureOut">
              <a:rPr lang="ru-RU" smtClean="0"/>
              <a:t>17.04.2026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293143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0B76C7-D16A-442A-BD70-DE46CB496E9C}" type="datetimeFigureOut">
              <a:rPr lang="ru-RU" smtClean="0"/>
              <a:t>17.04.2026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18464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0B76C7-D16A-442A-BD70-DE46CB496E9C}" type="datetimeFigureOut">
              <a:rPr lang="ru-RU" smtClean="0"/>
              <a:t>17.04.2026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402624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40B76C7-D16A-442A-BD70-DE46CB496E9C}" type="datetimeFigureOut">
              <a:rPr lang="ru-RU" smtClean="0"/>
              <a:t>17.04.2026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412095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40B76C7-D16A-442A-BD70-DE46CB496E9C}" type="datetimeFigureOut">
              <a:rPr lang="ru-RU" smtClean="0"/>
              <a:t>17.04.2026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353015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40B76C7-D16A-442A-BD70-DE46CB496E9C}" type="datetimeFigureOut">
              <a:rPr lang="ru-RU" smtClean="0"/>
              <a:t>17.04.2026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397804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40B76C7-D16A-442A-BD70-DE46CB496E9C}" type="datetimeFigureOut">
              <a:rPr lang="ru-RU" smtClean="0"/>
              <a:t>17.04.2026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17889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0B76C7-D16A-442A-BD70-DE46CB496E9C}" type="datetimeFigureOut">
              <a:rPr lang="ru-RU" smtClean="0"/>
              <a:t>17.04.2026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2209985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0B76C7-D16A-442A-BD70-DE46CB496E9C}" type="datetimeFigureOut">
              <a:rPr lang="ru-RU" smtClean="0"/>
              <a:t>17.04.2026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3958566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0B76C7-D16A-442A-BD70-DE46CB496E9C}" type="datetimeFigureOut">
              <a:rPr lang="ru-RU" smtClean="0"/>
              <a:t>17.04.2026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0FDD8E-C192-4E49-A0D4-4391E5068E78}" type="slidenum">
              <a:rPr lang="ru-RU" smtClean="0"/>
              <a:t>‹#›</a:t>
            </a:fld>
            <a:endParaRPr lang="ru-RU"/>
          </a:p>
        </p:txBody>
      </p:sp>
    </p:spTree>
    <p:extLst>
      <p:ext uri="{BB962C8B-B14F-4D97-AF65-F5344CB8AC3E}">
        <p14:creationId xmlns:p14="http://schemas.microsoft.com/office/powerpoint/2010/main" val="352785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B76C7-D16A-442A-BD70-DE46CB496E9C}" type="datetimeFigureOut">
              <a:rPr lang="ru-RU" smtClean="0"/>
              <a:t>17.04.2026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FDD8E-C192-4E49-A0D4-4391E5068E78}" type="slidenum">
              <a:rPr lang="ru-RU" smtClean="0"/>
              <a:t>‹#›</a:t>
            </a:fld>
            <a:endParaRPr lang="ru-RU"/>
          </a:p>
        </p:txBody>
      </p:sp>
    </p:spTree>
    <p:extLst>
      <p:ext uri="{BB962C8B-B14F-4D97-AF65-F5344CB8AC3E}">
        <p14:creationId xmlns:p14="http://schemas.microsoft.com/office/powerpoint/2010/main" val="3081758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74.png"/><Relationship Id="rId11" Type="http://schemas.openxmlformats.org/officeDocument/2006/relationships/image" Target="../media/image79.jpe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11.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png"/><Relationship Id="rId3" Type="http://schemas.openxmlformats.org/officeDocument/2006/relationships/image" Target="../media/image82.jpeg"/><Relationship Id="rId7" Type="http://schemas.openxmlformats.org/officeDocument/2006/relationships/image" Target="../media/image86.png"/><Relationship Id="rId12" Type="http://schemas.openxmlformats.org/officeDocument/2006/relationships/image" Target="../media/image90.png"/><Relationship Id="rId2" Type="http://schemas.openxmlformats.org/officeDocument/2006/relationships/image" Target="../media/image81.png"/><Relationship Id="rId1" Type="http://schemas.openxmlformats.org/officeDocument/2006/relationships/slideLayout" Target="../slideLayouts/slideLayout6.xml"/><Relationship Id="rId6" Type="http://schemas.openxmlformats.org/officeDocument/2006/relationships/image" Target="../media/image85.jpeg"/><Relationship Id="rId11" Type="http://schemas.openxmlformats.org/officeDocument/2006/relationships/image" Target="../media/image89.png"/><Relationship Id="rId5" Type="http://schemas.openxmlformats.org/officeDocument/2006/relationships/image" Target="../media/image84.jpeg"/><Relationship Id="rId10" Type="http://schemas.openxmlformats.org/officeDocument/2006/relationships/image" Target="../media/image75.png"/><Relationship Id="rId4" Type="http://schemas.openxmlformats.org/officeDocument/2006/relationships/image" Target="../media/image83.jpeg"/><Relationship Id="rId9" Type="http://schemas.openxmlformats.org/officeDocument/2006/relationships/image" Target="../media/image88.png"/><Relationship Id="rId14" Type="http://schemas.openxmlformats.org/officeDocument/2006/relationships/image" Target="../media/image92.png"/></Relationships>
</file>

<file path=ppt/slides/_rels/slide12.xml.rels><?xml version="1.0" encoding="UTF-8" standalone="yes"?>
<Relationships xmlns="http://schemas.openxmlformats.org/package/2006/relationships"><Relationship Id="rId8" Type="http://schemas.openxmlformats.org/officeDocument/2006/relationships/image" Target="../media/image98.jpg"/><Relationship Id="rId3" Type="http://schemas.openxmlformats.org/officeDocument/2006/relationships/image" Target="../media/image94.jpg"/><Relationship Id="rId7" Type="http://schemas.openxmlformats.org/officeDocument/2006/relationships/image" Target="../media/image97.png"/><Relationship Id="rId12" Type="http://schemas.openxmlformats.org/officeDocument/2006/relationships/image" Target="../media/image102.jpeg"/><Relationship Id="rId2" Type="http://schemas.openxmlformats.org/officeDocument/2006/relationships/image" Target="../media/image93.jpeg"/><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101.jpeg"/><Relationship Id="rId5" Type="http://schemas.openxmlformats.org/officeDocument/2006/relationships/image" Target="../media/image96.png"/><Relationship Id="rId10" Type="http://schemas.openxmlformats.org/officeDocument/2006/relationships/image" Target="../media/image100.jpeg"/><Relationship Id="rId4" Type="http://schemas.openxmlformats.org/officeDocument/2006/relationships/image" Target="../media/image95.png"/><Relationship Id="rId9" Type="http://schemas.openxmlformats.org/officeDocument/2006/relationships/image" Target="../media/image99.jpeg"/></Relationships>
</file>

<file path=ppt/slides/_rels/slide1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jpeg"/><Relationship Id="rId3" Type="http://schemas.openxmlformats.org/officeDocument/2006/relationships/image" Target="../media/image105.jpg"/><Relationship Id="rId7" Type="http://schemas.openxmlformats.org/officeDocument/2006/relationships/image" Target="../media/image109.jpg"/><Relationship Id="rId12" Type="http://schemas.openxmlformats.org/officeDocument/2006/relationships/image" Target="../media/image114.png"/><Relationship Id="rId2" Type="http://schemas.openxmlformats.org/officeDocument/2006/relationships/image" Target="../media/image104.jpeg"/><Relationship Id="rId1" Type="http://schemas.openxmlformats.org/officeDocument/2006/relationships/slideLayout" Target="../slideLayouts/slideLayout6.xml"/><Relationship Id="rId6" Type="http://schemas.openxmlformats.org/officeDocument/2006/relationships/image" Target="../media/image108.jpeg"/><Relationship Id="rId11" Type="http://schemas.openxmlformats.org/officeDocument/2006/relationships/image" Target="../media/image113.jpeg"/><Relationship Id="rId5" Type="http://schemas.openxmlformats.org/officeDocument/2006/relationships/image" Target="../media/image107.jpg"/><Relationship Id="rId10" Type="http://schemas.openxmlformats.org/officeDocument/2006/relationships/image" Target="../media/image112.jpg"/><Relationship Id="rId4" Type="http://schemas.openxmlformats.org/officeDocument/2006/relationships/image" Target="../media/image106.png"/><Relationship Id="rId9" Type="http://schemas.openxmlformats.org/officeDocument/2006/relationships/image" Target="../media/image111.png"/><Relationship Id="rId14" Type="http://schemas.openxmlformats.org/officeDocument/2006/relationships/image" Target="../media/image1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6.xml"/><Relationship Id="rId6" Type="http://schemas.openxmlformats.org/officeDocument/2006/relationships/image" Target="../media/image122.jpeg"/><Relationship Id="rId5" Type="http://schemas.openxmlformats.org/officeDocument/2006/relationships/image" Target="../media/image11.jpeg"/><Relationship Id="rId4" Type="http://schemas.openxmlformats.org/officeDocument/2006/relationships/image" Target="../media/image121.png"/></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23.png"/><Relationship Id="rId1" Type="http://schemas.openxmlformats.org/officeDocument/2006/relationships/slideLayout" Target="../slideLayouts/slideLayout6.xml"/><Relationship Id="rId5" Type="http://schemas.openxmlformats.org/officeDocument/2006/relationships/image" Target="../media/image125.png"/><Relationship Id="rId4" Type="http://schemas.openxmlformats.org/officeDocument/2006/relationships/image" Target="../media/image12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baikanturs@yandex.ru" TargetMode="External"/><Relationship Id="rId1" Type="http://schemas.openxmlformats.org/officeDocument/2006/relationships/slideLayout" Target="../slideLayouts/slideLayout6.xml"/><Relationship Id="rId6" Type="http://schemas.openxmlformats.org/officeDocument/2006/relationships/image" Target="../media/image123.png"/><Relationship Id="rId5" Type="http://schemas.openxmlformats.org/officeDocument/2006/relationships/image" Target="../media/image5.jpg"/><Relationship Id="rId4" Type="http://schemas.openxmlformats.org/officeDocument/2006/relationships/image" Target="../media/image126.png"/></Relationships>
</file>

<file path=ppt/slides/_rels/slide1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jpg"/><Relationship Id="rId1" Type="http://schemas.openxmlformats.org/officeDocument/2006/relationships/slideLayout" Target="../slideLayouts/slideLayout7.xml"/><Relationship Id="rId4" Type="http://schemas.openxmlformats.org/officeDocument/2006/relationships/image" Target="../media/image129.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jpg"/><Relationship Id="rId7" Type="http://schemas.openxmlformats.org/officeDocument/2006/relationships/image" Target="../media/image13.jpg"/><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image" Target="../media/image10.jpeg"/><Relationship Id="rId9" Type="http://schemas.openxmlformats.org/officeDocument/2006/relationships/hyperlink" Target="http://&#1072;&#1083;&#1083;&#1077;&#1103;-&#1079;&#1072;&#1097;&#1080;&#1090;&#1085;&#1080;&#1082;&#1072;&#1084;.&#1088;&#1092;/page35761277.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20.jpeg"/><Relationship Id="rId11" Type="http://schemas.openxmlformats.org/officeDocument/2006/relationships/image" Target="../media/image8.png"/><Relationship Id="rId5" Type="http://schemas.openxmlformats.org/officeDocument/2006/relationships/image" Target="../media/image19.jpeg"/><Relationship Id="rId10" Type="http://schemas.openxmlformats.org/officeDocument/2006/relationships/image" Target="../media/image24.jpg"/><Relationship Id="rId4" Type="http://schemas.openxmlformats.org/officeDocument/2006/relationships/image" Target="../media/image18.jpeg"/><Relationship Id="rId9" Type="http://schemas.openxmlformats.org/officeDocument/2006/relationships/image" Target="../media/image23.jpg"/></Relationships>
</file>

<file path=ppt/slides/_rels/slide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8.png"/><Relationship Id="rId4" Type="http://schemas.openxmlformats.org/officeDocument/2006/relationships/image" Target="../media/image27.jpeg"/><Relationship Id="rId9" Type="http://schemas.openxmlformats.org/officeDocument/2006/relationships/image" Target="../media/image32.jpeg"/></Relationships>
</file>

<file path=ppt/slides/_rels/slide5.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image" Target="../media/image34.jpeg"/><Relationship Id="rId7" Type="http://schemas.openxmlformats.org/officeDocument/2006/relationships/image" Target="../media/image38.jpeg"/><Relationship Id="rId12" Type="http://schemas.openxmlformats.org/officeDocument/2006/relationships/image" Target="../media/image43.jpeg"/><Relationship Id="rId2" Type="http://schemas.openxmlformats.org/officeDocument/2006/relationships/image" Target="../media/image33.jpeg"/><Relationship Id="rId1" Type="http://schemas.openxmlformats.org/officeDocument/2006/relationships/slideLayout" Target="../slideLayouts/slideLayout6.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jpeg"/><Relationship Id="rId15" Type="http://schemas.openxmlformats.org/officeDocument/2006/relationships/image" Target="../media/image8.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jpeg"/></Relationships>
</file>

<file path=ppt/slides/_rels/slide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6.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8.png"/><Relationship Id="rId4" Type="http://schemas.openxmlformats.org/officeDocument/2006/relationships/image" Target="../media/image48.jpeg"/><Relationship Id="rId9" Type="http://schemas.openxmlformats.org/officeDocument/2006/relationships/image" Target="../media/image53.jpeg"/></Relationships>
</file>

<file path=ppt/slides/_rels/slide7.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g"/><Relationship Id="rId1" Type="http://schemas.openxmlformats.org/officeDocument/2006/relationships/slideLayout" Target="../slideLayouts/slideLayout6.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g"/><Relationship Id="rId2" Type="http://schemas.openxmlformats.org/officeDocument/2006/relationships/image" Target="../media/image61.png"/><Relationship Id="rId1" Type="http://schemas.openxmlformats.org/officeDocument/2006/relationships/slideLayout" Target="../slideLayouts/slideLayout6.xml"/><Relationship Id="rId6" Type="http://schemas.openxmlformats.org/officeDocument/2006/relationships/image" Target="../media/image65.jpeg"/><Relationship Id="rId5" Type="http://schemas.openxmlformats.org/officeDocument/2006/relationships/image" Target="../media/image64.jp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1999" cy="1690688"/>
          </a:xfrm>
        </p:spPr>
        <p:txBody>
          <a:bodyPr>
            <a:normAutofit/>
          </a:bodyPr>
          <a:lstStyle/>
          <a:p>
            <a:pPr algn="ctr"/>
            <a:r>
              <a:rPr lang="ru-RU" sz="2800" b="1" dirty="0" smtClean="0">
                <a:solidFill>
                  <a:srgbClr val="0070C0"/>
                </a:solidFill>
                <a:latin typeface="Arial" panose="020B0604020202020204" pitchFamily="34" charset="0"/>
                <a:cs typeface="Arial" panose="020B0604020202020204" pitchFamily="34" charset="0"/>
              </a:rPr>
              <a:t>АЛЛЕИ</a:t>
            </a:r>
            <a:r>
              <a:rPr lang="ru-RU" sz="2800" b="1" dirty="0" smtClean="0">
                <a:solidFill>
                  <a:schemeClr val="accent4">
                    <a:lumMod val="75000"/>
                  </a:schemeClr>
                </a:solidFill>
                <a:latin typeface="Arial" panose="020B0604020202020204" pitchFamily="34" charset="0"/>
                <a:cs typeface="Arial" panose="020B0604020202020204" pitchFamily="34" charset="0"/>
              </a:rPr>
              <a:t> </a:t>
            </a:r>
            <a:r>
              <a:rPr lang="ru-RU" sz="2800" b="1" dirty="0" smtClean="0">
                <a:solidFill>
                  <a:srgbClr val="0070C0"/>
                </a:solidFill>
                <a:latin typeface="Arial" panose="020B0604020202020204" pitchFamily="34" charset="0"/>
                <a:cs typeface="Arial" panose="020B0604020202020204" pitchFamily="34" charset="0"/>
              </a:rPr>
              <a:t>ЗАЩИТНИКАМ ОТЕЧЕСТВА  </a:t>
            </a:r>
            <a:br>
              <a:rPr lang="ru-RU" sz="2800" b="1" dirty="0" smtClean="0">
                <a:solidFill>
                  <a:srgbClr val="0070C0"/>
                </a:solidFill>
                <a:latin typeface="Arial" panose="020B0604020202020204" pitchFamily="34" charset="0"/>
                <a:cs typeface="Arial" panose="020B0604020202020204" pitchFamily="34" charset="0"/>
              </a:rPr>
            </a:br>
            <a:r>
              <a:rPr lang="ru-RU" sz="2800" b="1" dirty="0" smtClean="0">
                <a:solidFill>
                  <a:schemeClr val="accent4">
                    <a:lumMod val="75000"/>
                  </a:schemeClr>
                </a:solidFill>
                <a:latin typeface="+mn-lt"/>
              </a:rPr>
              <a:t>на территориях </a:t>
            </a:r>
            <a:r>
              <a:rPr lang="ru-RU" sz="2800" b="1" dirty="0">
                <a:solidFill>
                  <a:schemeClr val="accent4">
                    <a:lumMod val="75000"/>
                  </a:schemeClr>
                </a:solidFill>
                <a:latin typeface="+mn-lt"/>
              </a:rPr>
              <a:t>у</a:t>
            </a:r>
            <a:r>
              <a:rPr lang="ru-RU" sz="2800" b="1" dirty="0" smtClean="0">
                <a:solidFill>
                  <a:schemeClr val="accent4">
                    <a:lumMod val="75000"/>
                  </a:schemeClr>
                </a:solidFill>
                <a:latin typeface="+mn-lt"/>
              </a:rPr>
              <a:t>чебно-воспитательных организаций</a:t>
            </a:r>
            <a:r>
              <a:rPr lang="ru-RU" sz="2800" b="1" dirty="0" smtClean="0">
                <a:solidFill>
                  <a:srgbClr val="C00000"/>
                </a:solidFill>
                <a:latin typeface="+mn-lt"/>
              </a:rPr>
              <a:t/>
            </a:r>
            <a:br>
              <a:rPr lang="ru-RU" sz="2800" b="1" dirty="0" smtClean="0">
                <a:solidFill>
                  <a:srgbClr val="C00000"/>
                </a:solidFill>
                <a:latin typeface="+mn-lt"/>
              </a:rPr>
            </a:br>
            <a:r>
              <a:rPr lang="ru-RU" sz="2800" b="1" dirty="0" smtClean="0">
                <a:solidFill>
                  <a:srgbClr val="C00000"/>
                </a:solidFill>
                <a:latin typeface="+mn-lt"/>
              </a:rPr>
              <a:t> </a:t>
            </a:r>
            <a:endParaRPr lang="ru-RU" sz="2800" b="1" dirty="0">
              <a:solidFill>
                <a:srgbClr val="C00000"/>
              </a:solidFill>
              <a:latin typeface="+mn-lt"/>
            </a:endParaRP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599473" y="4372752"/>
            <a:ext cx="4267199" cy="2546988"/>
          </a:xfr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6510" y="3950638"/>
            <a:ext cx="2320709" cy="2546988"/>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05" y="1678165"/>
            <a:ext cx="5703631" cy="5179835"/>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5847" y="1"/>
            <a:ext cx="1771532" cy="1268574"/>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690689"/>
            <a:ext cx="8382000" cy="5232400"/>
          </a:xfrm>
          <a:prstGeom prst="rect">
            <a:avLst/>
          </a:prstGeom>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55529" y="3715789"/>
            <a:ext cx="3931850" cy="3142211"/>
          </a:xfrm>
          <a:prstGeom prst="rect">
            <a:avLst/>
          </a:prstGeom>
        </p:spPr>
      </p:pic>
      <p:pic>
        <p:nvPicPr>
          <p:cNvPr id="18" name="Рисунок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4705" y="1438102"/>
            <a:ext cx="4741072" cy="2274338"/>
          </a:xfrm>
          <a:prstGeom prst="rect">
            <a:avLst/>
          </a:prstGeom>
        </p:spPr>
      </p:pic>
      <p:pic>
        <p:nvPicPr>
          <p:cNvPr id="19" name="Рисунок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843062" cy="1384922"/>
          </a:xfrm>
          <a:prstGeom prst="rect">
            <a:avLst/>
          </a:prstGeom>
        </p:spPr>
      </p:pic>
      <p:pic>
        <p:nvPicPr>
          <p:cNvPr id="20" name="Рисунок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15847" y="1"/>
            <a:ext cx="1802274" cy="1327119"/>
          </a:xfrm>
          <a:prstGeom prst="rect">
            <a:avLst/>
          </a:prstGeom>
        </p:spPr>
      </p:pic>
    </p:spTree>
    <p:extLst>
      <p:ext uri="{BB962C8B-B14F-4D97-AF65-F5344CB8AC3E}">
        <p14:creationId xmlns:p14="http://schemas.microsoft.com/office/powerpoint/2010/main" val="156747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942" y="-108065"/>
            <a:ext cx="11195858" cy="3316777"/>
          </a:xfrm>
        </p:spPr>
        <p:txBody>
          <a:bodyPr>
            <a:normAutofit/>
          </a:bodyPr>
          <a:lstStyle/>
          <a:p>
            <a:r>
              <a:rPr lang="ru-RU" sz="1800" b="1" i="1" dirty="0" smtClean="0">
                <a:solidFill>
                  <a:srgbClr val="0070C0"/>
                </a:solidFill>
                <a:latin typeface="Times New Roman" panose="02020603050405020304" pitchFamily="18" charset="0"/>
                <a:cs typeface="Times New Roman" panose="02020603050405020304" pitchFamily="18" charset="0"/>
              </a:rPr>
              <a:t>Итоги 2023 года</a:t>
            </a:r>
            <a:r>
              <a:rPr lang="ru-RU" sz="1800" b="1" dirty="0" smtClean="0">
                <a:latin typeface="Times New Roman" panose="02020603050405020304" pitchFamily="18" charset="0"/>
                <a:cs typeface="Times New Roman" panose="02020603050405020304" pitchFamily="18" charset="0"/>
              </a:rPr>
              <a:t>:</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 с поддержкой </a:t>
            </a:r>
            <a:r>
              <a:rPr lang="ru-RU" sz="1800" b="1" dirty="0" smtClean="0">
                <a:latin typeface="Times New Roman" panose="02020603050405020304" pitchFamily="18" charset="0"/>
                <a:cs typeface="Times New Roman" panose="02020603050405020304" pitchFamily="18" charset="0"/>
              </a:rPr>
              <a:t>регионального гранта </a:t>
            </a:r>
            <a:r>
              <a:rPr lang="ru-RU" sz="1800" b="1" dirty="0">
                <a:latin typeface="Times New Roman" panose="02020603050405020304" pitchFamily="18" charset="0"/>
                <a:cs typeface="Times New Roman" panose="02020603050405020304" pitchFamily="18" charset="0"/>
              </a:rPr>
              <a:t>Губернское собрание общественности Иркутской </a:t>
            </a:r>
            <a:r>
              <a:rPr lang="ru-RU" sz="1800" b="1" dirty="0" smtClean="0">
                <a:latin typeface="Times New Roman" panose="02020603050405020304" pitchFamily="18" charset="0"/>
                <a:cs typeface="Times New Roman" panose="02020603050405020304" pitchFamily="18" charset="0"/>
              </a:rPr>
              <a:t>области </a:t>
            </a:r>
            <a:r>
              <a:rPr lang="ru-RU" sz="1800" b="1" dirty="0">
                <a:latin typeface="Times New Roman" panose="02020603050405020304" pitchFamily="18" charset="0"/>
                <a:cs typeface="Times New Roman" panose="02020603050405020304" pitchFamily="18" charset="0"/>
              </a:rPr>
              <a:t>(ГСО) 2022 года - удалось закрепить региональную акцию на Федеральном уровне - получить поддержку и содействие в дальнейшей реализации Федерального Центра дополнительного образования Министерства просвещения РФ, разработать символику-логотип, эл. шаблоны Благодарностей участникам, Памятной надписи для установки таблицы, методические материалы, дорожные карты – которые высылаются учебно-воспитательным организациям – </a:t>
            </a:r>
            <a:r>
              <a:rPr lang="ru-RU" sz="1800" b="1" dirty="0" smtClean="0">
                <a:latin typeface="Times New Roman" panose="02020603050405020304" pitchFamily="18" charset="0"/>
                <a:cs typeface="Times New Roman" panose="02020603050405020304" pitchFamily="18" charset="0"/>
              </a:rPr>
              <a:t>участникам</a:t>
            </a:r>
            <a:r>
              <a:rPr lang="ru-RU" sz="1800" b="1" dirty="0">
                <a:latin typeface="Times New Roman" panose="02020603050405020304" pitchFamily="18" charset="0"/>
                <a:cs typeface="Times New Roman" panose="02020603050405020304" pitchFamily="18" charset="0"/>
              </a:rPr>
              <a:t> </a:t>
            </a:r>
            <a:r>
              <a:rPr lang="ru-RU" sz="1800" b="1" dirty="0" smtClean="0">
                <a:latin typeface="Times New Roman" panose="02020603050405020304" pitchFamily="18" charset="0"/>
                <a:cs typeface="Times New Roman" panose="02020603050405020304" pitchFamily="18" charset="0"/>
              </a:rPr>
              <a:t>акции</a:t>
            </a:r>
            <a:r>
              <a:rPr lang="ru-RU" sz="1800" b="1" dirty="0">
                <a:latin typeface="Times New Roman" panose="02020603050405020304" pitchFamily="18" charset="0"/>
                <a:cs typeface="Times New Roman" panose="02020603050405020304" pitchFamily="18" charset="0"/>
              </a:rPr>
              <a:t/>
            </a:r>
            <a:br>
              <a:rPr lang="ru-RU" sz="1800"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76" y="2277687"/>
            <a:ext cx="3068262" cy="2542038"/>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8246" y="2277687"/>
            <a:ext cx="4260270" cy="4513811"/>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2878" y="5697959"/>
            <a:ext cx="1282239" cy="818250"/>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18280" y="4010017"/>
            <a:ext cx="846270" cy="1206262"/>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94253" y="2660072"/>
            <a:ext cx="980553" cy="897776"/>
          </a:xfrm>
          <a:prstGeom prst="rect">
            <a:avLst/>
          </a:prstGeom>
        </p:spPr>
      </p:pic>
      <p:pic>
        <p:nvPicPr>
          <p:cNvPr id="14" name="Рисунок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20443" y="2427316"/>
            <a:ext cx="4183837" cy="2842953"/>
          </a:xfrm>
          <a:prstGeom prst="rect">
            <a:avLst/>
          </a:prstGeom>
        </p:spPr>
      </p:pic>
      <p:pic>
        <p:nvPicPr>
          <p:cNvPr id="15" name="Рисунок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3160" y="4389122"/>
            <a:ext cx="3395752" cy="2230600"/>
          </a:xfrm>
          <a:prstGeom prst="rect">
            <a:avLst/>
          </a:prstGeom>
        </p:spPr>
      </p:pic>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99438" y="2427317"/>
            <a:ext cx="4465863" cy="2842782"/>
          </a:xfrm>
          <a:prstGeom prst="rect">
            <a:avLst/>
          </a:prstGeom>
        </p:spPr>
      </p:pic>
      <p:pic>
        <p:nvPicPr>
          <p:cNvPr id="20" name="Рисунок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19011" y="2478955"/>
            <a:ext cx="2624553" cy="1708899"/>
          </a:xfrm>
          <a:prstGeom prst="rect">
            <a:avLst/>
          </a:prstGeom>
        </p:spPr>
      </p:pic>
      <p:pic>
        <p:nvPicPr>
          <p:cNvPr id="21" name="Рисунок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83878" y="3915224"/>
            <a:ext cx="1195589" cy="904501"/>
          </a:xfrm>
          <a:prstGeom prst="rect">
            <a:avLst/>
          </a:prstGeom>
        </p:spPr>
      </p:pic>
      <p:pic>
        <p:nvPicPr>
          <p:cNvPr id="22" name="Рисунок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4687" y="3832047"/>
            <a:ext cx="3254435" cy="2876275"/>
          </a:xfrm>
          <a:prstGeom prst="rect">
            <a:avLst/>
          </a:prstGeom>
        </p:spPr>
      </p:pic>
      <p:pic>
        <p:nvPicPr>
          <p:cNvPr id="23" name="Рисунок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13868" y="2"/>
            <a:ext cx="978131" cy="631765"/>
          </a:xfrm>
          <a:prstGeom prst="rect">
            <a:avLst/>
          </a:prstGeom>
        </p:spPr>
      </p:pic>
    </p:spTree>
    <p:extLst>
      <p:ext uri="{BB962C8B-B14F-4D97-AF65-F5344CB8AC3E}">
        <p14:creationId xmlns:p14="http://schemas.microsoft.com/office/powerpoint/2010/main" val="1528818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1440"/>
            <a:ext cx="12192000" cy="2394065"/>
          </a:xfrm>
        </p:spPr>
        <p:txBody>
          <a:bodyPr>
            <a:normAutofit/>
          </a:bodyPr>
          <a:lstStyle/>
          <a:p>
            <a:pPr algn="ct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к </a:t>
            </a:r>
            <a:r>
              <a:rPr lang="ru-RU" sz="1800" dirty="0" smtClean="0">
                <a:latin typeface="Times New Roman" panose="02020603050405020304" pitchFamily="18" charset="0"/>
                <a:cs typeface="Times New Roman" panose="02020603050405020304" pitchFamily="18" charset="0"/>
              </a:rPr>
              <a:t>ежегодной акции </a:t>
            </a:r>
            <a:r>
              <a:rPr lang="ru-RU" sz="1800" b="1" dirty="0" smtClean="0">
                <a:latin typeface="Times New Roman" panose="02020603050405020304" pitchFamily="18" charset="0"/>
                <a:cs typeface="Times New Roman" panose="02020603050405020304" pitchFamily="18" charset="0"/>
              </a:rPr>
              <a:t>«</a:t>
            </a:r>
            <a:r>
              <a:rPr lang="ru-RU" sz="1800" b="1" dirty="0" smtClean="0">
                <a:solidFill>
                  <a:srgbClr val="0070C0"/>
                </a:solidFill>
                <a:latin typeface="Times New Roman" panose="02020603050405020304" pitchFamily="18" charset="0"/>
                <a:cs typeface="Times New Roman" panose="02020603050405020304" pitchFamily="18" charset="0"/>
              </a:rPr>
              <a:t>Аллеи </a:t>
            </a:r>
            <a:r>
              <a:rPr lang="ru-RU" sz="1800" b="1" dirty="0">
                <a:solidFill>
                  <a:srgbClr val="0070C0"/>
                </a:solidFill>
                <a:latin typeface="Times New Roman" panose="02020603050405020304" pitchFamily="18" charset="0"/>
                <a:cs typeface="Times New Roman" panose="02020603050405020304" pitchFamily="18" charset="0"/>
              </a:rPr>
              <a:t>Защитникам </a:t>
            </a:r>
            <a:r>
              <a:rPr lang="ru-RU" sz="1800" b="1" dirty="0" smtClean="0">
                <a:solidFill>
                  <a:srgbClr val="0070C0"/>
                </a:solidFill>
                <a:latin typeface="Times New Roman" panose="02020603050405020304" pitchFamily="18" charset="0"/>
                <a:cs typeface="Times New Roman" panose="02020603050405020304" pitchFamily="18" charset="0"/>
              </a:rPr>
              <a:t>Отечества на территориях учебно-воспитательных организаций</a:t>
            </a:r>
            <a:r>
              <a:rPr lang="ru-RU" sz="1800" b="1" dirty="0" smtClean="0">
                <a:latin typeface="Times New Roman" panose="02020603050405020304" pitchFamily="18" charset="0"/>
                <a:cs typeface="Times New Roman" panose="02020603050405020304" pitchFamily="18" charset="0"/>
              </a:rPr>
              <a:t>» подключились:</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t>
            </a:r>
            <a:r>
              <a:rPr lang="ru-RU" sz="1800" b="1" dirty="0">
                <a:solidFill>
                  <a:schemeClr val="accent4">
                    <a:lumMod val="75000"/>
                  </a:schemeClr>
                </a:solidFill>
                <a:latin typeface="Times New Roman" panose="02020603050405020304" pitchFamily="18" charset="0"/>
                <a:cs typeface="Times New Roman" panose="02020603050405020304" pitchFamily="18" charset="0"/>
              </a:rPr>
              <a:t>ЛНР</a:t>
            </a:r>
            <a:r>
              <a:rPr lang="ru-RU" sz="1800" b="1"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(г</a:t>
            </a:r>
            <a:r>
              <a:rPr lang="ru-RU" sz="1600" i="1" dirty="0" smtClean="0">
                <a:latin typeface="Times New Roman" panose="02020603050405020304" pitchFamily="18" charset="0"/>
                <a:cs typeface="Times New Roman" panose="02020603050405020304" pitchFamily="18" charset="0"/>
              </a:rPr>
              <a:t>. Кировск)                      </a:t>
            </a:r>
            <a:r>
              <a:rPr lang="ru-RU" sz="1800" b="1" dirty="0" smtClean="0">
                <a:solidFill>
                  <a:schemeClr val="accent4">
                    <a:lumMod val="75000"/>
                  </a:schemeClr>
                </a:solidFill>
                <a:latin typeface="Times New Roman" panose="02020603050405020304" pitchFamily="18" charset="0"/>
                <a:cs typeface="Times New Roman" panose="02020603050405020304" pitchFamily="18" charset="0"/>
              </a:rPr>
              <a:t>Республика Беларусь </a:t>
            </a:r>
            <a:r>
              <a:rPr lang="ru-RU" sz="1600" i="1" dirty="0" smtClean="0">
                <a:latin typeface="Times New Roman" panose="02020603050405020304" pitchFamily="18" charset="0"/>
                <a:cs typeface="Times New Roman" panose="02020603050405020304" pitchFamily="18" charset="0"/>
              </a:rPr>
              <a:t>(г. Витебск)                             </a:t>
            </a:r>
            <a:r>
              <a:rPr lang="ru-RU" sz="1800" b="1" dirty="0" smtClean="0">
                <a:solidFill>
                  <a:schemeClr val="accent4">
                    <a:lumMod val="75000"/>
                  </a:schemeClr>
                </a:solidFill>
                <a:latin typeface="Times New Roman" panose="02020603050405020304" pitchFamily="18" charset="0"/>
                <a:cs typeface="Times New Roman" panose="02020603050405020304" pitchFamily="18" charset="0"/>
              </a:rPr>
              <a:t>Омская область </a:t>
            </a: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что расширило </a:t>
            </a:r>
            <a:r>
              <a:rPr lang="ru-RU" sz="1800" b="1" dirty="0">
                <a:latin typeface="Times New Roman" panose="02020603050405020304" pitchFamily="18" charset="0"/>
                <a:cs typeface="Times New Roman" panose="02020603050405020304" pitchFamily="18" charset="0"/>
              </a:rPr>
              <a:t>географию до международного взаимодействия по воспитанию </a:t>
            </a: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единых </a:t>
            </a:r>
            <a:r>
              <a:rPr lang="ru-RU" sz="1800" b="1" dirty="0">
                <a:latin typeface="Times New Roman" panose="02020603050405020304" pitchFamily="18" charset="0"/>
                <a:cs typeface="Times New Roman" panose="02020603050405020304" pitchFamily="18" charset="0"/>
              </a:rPr>
              <a:t>ментальных, духовных, патриотических </a:t>
            </a:r>
            <a:r>
              <a:rPr lang="ru-RU" sz="1800" b="1" dirty="0" smtClean="0">
                <a:latin typeface="Times New Roman" panose="02020603050405020304" pitchFamily="18" charset="0"/>
                <a:cs typeface="Times New Roman" panose="02020603050405020304" pitchFamily="18" charset="0"/>
              </a:rPr>
              <a:t>ценностей</a:t>
            </a:r>
            <a:r>
              <a:rPr lang="ru-RU" dirty="0"/>
              <a:t/>
            </a:r>
            <a:br>
              <a:rPr lang="ru-RU" dirty="0"/>
            </a:b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660" y="4835067"/>
            <a:ext cx="3106007" cy="1937474"/>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7559" y="1596044"/>
            <a:ext cx="3108484" cy="2162987"/>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7483" y="1610991"/>
            <a:ext cx="2793077" cy="197011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20410" y="3259304"/>
            <a:ext cx="2104503" cy="3044765"/>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65113" y="3416510"/>
            <a:ext cx="1945180" cy="2876245"/>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22662" y="5877098"/>
            <a:ext cx="904808" cy="905416"/>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38314" y="5877098"/>
            <a:ext cx="920530" cy="895442"/>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58787" y="1832876"/>
            <a:ext cx="2652653" cy="1633753"/>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25833" y="3554321"/>
            <a:ext cx="3463633" cy="2247963"/>
          </a:xfrm>
          <a:prstGeom prst="rect">
            <a:avLst/>
          </a:prstGeom>
        </p:spPr>
      </p:pic>
      <p:pic>
        <p:nvPicPr>
          <p:cNvPr id="14" name="Рисунок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8707" y="3575754"/>
            <a:ext cx="1852089" cy="1205932"/>
          </a:xfrm>
          <a:prstGeom prst="rect">
            <a:avLst/>
          </a:prstGeom>
        </p:spPr>
      </p:pic>
      <p:pic>
        <p:nvPicPr>
          <p:cNvPr id="15" name="Рисунок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992" y="1596044"/>
            <a:ext cx="3243676" cy="1904896"/>
          </a:xfrm>
          <a:prstGeom prst="rect">
            <a:avLst/>
          </a:prstGeom>
        </p:spPr>
      </p:pic>
      <p:pic>
        <p:nvPicPr>
          <p:cNvPr id="16" name="Рисунок 1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47708" y="4854633"/>
            <a:ext cx="3192087" cy="2016923"/>
          </a:xfrm>
          <a:prstGeom prst="rect">
            <a:avLst/>
          </a:prstGeom>
        </p:spPr>
      </p:pic>
      <p:pic>
        <p:nvPicPr>
          <p:cNvPr id="17" name="Рисунок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039302" y="1173100"/>
            <a:ext cx="1106978" cy="812678"/>
          </a:xfrm>
          <a:prstGeom prst="rect">
            <a:avLst/>
          </a:prstGeom>
        </p:spPr>
      </p:pic>
    </p:spTree>
    <p:extLst>
      <p:ext uri="{BB962C8B-B14F-4D97-AF65-F5344CB8AC3E}">
        <p14:creationId xmlns:p14="http://schemas.microsoft.com/office/powerpoint/2010/main" val="3510074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98" y="-706582"/>
            <a:ext cx="11726486" cy="4098175"/>
          </a:xfrm>
        </p:spPr>
        <p:txBody>
          <a:bodyPr>
            <a:normAutofit/>
          </a:bodyPr>
          <a:lstStyle/>
          <a:p>
            <a:r>
              <a:rPr lang="ru-RU" sz="1400" b="1" dirty="0" smtClean="0">
                <a:solidFill>
                  <a:schemeClr val="accent4">
                    <a:lumMod val="75000"/>
                  </a:schemeClr>
                </a:solidFill>
                <a:latin typeface="Times New Roman" panose="02020603050405020304" pitchFamily="18" charset="0"/>
                <a:cs typeface="Times New Roman" panose="02020603050405020304" pitchFamily="18" charset="0"/>
              </a:rPr>
              <a:t>     </a:t>
            </a:r>
            <a:r>
              <a:rPr lang="ru-RU" sz="1100" b="1" dirty="0" smtClean="0">
                <a:solidFill>
                  <a:schemeClr val="accent4">
                    <a:lumMod val="75000"/>
                  </a:schemeClr>
                </a:solidFill>
                <a:latin typeface="Times New Roman" panose="02020603050405020304" pitchFamily="18" charset="0"/>
                <a:cs typeface="Times New Roman" panose="02020603050405020304" pitchFamily="18" charset="0"/>
              </a:rPr>
              <a:t>31 </a:t>
            </a:r>
            <a:r>
              <a:rPr lang="ru-RU" sz="1100" b="1" dirty="0">
                <a:solidFill>
                  <a:schemeClr val="accent4">
                    <a:lumMod val="75000"/>
                  </a:schemeClr>
                </a:solidFill>
                <a:latin typeface="Times New Roman" panose="02020603050405020304" pitchFamily="18" charset="0"/>
                <a:cs typeface="Times New Roman" panose="02020603050405020304" pitchFamily="18" charset="0"/>
              </a:rPr>
              <a:t>мая </a:t>
            </a:r>
            <a:r>
              <a:rPr lang="ru-RU" sz="1100" b="1" dirty="0" smtClean="0">
                <a:solidFill>
                  <a:schemeClr val="accent4">
                    <a:lumMod val="75000"/>
                  </a:schemeClr>
                </a:solidFill>
                <a:latin typeface="Times New Roman" panose="02020603050405020304" pitchFamily="18" charset="0"/>
                <a:cs typeface="Times New Roman" panose="02020603050405020304" pitchFamily="18" charset="0"/>
              </a:rPr>
              <a:t>2023 </a:t>
            </a:r>
            <a:r>
              <a:rPr lang="ru-RU" sz="1100" b="1" dirty="0" smtClean="0">
                <a:latin typeface="Times New Roman" panose="02020603050405020304" pitchFamily="18" charset="0"/>
                <a:cs typeface="Times New Roman" panose="02020603050405020304" pitchFamily="18" charset="0"/>
              </a:rPr>
              <a:t>года центральное мероприятие впервые состоялось в режиме </a:t>
            </a:r>
            <a:r>
              <a:rPr lang="ru-RU" sz="1100" b="1" dirty="0">
                <a:solidFill>
                  <a:schemeClr val="accent4">
                    <a:lumMod val="75000"/>
                  </a:schemeClr>
                </a:solidFill>
                <a:latin typeface="Times New Roman" panose="02020603050405020304" pitchFamily="18" charset="0"/>
                <a:cs typeface="Times New Roman" panose="02020603050405020304" pitchFamily="18" charset="0"/>
              </a:rPr>
              <a:t>телемоста</a:t>
            </a:r>
            <a:r>
              <a:rPr lang="ru-RU" sz="1100" b="1" dirty="0">
                <a:solidFill>
                  <a:schemeClr val="accent5">
                    <a:lumMod val="75000"/>
                  </a:schemeClr>
                </a:solidFill>
                <a:latin typeface="Times New Roman" panose="02020603050405020304" pitchFamily="18" charset="0"/>
                <a:cs typeface="Times New Roman" panose="02020603050405020304" pitchFamily="18" charset="0"/>
              </a:rPr>
              <a:t> с героическим г</a:t>
            </a:r>
            <a:r>
              <a:rPr lang="ru-RU" sz="1100" b="1" dirty="0" smtClean="0">
                <a:solidFill>
                  <a:schemeClr val="accent5">
                    <a:lumMod val="75000"/>
                  </a:schemeClr>
                </a:solidFill>
                <a:latin typeface="Times New Roman" panose="02020603050405020304" pitchFamily="18" charset="0"/>
                <a:cs typeface="Times New Roman" panose="02020603050405020304" pitchFamily="18" charset="0"/>
              </a:rPr>
              <a:t>. Кировск </a:t>
            </a:r>
            <a:r>
              <a:rPr lang="ru-RU" sz="1100" b="1" dirty="0">
                <a:solidFill>
                  <a:schemeClr val="accent5">
                    <a:lumMod val="75000"/>
                  </a:schemeClr>
                </a:solidFill>
                <a:latin typeface="Times New Roman" panose="02020603050405020304" pitchFamily="18" charset="0"/>
                <a:cs typeface="Times New Roman" panose="02020603050405020304" pitchFamily="18" charset="0"/>
              </a:rPr>
              <a:t>(ЛНР), Республикой Беларусь (г. Витебск) </a:t>
            </a:r>
            <a:r>
              <a:rPr lang="ru-RU" sz="1100" b="1" dirty="0">
                <a:latin typeface="Times New Roman" panose="02020603050405020304" pitchFamily="18" charset="0"/>
                <a:cs typeface="Times New Roman" panose="02020603050405020304" pitchFamily="18" charset="0"/>
              </a:rPr>
              <a:t>с участием Губернатора Иркутской области </a:t>
            </a:r>
            <a:r>
              <a:rPr lang="ru-RU" sz="1100" b="1" dirty="0" smtClean="0">
                <a:latin typeface="Times New Roman" panose="02020603050405020304" pitchFamily="18" charset="0"/>
                <a:cs typeface="Times New Roman" panose="02020603050405020304" pitchFamily="18" charset="0"/>
              </a:rPr>
              <a:t>И.И. </a:t>
            </a:r>
            <a:r>
              <a:rPr lang="ru-RU" sz="1100" b="1" dirty="0">
                <a:latin typeface="Times New Roman" panose="02020603050405020304" pitchFamily="18" charset="0"/>
                <a:cs typeface="Times New Roman" panose="02020603050405020304" pitchFamily="18" charset="0"/>
              </a:rPr>
              <a:t>Кобзева, </a:t>
            </a:r>
            <a:r>
              <a:rPr lang="ru-RU" sz="1100" b="1" dirty="0" smtClean="0">
                <a:latin typeface="Times New Roman" panose="02020603050405020304" pitchFamily="18" charset="0"/>
                <a:cs typeface="Times New Roman" panose="02020603050405020304" pitchFamily="18" charset="0"/>
              </a:rPr>
              <a:t>мэром </a:t>
            </a:r>
            <a:r>
              <a:rPr lang="ru-RU" sz="1100" b="1" dirty="0">
                <a:latin typeface="Times New Roman" panose="02020603050405020304" pitchFamily="18" charset="0"/>
                <a:cs typeface="Times New Roman" panose="02020603050405020304" pitchFamily="18" charset="0"/>
              </a:rPr>
              <a:t>г. Иркутска </a:t>
            </a:r>
            <a:r>
              <a:rPr lang="ru-RU" sz="1100" b="1" dirty="0" smtClean="0">
                <a:latin typeface="Times New Roman" panose="02020603050405020304" pitchFamily="18" charset="0"/>
                <a:cs typeface="Times New Roman" panose="02020603050405020304" pitchFamily="18" charset="0"/>
              </a:rPr>
              <a:t>Р. Н. </a:t>
            </a:r>
            <a:r>
              <a:rPr lang="ru-RU" sz="1100" b="1" dirty="0" err="1">
                <a:latin typeface="Times New Roman" panose="02020603050405020304" pitchFamily="18" charset="0"/>
                <a:cs typeface="Times New Roman" panose="02020603050405020304" pitchFamily="18" charset="0"/>
              </a:rPr>
              <a:t>Болотова</a:t>
            </a:r>
            <a:r>
              <a:rPr lang="ru-RU" sz="1100" b="1" dirty="0">
                <a:latin typeface="Times New Roman" panose="02020603050405020304" pitchFamily="18" charset="0"/>
                <a:cs typeface="Times New Roman" panose="02020603050405020304" pitchFamily="18" charset="0"/>
              </a:rPr>
              <a:t>, </a:t>
            </a:r>
            <a:r>
              <a:rPr lang="ru-RU" sz="1100" b="1" dirty="0" smtClean="0">
                <a:latin typeface="Times New Roman" panose="02020603050405020304" pitchFamily="18" charset="0"/>
                <a:cs typeface="Times New Roman" panose="02020603050405020304" pitchFamily="18" charset="0"/>
              </a:rPr>
              <a:t>Комитета </a:t>
            </a:r>
            <a:r>
              <a:rPr lang="ru-RU" sz="1100" b="1" dirty="0">
                <a:latin typeface="Times New Roman" panose="02020603050405020304" pitchFamily="18" charset="0"/>
                <a:cs typeface="Times New Roman" panose="02020603050405020304" pitchFamily="18" charset="0"/>
              </a:rPr>
              <a:t>семей воинов </a:t>
            </a:r>
            <a:r>
              <a:rPr lang="ru-RU" sz="1100" b="1" dirty="0" smtClean="0">
                <a:latin typeface="Times New Roman" panose="02020603050405020304" pitchFamily="18" charset="0"/>
                <a:cs typeface="Times New Roman" panose="02020603050405020304" pitchFamily="18" charset="0"/>
              </a:rPr>
              <a:t>Отечества, учащимися</a:t>
            </a:r>
            <a:r>
              <a:rPr lang="ru-RU" sz="1100" b="1" dirty="0">
                <a:latin typeface="Times New Roman" panose="02020603050405020304" pitchFamily="18" charset="0"/>
                <a:cs typeface="Times New Roman" panose="02020603050405020304" pitchFamily="18" charset="0"/>
              </a:rPr>
              <a:t>, родителями, сотрудниками лесничеств, </a:t>
            </a:r>
            <a:r>
              <a:rPr lang="ru-RU" sz="1100" b="1" dirty="0" err="1">
                <a:latin typeface="Times New Roman" panose="02020603050405020304" pitchFamily="18" charset="0"/>
                <a:cs typeface="Times New Roman" panose="02020603050405020304" pitchFamily="18" charset="0"/>
              </a:rPr>
              <a:t>минобразования</a:t>
            </a:r>
            <a:r>
              <a:rPr lang="ru-RU" sz="1100" b="1" dirty="0">
                <a:latin typeface="Times New Roman" panose="02020603050405020304" pitchFamily="18" charset="0"/>
                <a:cs typeface="Times New Roman" panose="02020603050405020304" pitchFamily="18" charset="0"/>
              </a:rPr>
              <a:t> Иркутской области, дружной командой Белорусы </a:t>
            </a:r>
            <a:r>
              <a:rPr lang="ru-RU" sz="1100" b="1" dirty="0" smtClean="0">
                <a:latin typeface="Times New Roman" panose="02020603050405020304" pitchFamily="18" charset="0"/>
                <a:cs typeface="Times New Roman" panose="02020603050405020304" pitchFamily="18" charset="0"/>
              </a:rPr>
              <a:t>Прибайкалья, </a:t>
            </a:r>
            <a:r>
              <a:rPr lang="ru-RU" sz="1100" b="1" dirty="0">
                <a:latin typeface="Times New Roman" panose="02020603050405020304" pitchFamily="18" charset="0"/>
                <a:cs typeface="Times New Roman" panose="02020603050405020304" pitchFamily="18" charset="0"/>
              </a:rPr>
              <a:t>др. активными общественными организациями </a:t>
            </a:r>
            <a:r>
              <a:rPr lang="ru-RU" sz="1100" b="1" dirty="0" smtClean="0">
                <a:latin typeface="Times New Roman" panose="02020603050405020304" pitchFamily="18" charset="0"/>
                <a:cs typeface="Times New Roman" panose="02020603050405020304" pitchFamily="18" charset="0"/>
              </a:rPr>
              <a:t>– на территории СОШ № 14 </a:t>
            </a:r>
            <a:r>
              <a:rPr lang="ru-RU" sz="1100" b="1" dirty="0" smtClean="0">
                <a:solidFill>
                  <a:srgbClr val="0070C0"/>
                </a:solidFill>
                <a:latin typeface="Times New Roman" panose="02020603050405020304" pitchFamily="18" charset="0"/>
                <a:cs typeface="Times New Roman" panose="02020603050405020304" pitchFamily="18" charset="0"/>
              </a:rPr>
              <a:t>высажено </a:t>
            </a:r>
            <a:r>
              <a:rPr lang="ru-RU" sz="1100" b="1" dirty="0">
                <a:solidFill>
                  <a:schemeClr val="accent4">
                    <a:lumMod val="75000"/>
                  </a:schemeClr>
                </a:solidFill>
                <a:latin typeface="Times New Roman" panose="02020603050405020304" pitchFamily="18" charset="0"/>
                <a:cs typeface="Times New Roman" panose="02020603050405020304" pitchFamily="18" charset="0"/>
              </a:rPr>
              <a:t>78 Деревьев </a:t>
            </a:r>
            <a:r>
              <a:rPr lang="ru-RU" sz="1100" b="1" dirty="0">
                <a:solidFill>
                  <a:srgbClr val="0070C0"/>
                </a:solidFill>
                <a:latin typeface="Times New Roman" panose="02020603050405020304" pitchFamily="18" charset="0"/>
                <a:cs typeface="Times New Roman" panose="02020603050405020304" pitchFamily="18" charset="0"/>
              </a:rPr>
              <a:t>Славы в Честь наших </a:t>
            </a:r>
            <a:r>
              <a:rPr lang="ru-RU" sz="1100" b="1" dirty="0" smtClean="0">
                <a:solidFill>
                  <a:srgbClr val="0070C0"/>
                </a:solidFill>
                <a:latin typeface="Times New Roman" panose="02020603050405020304" pitchFamily="18" charset="0"/>
                <a:cs typeface="Times New Roman" panose="02020603050405020304" pitchFamily="18" charset="0"/>
              </a:rPr>
              <a:t>Защитников Отечества</a:t>
            </a:r>
            <a:r>
              <a:rPr lang="ru-RU" sz="1100" b="1" dirty="0" smtClean="0">
                <a:latin typeface="Times New Roman" panose="02020603050405020304" pitchFamily="18" charset="0"/>
                <a:cs typeface="Times New Roman" panose="02020603050405020304" pitchFamily="18" charset="0"/>
              </a:rPr>
              <a:t>. </a:t>
            </a:r>
            <a:br>
              <a:rPr lang="ru-RU" sz="1100" b="1" dirty="0" smtClean="0">
                <a:latin typeface="Times New Roman" panose="02020603050405020304" pitchFamily="18" charset="0"/>
                <a:cs typeface="Times New Roman" panose="02020603050405020304" pitchFamily="18" charset="0"/>
              </a:rPr>
            </a:br>
            <a:r>
              <a:rPr lang="ru-RU" sz="1100" b="1" dirty="0" smtClean="0">
                <a:latin typeface="Times New Roman" panose="02020603050405020304" pitchFamily="18" charset="0"/>
                <a:cs typeface="Times New Roman" panose="02020603050405020304" pitchFamily="18" charset="0"/>
              </a:rPr>
              <a:t>     </a:t>
            </a:r>
            <a:r>
              <a:rPr lang="ru-RU" sz="1100" b="1" dirty="0" smtClean="0">
                <a:solidFill>
                  <a:schemeClr val="accent4">
                    <a:lumMod val="75000"/>
                  </a:schemeClr>
                </a:solidFill>
                <a:latin typeface="Times New Roman" panose="02020603050405020304" pitchFamily="18" charset="0"/>
                <a:cs typeface="Times New Roman" panose="02020603050405020304" pitchFamily="18" charset="0"/>
              </a:rPr>
              <a:t>29 мая 2024 </a:t>
            </a:r>
            <a:r>
              <a:rPr lang="ru-RU" sz="1100" b="1" dirty="0" smtClean="0">
                <a:latin typeface="Times New Roman" panose="02020603050405020304" pitchFamily="18" charset="0"/>
                <a:cs typeface="Times New Roman" panose="02020603050405020304" pitchFamily="18" charset="0"/>
              </a:rPr>
              <a:t>года </a:t>
            </a:r>
            <a:r>
              <a:rPr lang="ru-RU" sz="1100" b="1" dirty="0">
                <a:latin typeface="Times New Roman" panose="02020603050405020304" pitchFamily="18" charset="0"/>
                <a:cs typeface="Times New Roman" panose="02020603050405020304" pitchFamily="18" charset="0"/>
              </a:rPr>
              <a:t>в </a:t>
            </a:r>
            <a:r>
              <a:rPr lang="ru-RU" sz="1100" b="1" dirty="0" smtClean="0">
                <a:latin typeface="Times New Roman" panose="02020603050405020304" pitchFamily="18" charset="0"/>
                <a:cs typeface="Times New Roman" panose="02020603050405020304" pitchFamily="18" charset="0"/>
              </a:rPr>
              <a:t>Военно-историческом </a:t>
            </a:r>
            <a:r>
              <a:rPr lang="ru-RU" sz="1100" b="1" dirty="0">
                <a:latin typeface="Times New Roman" panose="02020603050405020304" pitchFamily="18" charset="0"/>
                <a:cs typeface="Times New Roman" panose="02020603050405020304" pitchFamily="18" charset="0"/>
              </a:rPr>
              <a:t>музее Александра Расторгуева </a:t>
            </a:r>
            <a:r>
              <a:rPr lang="ru-RU" sz="1100" b="1" dirty="0" smtClean="0">
                <a:latin typeface="Times New Roman" panose="02020603050405020304" pitchFamily="18" charset="0"/>
                <a:cs typeface="Times New Roman" panose="02020603050405020304" pitchFamily="18" charset="0"/>
              </a:rPr>
              <a:t>– торжественное открытие </a:t>
            </a:r>
            <a:r>
              <a:rPr lang="ru-RU" sz="1100" b="1" dirty="0">
                <a:solidFill>
                  <a:srgbClr val="0070C0"/>
                </a:solidFill>
                <a:latin typeface="Times New Roman" panose="02020603050405020304" pitchFamily="18" charset="0"/>
                <a:cs typeface="Times New Roman" panose="02020603050405020304" pitchFamily="18" charset="0"/>
              </a:rPr>
              <a:t>Аллеи Защитникам </a:t>
            </a:r>
            <a:r>
              <a:rPr lang="ru-RU" sz="1100" b="1" dirty="0" smtClean="0">
                <a:solidFill>
                  <a:srgbClr val="0070C0"/>
                </a:solidFill>
                <a:latin typeface="Times New Roman" panose="02020603050405020304" pitchFamily="18" charset="0"/>
                <a:cs typeface="Times New Roman" panose="02020603050405020304" pitchFamily="18" charset="0"/>
              </a:rPr>
              <a:t>Отечества_2024</a:t>
            </a:r>
            <a:r>
              <a:rPr lang="ru-RU" sz="1100" b="1" dirty="0" smtClean="0">
                <a:latin typeface="Times New Roman" panose="02020603050405020304" pitchFamily="18" charset="0"/>
                <a:cs typeface="Times New Roman" panose="02020603050405020304" pitchFamily="18" charset="0"/>
              </a:rPr>
              <a:t> - </a:t>
            </a:r>
            <a:r>
              <a:rPr lang="ru-RU" sz="1100" b="1" dirty="0">
                <a:latin typeface="Times New Roman" panose="02020603050405020304" pitchFamily="18" charset="0"/>
                <a:cs typeface="Times New Roman" panose="02020603050405020304" pitchFamily="18" charset="0"/>
              </a:rPr>
              <a:t>в режиме </a:t>
            </a:r>
            <a:r>
              <a:rPr lang="ru-RU" sz="1100" b="1" dirty="0">
                <a:solidFill>
                  <a:schemeClr val="accent5">
                    <a:lumMod val="75000"/>
                  </a:schemeClr>
                </a:solidFill>
                <a:latin typeface="Times New Roman" panose="02020603050405020304" pitchFamily="18" charset="0"/>
                <a:cs typeface="Times New Roman" panose="02020603050405020304" pitchFamily="18" charset="0"/>
              </a:rPr>
              <a:t>телемоста единовременно в Республике Беларусь (Витебск), ЛНР (Кировск) </a:t>
            </a:r>
            <a:r>
              <a:rPr lang="ru-RU" sz="1100" b="1" dirty="0">
                <a:latin typeface="Times New Roman" panose="02020603050405020304" pitchFamily="18" charset="0"/>
                <a:cs typeface="Times New Roman" panose="02020603050405020304" pitchFamily="18" charset="0"/>
              </a:rPr>
              <a:t>и учебно-воспитательных организациях Иркутской </a:t>
            </a:r>
            <a:r>
              <a:rPr lang="ru-RU" sz="1100" b="1" dirty="0" smtClean="0">
                <a:latin typeface="Times New Roman" panose="02020603050405020304" pitchFamily="18" charset="0"/>
                <a:cs typeface="Times New Roman" panose="02020603050405020304" pitchFamily="18" charset="0"/>
              </a:rPr>
              <a:t>области – в рамках </a:t>
            </a:r>
            <a:r>
              <a:rPr lang="ru-RU" sz="1100" b="1" dirty="0" smtClean="0">
                <a:solidFill>
                  <a:schemeClr val="accent4">
                    <a:lumMod val="75000"/>
                  </a:schemeClr>
                </a:solidFill>
                <a:latin typeface="Times New Roman" panose="02020603050405020304" pitchFamily="18" charset="0"/>
                <a:cs typeface="Times New Roman" panose="02020603050405020304" pitchFamily="18" charset="0"/>
              </a:rPr>
              <a:t>форум «Сообщество» ОПРФ </a:t>
            </a:r>
            <a:r>
              <a:rPr lang="ru-RU" sz="1100" b="1" dirty="0" smtClean="0">
                <a:latin typeface="Times New Roman" panose="02020603050405020304" pitchFamily="18" charset="0"/>
                <a:cs typeface="Times New Roman" panose="02020603050405020304" pitchFamily="18" charset="0"/>
              </a:rPr>
              <a:t>высажено </a:t>
            </a:r>
            <a:r>
              <a:rPr lang="ru-RU" sz="1100" b="1" dirty="0" smtClean="0">
                <a:solidFill>
                  <a:schemeClr val="accent4">
                    <a:lumMod val="75000"/>
                  </a:schemeClr>
                </a:solidFill>
                <a:latin typeface="Times New Roman" panose="02020603050405020304" pitchFamily="18" charset="0"/>
                <a:cs typeface="Times New Roman" panose="02020603050405020304" pitchFamily="18" charset="0"/>
              </a:rPr>
              <a:t>79 рябин </a:t>
            </a:r>
            <a:r>
              <a:rPr lang="ru-RU" sz="1100" b="1" dirty="0" smtClean="0">
                <a:latin typeface="Times New Roman" panose="02020603050405020304" pitchFamily="18" charset="0"/>
                <a:cs typeface="Times New Roman" panose="02020603050405020304" pitchFamily="18" charset="0"/>
              </a:rPr>
              <a:t>в честь Защитников Отечества</a:t>
            </a:r>
            <a:r>
              <a:rPr lang="ru-RU" sz="1100" b="1" dirty="0">
                <a:latin typeface="Times New Roman" panose="02020603050405020304" pitchFamily="18" charset="0"/>
                <a:cs typeface="Times New Roman" panose="02020603050405020304" pitchFamily="18" charset="0"/>
              </a:rPr>
              <a:t> </a:t>
            </a:r>
            <a:r>
              <a:rPr lang="ru-RU" sz="1100" b="1" dirty="0" smtClean="0">
                <a:latin typeface="Times New Roman" panose="02020603050405020304" pitchFamily="18" charset="0"/>
                <a:cs typeface="Times New Roman" panose="02020603050405020304" pitchFamily="18" charset="0"/>
              </a:rPr>
              <a:t>- </a:t>
            </a:r>
            <a:r>
              <a:rPr lang="ru-RU" sz="1100" dirty="0">
                <a:latin typeface="Times New Roman" panose="02020603050405020304" pitchFamily="18" charset="0"/>
                <a:cs typeface="Times New Roman" panose="02020603050405020304" pitchFamily="18" charset="0"/>
              </a:rPr>
              <a:t>с </a:t>
            </a:r>
            <a:r>
              <a:rPr lang="ru-RU" sz="1100" dirty="0" smtClean="0">
                <a:latin typeface="Times New Roman" panose="02020603050405020304" pitchFamily="18" charset="0"/>
                <a:cs typeface="Times New Roman" panose="02020603050405020304" pitchFamily="18" charset="0"/>
              </a:rPr>
              <a:t>участием Губернатора Иркутской области, </a:t>
            </a:r>
            <a:r>
              <a:rPr lang="ru-RU" sz="1100" dirty="0">
                <a:latin typeface="Times New Roman" panose="02020603050405020304" pitchFamily="18" charset="0"/>
                <a:cs typeface="Times New Roman" panose="02020603050405020304" pitchFamily="18" charset="0"/>
              </a:rPr>
              <a:t>Героя России, </a:t>
            </a:r>
            <a:r>
              <a:rPr lang="ru-RU" sz="1100" b="1" dirty="0">
                <a:latin typeface="Times New Roman" panose="02020603050405020304" pitchFamily="18" charset="0"/>
                <a:cs typeface="Times New Roman" panose="02020603050405020304" pitchFamily="18" charset="0"/>
              </a:rPr>
              <a:t>Первого зам. Секретаря Общественной палаты РФ - Бочарова В.А., </a:t>
            </a:r>
            <a:r>
              <a:rPr lang="ru-RU" sz="1100" dirty="0">
                <a:latin typeface="Times New Roman" panose="02020603050405020304" pitchFamily="18" charset="0"/>
                <a:cs typeface="Times New Roman" panose="02020603050405020304" pitchFamily="18" charset="0"/>
              </a:rPr>
              <a:t>федеральных гостей, участников форума «Сообщество» из других регионов, представителей органов власти, общественных организаций, ветеранов боевых действий, членов семей Защитников </a:t>
            </a:r>
            <a:r>
              <a:rPr lang="ru-RU" sz="1100" dirty="0" smtClean="0">
                <a:latin typeface="Times New Roman" panose="02020603050405020304" pitchFamily="18" charset="0"/>
                <a:cs typeface="Times New Roman" panose="02020603050405020304" pitchFamily="18" charset="0"/>
              </a:rPr>
              <a:t>Отечества.</a:t>
            </a:r>
            <a:br>
              <a:rPr lang="ru-RU" sz="1100" dirty="0" smtClean="0">
                <a:latin typeface="Times New Roman" panose="02020603050405020304" pitchFamily="18" charset="0"/>
                <a:cs typeface="Times New Roman" panose="02020603050405020304" pitchFamily="18" charset="0"/>
              </a:rPr>
            </a:br>
            <a:r>
              <a:rPr lang="ru-RU" sz="1100" dirty="0" smtClean="0">
                <a:latin typeface="Times New Roman" panose="02020603050405020304" pitchFamily="18" charset="0"/>
                <a:cs typeface="Times New Roman" panose="02020603050405020304" pitchFamily="18" charset="0"/>
              </a:rPr>
              <a:t>     </a:t>
            </a:r>
            <a:r>
              <a:rPr lang="ru-RU" sz="1100" b="1" dirty="0" smtClean="0">
                <a:solidFill>
                  <a:schemeClr val="accent4">
                    <a:lumMod val="75000"/>
                  </a:schemeClr>
                </a:solidFill>
                <a:latin typeface="Times New Roman" panose="02020603050405020304" pitchFamily="18" charset="0"/>
                <a:cs typeface="Times New Roman" panose="02020603050405020304" pitchFamily="18" charset="0"/>
              </a:rPr>
              <a:t>12 июня 2025</a:t>
            </a:r>
            <a:r>
              <a:rPr lang="ru-RU" sz="1100" dirty="0" smtClean="0">
                <a:latin typeface="Times New Roman" panose="02020603050405020304" pitchFamily="18" charset="0"/>
                <a:cs typeface="Times New Roman" panose="02020603050405020304" pitchFamily="18" charset="0"/>
              </a:rPr>
              <a:t>, в День России, </a:t>
            </a:r>
            <a:r>
              <a:rPr lang="ru-RU" sz="1100" b="1" dirty="0" smtClean="0">
                <a:latin typeface="Times New Roman" panose="02020603050405020304" pitchFamily="18" charset="0"/>
                <a:cs typeface="Times New Roman" panose="02020603050405020304" pitchFamily="18" charset="0"/>
              </a:rPr>
              <a:t>ц</a:t>
            </a:r>
            <a:r>
              <a:rPr lang="ru-RU" sz="1100" dirty="0" smtClean="0">
                <a:latin typeface="Times New Roman" panose="02020603050405020304" pitchFamily="18" charset="0"/>
                <a:cs typeface="Times New Roman" panose="02020603050405020304" pitchFamily="18" charset="0"/>
              </a:rPr>
              <a:t>ентральное мероприятие состоялось в </a:t>
            </a:r>
            <a:r>
              <a:rPr lang="ru-RU" sz="1100" b="1" dirty="0" smtClean="0">
                <a:latin typeface="Times New Roman" panose="02020603050405020304" pitchFamily="18" charset="0"/>
                <a:cs typeface="Times New Roman" panose="02020603050405020304" pitchFamily="18" charset="0"/>
              </a:rPr>
              <a:t>СОШ №31 г. Иркутска</a:t>
            </a:r>
            <a:r>
              <a:rPr lang="ru-RU" sz="1100" dirty="0" smtClean="0">
                <a:latin typeface="Times New Roman" panose="02020603050405020304" pitchFamily="18" charset="0"/>
                <a:cs typeface="Times New Roman" panose="02020603050405020304" pitchFamily="18" charset="0"/>
              </a:rPr>
              <a:t>, </a:t>
            </a:r>
            <a:r>
              <a:rPr lang="ru-RU" sz="1100" b="1" dirty="0">
                <a:latin typeface="Times New Roman" panose="02020603050405020304" pitchFamily="18" charset="0"/>
                <a:cs typeface="Times New Roman" panose="02020603050405020304" pitchFamily="18" charset="0"/>
              </a:rPr>
              <a:t>в режиме </a:t>
            </a:r>
            <a:r>
              <a:rPr lang="ru-RU" sz="1100" b="1" dirty="0">
                <a:solidFill>
                  <a:schemeClr val="accent5">
                    <a:lumMod val="75000"/>
                  </a:schemeClr>
                </a:solidFill>
                <a:latin typeface="Times New Roman" panose="02020603050405020304" pitchFamily="18" charset="0"/>
                <a:cs typeface="Times New Roman" panose="02020603050405020304" pitchFamily="18" charset="0"/>
              </a:rPr>
              <a:t>телемоста единовременно в Республике Беларусь (Витебск), ЛНР (Кировск</a:t>
            </a:r>
            <a:r>
              <a:rPr lang="ru-RU" sz="1100" b="1" dirty="0" smtClean="0">
                <a:solidFill>
                  <a:schemeClr val="accent5">
                    <a:lumMod val="75000"/>
                  </a:schemeClr>
                </a:solidFill>
                <a:latin typeface="Times New Roman" panose="02020603050405020304" pitchFamily="18" charset="0"/>
                <a:cs typeface="Times New Roman" panose="02020603050405020304" pitchFamily="18" charset="0"/>
              </a:rPr>
              <a:t>), Омская область.</a:t>
            </a:r>
            <a:r>
              <a:rPr lang="ru-RU" sz="1100" b="1" dirty="0" smtClean="0">
                <a:latin typeface="Times New Roman" panose="02020603050405020304" pitchFamily="18" charset="0"/>
                <a:cs typeface="Times New Roman" panose="02020603050405020304" pitchFamily="18" charset="0"/>
              </a:rPr>
              <a:t/>
            </a:r>
            <a:br>
              <a:rPr lang="ru-RU" sz="1100" b="1" dirty="0" smtClean="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
            </a:r>
            <a:br>
              <a:rPr lang="ru-RU" sz="1600" b="1" dirty="0">
                <a:latin typeface="Times New Roman" panose="02020603050405020304" pitchFamily="18" charset="0"/>
                <a:cs typeface="Times New Roman" panose="02020603050405020304" pitchFamily="18" charset="0"/>
              </a:rPr>
            </a:br>
            <a:r>
              <a:rPr lang="ru-RU" sz="1200" b="1" dirty="0">
                <a:latin typeface="Times New Roman" panose="02020603050405020304" pitchFamily="18" charset="0"/>
                <a:cs typeface="Times New Roman" panose="02020603050405020304" pitchFamily="18" charset="0"/>
              </a:rPr>
              <a:t> </a:t>
            </a:r>
            <a:br>
              <a:rPr lang="ru-RU" sz="1200" b="1" dirty="0">
                <a:latin typeface="Times New Roman" panose="02020603050405020304" pitchFamily="18" charset="0"/>
                <a:cs typeface="Times New Roman" panose="02020603050405020304" pitchFamily="18" charset="0"/>
              </a:rPr>
            </a:br>
            <a:r>
              <a:rPr lang="ru-RU" sz="1200" b="1" dirty="0" smtClean="0">
                <a:latin typeface="Times New Roman" panose="02020603050405020304" pitchFamily="18" charset="0"/>
                <a:cs typeface="Times New Roman" panose="02020603050405020304" pitchFamily="18" charset="0"/>
              </a:rPr>
              <a:t/>
            </a:r>
            <a:br>
              <a:rPr lang="ru-RU" sz="1200" b="1" dirty="0" smtClean="0">
                <a:latin typeface="Times New Roman" panose="02020603050405020304" pitchFamily="18" charset="0"/>
                <a:cs typeface="Times New Roman" panose="02020603050405020304" pitchFamily="18" charset="0"/>
              </a:rPr>
            </a:br>
            <a:endParaRPr lang="ru-RU" sz="12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0750" y="3655228"/>
            <a:ext cx="3276872" cy="2923906"/>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5449" y="2666751"/>
            <a:ext cx="2940719" cy="2135596"/>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7654" y="2666751"/>
            <a:ext cx="2112869" cy="2123728"/>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454" y="2607082"/>
            <a:ext cx="1828801" cy="1447714"/>
          </a:xfrm>
          <a:prstGeom prst="rect">
            <a:avLst/>
          </a:prstGeom>
        </p:spPr>
      </p:pic>
      <p:pic>
        <p:nvPicPr>
          <p:cNvPr id="12" name="Рисунок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8939" y="1633892"/>
            <a:ext cx="4786945" cy="1032859"/>
          </a:xfrm>
          <a:prstGeom prst="rect">
            <a:avLst/>
          </a:prstGeom>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46379" y="51443"/>
            <a:ext cx="637310" cy="572979"/>
          </a:xfrm>
          <a:prstGeom prst="rect">
            <a:avLst/>
          </a:prstGeom>
        </p:spPr>
      </p:pic>
      <p:pic>
        <p:nvPicPr>
          <p:cNvPr id="3" name="Рисунок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682" y="1834607"/>
            <a:ext cx="4032769" cy="2647140"/>
          </a:xfrm>
          <a:prstGeom prst="rect">
            <a:avLst/>
          </a:prstGeom>
        </p:spPr>
      </p:pic>
      <p:pic>
        <p:nvPicPr>
          <p:cNvPr id="4" name="Рисунок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62784" y="5022464"/>
            <a:ext cx="2753303" cy="1835536"/>
          </a:xfrm>
          <a:prstGeom prst="rect">
            <a:avLst/>
          </a:prstGeom>
        </p:spPr>
      </p:pic>
      <p:pic>
        <p:nvPicPr>
          <p:cNvPr id="7" name="Рисунок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6429" y="4598159"/>
            <a:ext cx="3129846" cy="2085749"/>
          </a:xfrm>
          <a:prstGeom prst="rect">
            <a:avLst/>
          </a:prstGeom>
        </p:spPr>
      </p:pic>
      <p:pic>
        <p:nvPicPr>
          <p:cNvPr id="10" name="Рисунок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76269" y="1727659"/>
            <a:ext cx="2742689" cy="1827745"/>
          </a:xfrm>
          <a:prstGeom prst="rect">
            <a:avLst/>
          </a:prstGeom>
        </p:spPr>
      </p:pic>
      <p:pic>
        <p:nvPicPr>
          <p:cNvPr id="14" name="Рисунок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78089" y="4937161"/>
            <a:ext cx="1737360" cy="1872858"/>
          </a:xfrm>
          <a:prstGeom prst="rect">
            <a:avLst/>
          </a:prstGeom>
        </p:spPr>
      </p:pic>
    </p:spTree>
    <p:extLst>
      <p:ext uri="{BB962C8B-B14F-4D97-AF65-F5344CB8AC3E}">
        <p14:creationId xmlns:p14="http://schemas.microsoft.com/office/powerpoint/2010/main" val="512804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83033" y="365125"/>
            <a:ext cx="3607724" cy="1325563"/>
          </a:xfrm>
        </p:spPr>
        <p:txBody>
          <a:bodyPr>
            <a:normAutofit/>
          </a:bodyPr>
          <a:lstStyle/>
          <a:p>
            <a:endParaRPr lang="ru-RU" sz="1100" dirty="0"/>
          </a:p>
        </p:txBody>
      </p:sp>
      <p:sp>
        <p:nvSpPr>
          <p:cNvPr id="3" name="Прямоугольник 2"/>
          <p:cNvSpPr/>
          <p:nvPr/>
        </p:nvSpPr>
        <p:spPr>
          <a:xfrm>
            <a:off x="149629" y="99753"/>
            <a:ext cx="11970327" cy="6650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i="1" dirty="0">
                <a:solidFill>
                  <a:srgbClr val="002060"/>
                </a:solidFill>
              </a:rPr>
              <a:t>Итоги на </a:t>
            </a:r>
            <a:r>
              <a:rPr lang="ru-RU" b="1" i="1" dirty="0" smtClean="0">
                <a:solidFill>
                  <a:srgbClr val="002060"/>
                </a:solidFill>
              </a:rPr>
              <a:t>2025 </a:t>
            </a:r>
            <a:r>
              <a:rPr lang="ru-RU" b="1" i="1" dirty="0">
                <a:solidFill>
                  <a:srgbClr val="002060"/>
                </a:solidFill>
              </a:rPr>
              <a:t>год</a:t>
            </a:r>
            <a:r>
              <a:rPr lang="ru-RU" b="1" dirty="0" smtClean="0"/>
              <a:t>:</a:t>
            </a:r>
          </a:p>
          <a:p>
            <a:endParaRPr lang="ru-RU" dirty="0"/>
          </a:p>
          <a:p>
            <a:r>
              <a:rPr lang="ru-RU" b="1" dirty="0" smtClean="0">
                <a:solidFill>
                  <a:srgbClr val="002060"/>
                </a:solidFill>
              </a:rPr>
              <a:t>      719 </a:t>
            </a:r>
            <a:r>
              <a:rPr lang="ru-RU" b="1" dirty="0" smtClean="0"/>
              <a:t>Аллей Защитникам Отечества на </a:t>
            </a:r>
            <a:r>
              <a:rPr lang="ru-RU" b="1" dirty="0" smtClean="0">
                <a:solidFill>
                  <a:srgbClr val="002060"/>
                </a:solidFill>
              </a:rPr>
              <a:t>719</a:t>
            </a:r>
            <a:r>
              <a:rPr lang="ru-RU" b="1" dirty="0" smtClean="0"/>
              <a:t> территориях учебно-воспитательных </a:t>
            </a:r>
            <a:r>
              <a:rPr lang="ru-RU" b="1" dirty="0" err="1" smtClean="0"/>
              <a:t>оргнизаций</a:t>
            </a:r>
            <a:r>
              <a:rPr lang="ru-RU" b="1" dirty="0" smtClean="0"/>
              <a:t> </a:t>
            </a:r>
            <a:r>
              <a:rPr lang="ru-RU" b="1" dirty="0" smtClean="0">
                <a:solidFill>
                  <a:srgbClr val="002060"/>
                </a:solidFill>
              </a:rPr>
              <a:t>за 12 лет акции</a:t>
            </a:r>
          </a:p>
          <a:p>
            <a:r>
              <a:rPr lang="ru-RU" b="1" dirty="0"/>
              <a:t/>
            </a:r>
            <a:br>
              <a:rPr lang="ru-RU" b="1" dirty="0"/>
            </a:br>
            <a:r>
              <a:rPr lang="ru-RU" b="1" dirty="0"/>
              <a:t> * </a:t>
            </a:r>
            <a:r>
              <a:rPr lang="ru-RU" b="1" dirty="0" smtClean="0"/>
              <a:t> </a:t>
            </a:r>
            <a:r>
              <a:rPr lang="ru-RU" b="1" dirty="0">
                <a:solidFill>
                  <a:srgbClr val="002060"/>
                </a:solidFill>
              </a:rPr>
              <a:t>в </a:t>
            </a:r>
            <a:r>
              <a:rPr lang="ru-RU" b="1" dirty="0" smtClean="0">
                <a:solidFill>
                  <a:srgbClr val="002060"/>
                </a:solidFill>
              </a:rPr>
              <a:t>2025-м </a:t>
            </a:r>
            <a:r>
              <a:rPr lang="ru-RU" b="1" dirty="0"/>
              <a:t>– высажено </a:t>
            </a:r>
            <a:r>
              <a:rPr lang="ru-RU" b="1" dirty="0" smtClean="0">
                <a:solidFill>
                  <a:srgbClr val="002060"/>
                </a:solidFill>
              </a:rPr>
              <a:t>178</a:t>
            </a:r>
            <a:r>
              <a:rPr lang="ru-RU" b="1" dirty="0" smtClean="0"/>
              <a:t> Аллей </a:t>
            </a:r>
            <a:r>
              <a:rPr lang="ru-RU" b="1" dirty="0"/>
              <a:t>Защитникам Отечества </a:t>
            </a:r>
            <a:r>
              <a:rPr lang="ru-RU" b="1" dirty="0">
                <a:solidFill>
                  <a:srgbClr val="002060"/>
                </a:solidFill>
              </a:rPr>
              <a:t>во всех МО Иркутской области, ЛНР, Республике Беларусь</a:t>
            </a:r>
            <a:r>
              <a:rPr lang="ru-RU" b="1" dirty="0"/>
              <a:t>.</a:t>
            </a:r>
            <a:endParaRPr lang="ru-RU" dirty="0"/>
          </a:p>
          <a:p>
            <a:r>
              <a:rPr lang="ru-RU" b="1" dirty="0"/>
              <a:t> </a:t>
            </a:r>
            <a:endParaRPr lang="ru-RU" dirty="0"/>
          </a:p>
          <a:p>
            <a:r>
              <a:rPr lang="ru-RU" b="1" i="1" dirty="0" smtClean="0"/>
              <a:t>* </a:t>
            </a:r>
            <a:r>
              <a:rPr lang="ru-RU" b="1" i="1" dirty="0"/>
              <a:t>Высажено </a:t>
            </a:r>
            <a:r>
              <a:rPr lang="ru-RU" b="1" i="1" dirty="0">
                <a:solidFill>
                  <a:srgbClr val="002060"/>
                </a:solidFill>
              </a:rPr>
              <a:t>более </a:t>
            </a:r>
            <a:r>
              <a:rPr lang="ru-RU" b="1" i="1" dirty="0" smtClean="0">
                <a:solidFill>
                  <a:srgbClr val="002060"/>
                </a:solidFill>
              </a:rPr>
              <a:t>21</a:t>
            </a:r>
            <a:r>
              <a:rPr lang="ru-RU" b="1" i="1" dirty="0">
                <a:solidFill>
                  <a:srgbClr val="002060"/>
                </a:solidFill>
              </a:rPr>
              <a:t> 000 </a:t>
            </a:r>
            <a:r>
              <a:rPr lang="ru-RU" b="1" i="1" dirty="0" smtClean="0">
                <a:solidFill>
                  <a:srgbClr val="002060"/>
                </a:solidFill>
              </a:rPr>
              <a:t>Деревьев </a:t>
            </a:r>
            <a:r>
              <a:rPr lang="ru-RU" b="1" i="1" dirty="0"/>
              <a:t>- посвященных нашим Защитникам Отечества - ветеранам боевых действий. </a:t>
            </a:r>
            <a:endParaRPr lang="ru-RU" dirty="0"/>
          </a:p>
          <a:p>
            <a:r>
              <a:rPr lang="ru-RU" b="1" i="1" dirty="0"/>
              <a:t/>
            </a:r>
            <a:br>
              <a:rPr lang="ru-RU" b="1" i="1" dirty="0"/>
            </a:br>
            <a:r>
              <a:rPr lang="ru-RU" b="1" i="1" dirty="0"/>
              <a:t> * </a:t>
            </a:r>
            <a:r>
              <a:rPr lang="ru-RU" b="1" i="1" dirty="0">
                <a:solidFill>
                  <a:srgbClr val="002060"/>
                </a:solidFill>
              </a:rPr>
              <a:t>Более </a:t>
            </a:r>
            <a:r>
              <a:rPr lang="ru-RU" b="1" i="1" dirty="0" smtClean="0">
                <a:solidFill>
                  <a:srgbClr val="002060"/>
                </a:solidFill>
              </a:rPr>
              <a:t>21 000 </a:t>
            </a:r>
            <a:r>
              <a:rPr lang="ru-RU" b="1" i="1" dirty="0">
                <a:solidFill>
                  <a:srgbClr val="002060"/>
                </a:solidFill>
              </a:rPr>
              <a:t>участников </a:t>
            </a:r>
            <a:r>
              <a:rPr lang="ru-RU" b="1" i="1" dirty="0"/>
              <a:t>акции.</a:t>
            </a:r>
            <a:endParaRPr lang="ru-RU" dirty="0"/>
          </a:p>
          <a:p>
            <a:r>
              <a:rPr lang="ru-RU" b="1" i="1" dirty="0"/>
              <a:t/>
            </a:r>
            <a:br>
              <a:rPr lang="ru-RU" b="1" i="1" dirty="0"/>
            </a:br>
            <a:r>
              <a:rPr lang="ru-RU" b="1" i="1" dirty="0"/>
              <a:t> * Вовлечено </a:t>
            </a:r>
            <a:r>
              <a:rPr lang="ru-RU" b="1" i="1" dirty="0">
                <a:solidFill>
                  <a:srgbClr val="002060"/>
                </a:solidFill>
              </a:rPr>
              <a:t>более </a:t>
            </a:r>
            <a:r>
              <a:rPr lang="ru-RU" b="1" i="1" dirty="0" smtClean="0">
                <a:solidFill>
                  <a:srgbClr val="002060"/>
                </a:solidFill>
              </a:rPr>
              <a:t>170 </a:t>
            </a:r>
            <a:r>
              <a:rPr lang="ru-RU" b="1" i="1" dirty="0">
                <a:solidFill>
                  <a:srgbClr val="002060"/>
                </a:solidFill>
              </a:rPr>
              <a:t>Ветеранов</a:t>
            </a:r>
            <a:r>
              <a:rPr lang="ru-RU" b="1" i="1" dirty="0"/>
              <a:t> боевых действий Специальной военной операции и Советов ветеранов Великой Отечественной войны.</a:t>
            </a:r>
            <a:endParaRPr lang="ru-RU" dirty="0"/>
          </a:p>
          <a:p>
            <a:r>
              <a:rPr lang="ru-RU" b="1" i="1" dirty="0"/>
              <a:t> </a:t>
            </a:r>
            <a:endParaRPr lang="ru-RU" dirty="0"/>
          </a:p>
          <a:p>
            <a:r>
              <a:rPr lang="ru-RU" b="1" i="1" dirty="0"/>
              <a:t>Сплетено и направлено на фронт – </a:t>
            </a:r>
            <a:r>
              <a:rPr lang="ru-RU" b="1" i="1" dirty="0">
                <a:solidFill>
                  <a:srgbClr val="002060"/>
                </a:solidFill>
              </a:rPr>
              <a:t>не менее </a:t>
            </a:r>
            <a:r>
              <a:rPr lang="ru-RU" b="1" i="1" dirty="0" smtClean="0">
                <a:solidFill>
                  <a:srgbClr val="002060"/>
                </a:solidFill>
              </a:rPr>
              <a:t>50 </a:t>
            </a:r>
            <a:r>
              <a:rPr lang="ru-RU" b="1" i="1" dirty="0">
                <a:solidFill>
                  <a:srgbClr val="002060"/>
                </a:solidFill>
              </a:rPr>
              <a:t>маскировочных сетей</a:t>
            </a:r>
            <a:r>
              <a:rPr lang="ru-RU" b="1" i="1" dirty="0"/>
              <a:t>.</a:t>
            </a:r>
            <a:endParaRPr lang="ru-RU" dirty="0"/>
          </a:p>
          <a:p>
            <a:r>
              <a:rPr lang="ru-RU" b="1" i="1" dirty="0"/>
              <a:t> </a:t>
            </a:r>
            <a:endParaRPr lang="ru-RU" dirty="0"/>
          </a:p>
          <a:p>
            <a:r>
              <a:rPr lang="ru-RU" b="1" i="1" dirty="0"/>
              <a:t>Написано и направлено бойцам – </a:t>
            </a:r>
            <a:r>
              <a:rPr lang="ru-RU" b="1" i="1" dirty="0">
                <a:solidFill>
                  <a:srgbClr val="002060"/>
                </a:solidFill>
              </a:rPr>
              <a:t>не менее </a:t>
            </a:r>
            <a:r>
              <a:rPr lang="ru-RU" b="1" i="1" dirty="0" smtClean="0">
                <a:solidFill>
                  <a:srgbClr val="002060"/>
                </a:solidFill>
              </a:rPr>
              <a:t>3</a:t>
            </a:r>
            <a:r>
              <a:rPr lang="ru-RU" b="1" i="1" dirty="0">
                <a:solidFill>
                  <a:srgbClr val="002060"/>
                </a:solidFill>
              </a:rPr>
              <a:t> 000 писем поддержки</a:t>
            </a:r>
            <a:endParaRPr lang="ru-RU" dirty="0">
              <a:solidFill>
                <a:srgbClr val="002060"/>
              </a:solidFill>
            </a:endParaRPr>
          </a:p>
          <a:p>
            <a:r>
              <a:rPr lang="ru-RU" b="1" i="1" dirty="0">
                <a:solidFill>
                  <a:srgbClr val="002060"/>
                </a:solidFill>
              </a:rPr>
              <a:t> </a:t>
            </a:r>
            <a:endParaRPr lang="ru-RU" dirty="0">
              <a:solidFill>
                <a:srgbClr val="002060"/>
              </a:solidFill>
            </a:endParaRPr>
          </a:p>
          <a:p>
            <a:r>
              <a:rPr lang="ru-RU" b="1" dirty="0" smtClean="0"/>
              <a:t>Дети проявляют </a:t>
            </a:r>
            <a:r>
              <a:rPr lang="ru-RU" b="1" dirty="0"/>
              <a:t>интерес к истории Отечества, научились правильно делать посадки, ухаживать за своими саженцами; плести маскировочные сети, проявляют соучастие и поддержку Защитникам своими письмами. </a:t>
            </a:r>
            <a:endParaRPr lang="ru-RU" dirty="0"/>
          </a:p>
          <a:p>
            <a:r>
              <a:rPr lang="ru-RU" b="1" dirty="0"/>
              <a:t>Всё это говорит об эффективности проекта, и этот опыт мы готовы масштабировать, делиться механизмами проекта, быть наставниками для реализации проекта по всей стране</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05556" y="-18529"/>
            <a:ext cx="986444" cy="724189"/>
          </a:xfrm>
          <a:prstGeom prst="rect">
            <a:avLst/>
          </a:prstGeom>
        </p:spPr>
      </p:pic>
    </p:spTree>
    <p:extLst>
      <p:ext uri="{BB962C8B-B14F-4D97-AF65-F5344CB8AC3E}">
        <p14:creationId xmlns:p14="http://schemas.microsoft.com/office/powerpoint/2010/main" val="4283206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98668" y="914400"/>
            <a:ext cx="2743201" cy="776288"/>
          </a:xfrm>
        </p:spPr>
        <p:txBody>
          <a:bodyPr>
            <a:normAutofit/>
          </a:bodyPr>
          <a:lstStyle/>
          <a:p>
            <a:endParaRPr lang="ru-RU" sz="11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678" y="633710"/>
            <a:ext cx="1778924" cy="1778924"/>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28" y="44892"/>
            <a:ext cx="4801094" cy="4244333"/>
          </a:xfrm>
          <a:prstGeom prst="rect">
            <a:avLst/>
          </a:prstGeom>
        </p:spPr>
      </p:pic>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2867" y="44892"/>
            <a:ext cx="1109133" cy="869508"/>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5200" y="155877"/>
            <a:ext cx="2809833" cy="3386667"/>
          </a:xfrm>
          <a:prstGeom prst="rect">
            <a:avLst/>
          </a:prstGeom>
        </p:spPr>
      </p:pic>
      <p:pic>
        <p:nvPicPr>
          <p:cNvPr id="13" name="Рисунок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0357" y="53807"/>
            <a:ext cx="2495553" cy="2867423"/>
          </a:xfrm>
          <a:prstGeom prst="rect">
            <a:avLst/>
          </a:prstGeom>
        </p:spPr>
      </p:pic>
      <p:pic>
        <p:nvPicPr>
          <p:cNvPr id="15" name="Рисунок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20284" y="1815903"/>
            <a:ext cx="3682801" cy="2790630"/>
          </a:xfrm>
          <a:prstGeom prst="rect">
            <a:avLst/>
          </a:prstGeom>
        </p:spPr>
      </p:pic>
      <p:pic>
        <p:nvPicPr>
          <p:cNvPr id="17" name="Рисунок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16407" y="3859661"/>
            <a:ext cx="2028442" cy="1053805"/>
          </a:xfrm>
          <a:prstGeom prst="rect">
            <a:avLst/>
          </a:prstGeom>
        </p:spPr>
      </p:pic>
      <p:pic>
        <p:nvPicPr>
          <p:cNvPr id="18" name="Рисунок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08396" y="1117796"/>
            <a:ext cx="1783604" cy="1770968"/>
          </a:xfrm>
          <a:prstGeom prst="rect">
            <a:avLst/>
          </a:prstGeom>
        </p:spPr>
      </p:pic>
      <p:pic>
        <p:nvPicPr>
          <p:cNvPr id="4" name="Рисунок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21308" y="3276880"/>
            <a:ext cx="3568117" cy="2027760"/>
          </a:xfrm>
          <a:prstGeom prst="rect">
            <a:avLst/>
          </a:prstGeom>
        </p:spPr>
      </p:pic>
      <p:pic>
        <p:nvPicPr>
          <p:cNvPr id="5" name="Рисунок 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40465" y="2996398"/>
            <a:ext cx="2369395" cy="3553425"/>
          </a:xfrm>
          <a:prstGeom prst="rect">
            <a:avLst/>
          </a:prstGeom>
        </p:spPr>
      </p:pic>
      <p:pic>
        <p:nvPicPr>
          <p:cNvPr id="6" name="Рисунок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129" y="3463303"/>
            <a:ext cx="1873683" cy="3148596"/>
          </a:xfrm>
          <a:prstGeom prst="rect">
            <a:avLst/>
          </a:prstGeom>
        </p:spPr>
      </p:pic>
      <p:pic>
        <p:nvPicPr>
          <p:cNvPr id="7" name="Рисунок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53398" y="3622920"/>
            <a:ext cx="2997254" cy="3100741"/>
          </a:xfrm>
          <a:prstGeom prst="rect">
            <a:avLst/>
          </a:prstGeom>
        </p:spPr>
      </p:pic>
      <p:pic>
        <p:nvPicPr>
          <p:cNvPr id="8" name="Рисунок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28859" y="5095702"/>
            <a:ext cx="3663142" cy="1762297"/>
          </a:xfrm>
          <a:prstGeom prst="rect">
            <a:avLst/>
          </a:prstGeom>
        </p:spPr>
      </p:pic>
    </p:spTree>
    <p:extLst>
      <p:ext uri="{BB962C8B-B14F-4D97-AF65-F5344CB8AC3E}">
        <p14:creationId xmlns:p14="http://schemas.microsoft.com/office/powerpoint/2010/main" val="3665630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5884" y="1961803"/>
            <a:ext cx="11571316" cy="4813069"/>
          </a:xfrm>
        </p:spPr>
        <p:txBody>
          <a:bodyPr>
            <a:normAutofit/>
          </a:bodyPr>
          <a:lstStyle/>
          <a:p>
            <a:r>
              <a:rPr lang="ru-RU" sz="1800" b="1" i="1" u="sng" dirty="0" smtClean="0">
                <a:solidFill>
                  <a:srgbClr val="002060"/>
                </a:solidFill>
                <a:latin typeface="Times New Roman" panose="02020603050405020304" pitchFamily="18" charset="0"/>
                <a:cs typeface="Times New Roman" panose="02020603050405020304" pitchFamily="18" charset="0"/>
              </a:rPr>
              <a:t>Задачи на 2026 год</a:t>
            </a:r>
            <a:r>
              <a:rPr lang="ru-RU" sz="1800" b="1" dirty="0" smtClean="0">
                <a:latin typeface="Times New Roman" panose="02020603050405020304" pitchFamily="18" charset="0"/>
                <a:cs typeface="Times New Roman" panose="02020603050405020304" pitchFamily="18" charset="0"/>
              </a:rPr>
              <a:t>: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На территории Иркутской области </a:t>
            </a:r>
            <a:r>
              <a:rPr lang="ru-RU" sz="1800" b="1" dirty="0" smtClean="0">
                <a:latin typeface="Times New Roman" panose="02020603050405020304" pitchFamily="18" charset="0"/>
                <a:cs typeface="Times New Roman" panose="02020603050405020304" pitchFamily="18" charset="0"/>
              </a:rPr>
              <a:t>высаживается </a:t>
            </a:r>
            <a:r>
              <a:rPr lang="ru-RU" sz="1800" b="1" dirty="0" smtClean="0">
                <a:solidFill>
                  <a:schemeClr val="accent4">
                    <a:lumMod val="50000"/>
                  </a:schemeClr>
                </a:solidFill>
                <a:latin typeface="Times New Roman" panose="02020603050405020304" pitchFamily="18" charset="0"/>
                <a:cs typeface="Times New Roman" panose="02020603050405020304" pitchFamily="18" charset="0"/>
              </a:rPr>
              <a:t>81</a:t>
            </a:r>
            <a:r>
              <a:rPr lang="ru-RU" sz="1800" b="1" dirty="0" smtClean="0">
                <a:solidFill>
                  <a:srgbClr val="0070C0"/>
                </a:solidFill>
                <a:latin typeface="Times New Roman" panose="02020603050405020304" pitchFamily="18" charset="0"/>
                <a:cs typeface="Times New Roman" panose="02020603050405020304" pitchFamily="18" charset="0"/>
              </a:rPr>
              <a:t> Аллея </a:t>
            </a:r>
            <a:r>
              <a:rPr lang="ru-RU" sz="1800" b="1" dirty="0">
                <a:solidFill>
                  <a:srgbClr val="0070C0"/>
                </a:solidFill>
                <a:latin typeface="Times New Roman" panose="02020603050405020304" pitchFamily="18" charset="0"/>
                <a:cs typeface="Times New Roman" panose="02020603050405020304" pitchFamily="18" charset="0"/>
              </a:rPr>
              <a:t>Защитникам Отечества </a:t>
            </a:r>
            <a:r>
              <a:rPr lang="ru-RU" sz="1800" b="1" dirty="0">
                <a:latin typeface="Times New Roman" panose="02020603050405020304" pitchFamily="18" charset="0"/>
                <a:cs typeface="Times New Roman" panose="02020603050405020304" pitchFamily="18" charset="0"/>
              </a:rPr>
              <a:t>на </a:t>
            </a:r>
            <a:r>
              <a:rPr lang="ru-RU" sz="1800" b="1" dirty="0" smtClean="0">
                <a:solidFill>
                  <a:schemeClr val="accent4">
                    <a:lumMod val="50000"/>
                  </a:schemeClr>
                </a:solidFill>
                <a:latin typeface="Times New Roman" panose="02020603050405020304" pitchFamily="18" charset="0"/>
                <a:cs typeface="Times New Roman" panose="02020603050405020304" pitchFamily="18" charset="0"/>
              </a:rPr>
              <a:t>81</a:t>
            </a:r>
            <a:r>
              <a:rPr lang="ru-RU" sz="1800" b="1" dirty="0" smtClean="0">
                <a:latin typeface="Times New Roman" panose="02020603050405020304" pitchFamily="18" charset="0"/>
                <a:cs typeface="Times New Roman" panose="02020603050405020304" pitchFamily="18" charset="0"/>
              </a:rPr>
              <a:t> территории </a:t>
            </a:r>
            <a:r>
              <a:rPr lang="ru-RU" sz="1800" b="1" dirty="0">
                <a:latin typeface="Times New Roman" panose="02020603050405020304" pitchFamily="18" charset="0"/>
                <a:cs typeface="Times New Roman" panose="02020603050405020304" pitchFamily="18" charset="0"/>
              </a:rPr>
              <a:t>учебно-воспитательных </a:t>
            </a:r>
            <a:r>
              <a:rPr lang="ru-RU" sz="1800" b="1" dirty="0" smtClean="0">
                <a:latin typeface="Times New Roman" panose="02020603050405020304" pitchFamily="18" charset="0"/>
                <a:cs typeface="Times New Roman" panose="02020603050405020304" pitchFamily="18" charset="0"/>
              </a:rPr>
              <a:t>организаций (согласно году Победы в ВОВ) с вовлечением </a:t>
            </a:r>
            <a:r>
              <a:rPr lang="ru-RU" sz="1800" b="1" dirty="0" smtClean="0">
                <a:solidFill>
                  <a:srgbClr val="0070C0"/>
                </a:solidFill>
                <a:latin typeface="Times New Roman" panose="02020603050405020304" pitchFamily="18" charset="0"/>
                <a:cs typeface="Times New Roman" panose="02020603050405020304" pitchFamily="18" charset="0"/>
              </a:rPr>
              <a:t>Ветеранов боевых действий СВО – Защитников Отечества </a:t>
            </a:r>
            <a:r>
              <a:rPr lang="ru-RU" sz="1800" b="1" dirty="0" smtClean="0">
                <a:latin typeface="Times New Roman" panose="02020603050405020304" pitchFamily="18" charset="0"/>
                <a:cs typeface="Times New Roman" panose="02020603050405020304" pitchFamily="18" charset="0"/>
              </a:rPr>
              <a:t>нашего;</a:t>
            </a:r>
            <a:r>
              <a:rPr lang="ru-RU" sz="1800" b="1" dirty="0">
                <a:latin typeface="Times New Roman" panose="02020603050405020304" pitchFamily="18" charset="0"/>
                <a:cs typeface="Times New Roman" panose="02020603050405020304" pitchFamily="18" charset="0"/>
              </a:rPr>
              <a:t/>
            </a:r>
            <a:br>
              <a:rPr lang="ru-RU" sz="1800" b="1" dirty="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продолжение работы с ЛНР, Омской областью, подключение других регионов РФ;</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продолжение работы </a:t>
            </a:r>
            <a:r>
              <a:rPr lang="ru-RU" sz="1800" b="1" dirty="0">
                <a:latin typeface="Times New Roman" panose="02020603050405020304" pitchFamily="18" charset="0"/>
                <a:cs typeface="Times New Roman" panose="02020603050405020304" pitchFamily="18" charset="0"/>
              </a:rPr>
              <a:t>с Республикой Беларусь по расширению географии акции на других территориях учебно-воспитательных </a:t>
            </a:r>
            <a:r>
              <a:rPr lang="ru-RU" sz="1800" b="1" dirty="0" smtClean="0">
                <a:latin typeface="Times New Roman" panose="02020603050405020304" pitchFamily="18" charset="0"/>
                <a:cs typeface="Times New Roman" panose="02020603050405020304" pitchFamily="18" charset="0"/>
              </a:rPr>
              <a:t>организаций</a:t>
            </a:r>
            <a:r>
              <a:rPr lang="ru-RU" sz="1800" b="1" dirty="0">
                <a:latin typeface="Times New Roman" panose="02020603050405020304" pitchFamily="18" charset="0"/>
                <a:cs typeface="Times New Roman" panose="02020603050405020304" pitchFamily="18" charset="0"/>
              </a:rPr>
              <a:t> </a:t>
            </a:r>
            <a:r>
              <a:rPr lang="ru-RU" sz="1800" b="1" dirty="0" smtClean="0">
                <a:latin typeface="Times New Roman" panose="02020603050405020304" pitchFamily="18" charset="0"/>
                <a:cs typeface="Times New Roman" panose="02020603050405020304" pitchFamily="18" charset="0"/>
              </a:rPr>
              <a:t>Беларуси (</a:t>
            </a:r>
            <a:r>
              <a:rPr lang="ru-RU" sz="1800" i="1" dirty="0" smtClean="0">
                <a:solidFill>
                  <a:schemeClr val="accent4">
                    <a:lumMod val="50000"/>
                  </a:schemeClr>
                </a:solidFill>
                <a:latin typeface="Times New Roman" panose="02020603050405020304" pitchFamily="18" charset="0"/>
                <a:cs typeface="Times New Roman" panose="02020603050405020304" pitchFamily="18" charset="0"/>
              </a:rPr>
              <a:t>не менее 2</a:t>
            </a:r>
            <a:r>
              <a:rPr lang="ru-RU" sz="1800" b="1" dirty="0" smtClean="0">
                <a:latin typeface="Times New Roman" panose="02020603050405020304" pitchFamily="18" charset="0"/>
                <a:cs typeface="Times New Roman" panose="02020603050405020304" pitchFamily="18" charset="0"/>
              </a:rPr>
              <a:t>), подключение других дружественных стран          </a:t>
            </a:r>
            <a:r>
              <a:rPr lang="ru-RU" sz="1800" i="1" dirty="0" smtClean="0">
                <a:latin typeface="Times New Roman" panose="02020603050405020304" pitchFamily="18" charset="0"/>
                <a:cs typeface="Times New Roman" panose="02020603050405020304" pitchFamily="18" charset="0"/>
              </a:rPr>
              <a:t>(в 2026 подключается Киргизская Республика </a:t>
            </a:r>
            <a:r>
              <a:rPr lang="ru-RU" sz="1800" i="1" dirty="0">
                <a:latin typeface="Times New Roman" panose="02020603050405020304" pitchFamily="18" charset="0"/>
                <a:cs typeface="Times New Roman" panose="02020603050405020304" pitchFamily="18" charset="0"/>
              </a:rPr>
              <a:t>(г. Ош)</a:t>
            </a: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r>
              <a:rPr lang="ru-RU" sz="1800" b="1" dirty="0" smtClean="0">
                <a:latin typeface="Times New Roman" panose="02020603050405020304" pitchFamily="18" charset="0"/>
                <a:cs typeface="Times New Roman" panose="02020603050405020304" pitchFamily="18" charset="0"/>
              </a:rPr>
              <a:t/>
            </a:r>
            <a:br>
              <a:rPr lang="ru-RU" sz="1800" b="1" dirty="0" smtClean="0">
                <a:latin typeface="Times New Roman" panose="02020603050405020304" pitchFamily="18" charset="0"/>
                <a:cs typeface="Times New Roman" panose="02020603050405020304" pitchFamily="18" charset="0"/>
              </a:rPr>
            </a:br>
            <a:endParaRPr lang="ru-RU" sz="18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1731" y="-18529"/>
            <a:ext cx="1460269" cy="1072043"/>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6327" y="517492"/>
            <a:ext cx="1976189" cy="2118281"/>
          </a:xfrm>
          <a:prstGeom prst="rect">
            <a:avLst/>
          </a:prstGeom>
        </p:spPr>
      </p:pic>
    </p:spTree>
    <p:extLst>
      <p:ext uri="{BB962C8B-B14F-4D97-AF65-F5344CB8AC3E}">
        <p14:creationId xmlns:p14="http://schemas.microsoft.com/office/powerpoint/2010/main" val="477187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5542" y="706582"/>
            <a:ext cx="7538257" cy="984106"/>
          </a:xfrm>
        </p:spPr>
        <p:txBody>
          <a:bodyPr>
            <a:normAutofit/>
          </a:bodyPr>
          <a:lstStyle/>
          <a:p>
            <a:endParaRPr lang="ru-RU" sz="1000" dirty="0"/>
          </a:p>
        </p:txBody>
      </p:sp>
      <p:sp>
        <p:nvSpPr>
          <p:cNvPr id="3" name="Прямоугольник 2"/>
          <p:cNvSpPr/>
          <p:nvPr/>
        </p:nvSpPr>
        <p:spPr>
          <a:xfrm>
            <a:off x="166255" y="66503"/>
            <a:ext cx="11920450" cy="4763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Организация проекта «</a:t>
            </a:r>
            <a:r>
              <a:rPr lang="ru-RU" b="1" dirty="0" smtClean="0">
                <a:solidFill>
                  <a:srgbClr val="002060"/>
                </a:solidFill>
              </a:rPr>
              <a:t>Аллеи </a:t>
            </a:r>
            <a:r>
              <a:rPr lang="ru-RU" b="1" dirty="0">
                <a:solidFill>
                  <a:srgbClr val="002060"/>
                </a:solidFill>
              </a:rPr>
              <a:t>Защитникам Отечества </a:t>
            </a:r>
            <a:r>
              <a:rPr lang="ru-RU" b="1" dirty="0" smtClean="0">
                <a:solidFill>
                  <a:srgbClr val="002060"/>
                </a:solidFill>
              </a:rPr>
              <a:t>на территориях учебно-воспитательных организаций</a:t>
            </a:r>
            <a:r>
              <a:rPr lang="ru-RU" dirty="0" smtClean="0"/>
              <a:t>» строится </a:t>
            </a:r>
            <a:r>
              <a:rPr lang="ru-RU" dirty="0"/>
              <a:t>на Взаимодействии Всех в Содружестве на благо Отечества, в единении целью укрепления Национальной Безопасности, Любви к Родине, верности традициям предков – в эффективном  взаимодействии Правительства Иркутской области,  администраций муниципалитетов, педагогических коллективов, родителей, детей учебно-воспитательных организаций, доблестных сотрудников лесничеств, </a:t>
            </a:r>
            <a:r>
              <a:rPr lang="ru-RU" dirty="0" err="1"/>
              <a:t>Минлеса</a:t>
            </a:r>
            <a:r>
              <a:rPr lang="ru-RU" dirty="0"/>
              <a:t>, </a:t>
            </a:r>
            <a:r>
              <a:rPr lang="ru-RU" dirty="0" err="1"/>
              <a:t>МинОбразования</a:t>
            </a:r>
            <a:r>
              <a:rPr lang="ru-RU" dirty="0"/>
              <a:t> Иркутской области, при поддержке Центра доп</a:t>
            </a:r>
            <a:r>
              <a:rPr lang="ru-RU" dirty="0" smtClean="0"/>
              <a:t>. образования </a:t>
            </a:r>
            <a:r>
              <a:rPr lang="ru-RU" dirty="0"/>
              <a:t>Министерства Просвещения РФ с участием и поддержкой общественных организаций.</a:t>
            </a:r>
          </a:p>
          <a:p>
            <a:r>
              <a:rPr lang="ru-RU" dirty="0"/>
              <a:t> </a:t>
            </a:r>
          </a:p>
          <a:p>
            <a:r>
              <a:rPr lang="ru-RU" dirty="0" smtClean="0"/>
              <a:t>     Ежегодное </a:t>
            </a:r>
            <a:r>
              <a:rPr lang="ru-RU" dirty="0"/>
              <a:t>мероприятие вносит значимый вклад </a:t>
            </a:r>
            <a:r>
              <a:rPr lang="ru-RU" dirty="0" smtClean="0"/>
              <a:t>в </a:t>
            </a:r>
            <a:r>
              <a:rPr lang="ru-RU" dirty="0"/>
              <a:t>укрепление суверенитета России, развивает взаимодействие, укрепление дружественных связей с новыми регионами, дружественными странами</a:t>
            </a:r>
            <a:r>
              <a:rPr lang="ru-RU" dirty="0" smtClean="0"/>
              <a:t>.</a:t>
            </a:r>
          </a:p>
          <a:p>
            <a:endParaRPr lang="ru-RU" dirty="0"/>
          </a:p>
          <a:p>
            <a:r>
              <a:rPr lang="ru-RU" dirty="0" smtClean="0"/>
              <a:t>- как </a:t>
            </a:r>
            <a:r>
              <a:rPr lang="ru-RU" dirty="0"/>
              <a:t>говорит Президент России Владимир Владимирович Путин - </a:t>
            </a:r>
            <a:r>
              <a:rPr lang="ru-RU" b="1" dirty="0"/>
              <a:t>только во взаимодействии органов власти, общественности - мы сможем построить Страну и Мир, о которых мечтаем!</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89215" cy="726223"/>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293" y="5054138"/>
            <a:ext cx="2498008" cy="1803862"/>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83" y="4340046"/>
            <a:ext cx="1954909" cy="168029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6955" y="4256116"/>
            <a:ext cx="3805621" cy="2601884"/>
          </a:xfrm>
          <a:prstGeom prst="rect">
            <a:avLst/>
          </a:prstGeom>
        </p:spPr>
      </p:pic>
      <p:sp>
        <p:nvSpPr>
          <p:cNvPr id="9" name="Прямоугольник 8"/>
          <p:cNvSpPr/>
          <p:nvPr/>
        </p:nvSpPr>
        <p:spPr>
          <a:xfrm>
            <a:off x="2055294" y="4605251"/>
            <a:ext cx="7396278" cy="598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a:t>
            </a:r>
            <a:r>
              <a:rPr lang="ru-RU" dirty="0" err="1"/>
              <a:t>СилаРоссиивКаждомИзНас</a:t>
            </a:r>
            <a:r>
              <a:rPr lang="ru-RU" dirty="0"/>
              <a:t> #</a:t>
            </a:r>
            <a:r>
              <a:rPr lang="ru-RU" dirty="0" err="1"/>
              <a:t>ВместеМыСила</a:t>
            </a:r>
            <a:r>
              <a:rPr lang="ru-RU" dirty="0"/>
              <a:t> #</a:t>
            </a:r>
            <a:r>
              <a:rPr lang="ru-RU" dirty="0" err="1"/>
              <a:t>ВсёДляПобеды</a:t>
            </a:r>
            <a:r>
              <a:rPr lang="ru-RU" dirty="0"/>
              <a:t> #</a:t>
            </a:r>
            <a:r>
              <a:rPr lang="ru-RU" dirty="0" err="1"/>
              <a:t>ЗащитникиОтечества</a:t>
            </a:r>
            <a:r>
              <a:rPr lang="ru-RU" dirty="0"/>
              <a:t> #</a:t>
            </a:r>
            <a:r>
              <a:rPr lang="ru-RU" dirty="0" err="1"/>
              <a:t>АллеиЗащитникамОтечества</a:t>
            </a:r>
            <a:r>
              <a:rPr lang="ru-RU" dirty="0"/>
              <a:t> </a:t>
            </a:r>
          </a:p>
          <a:p>
            <a:r>
              <a:rPr lang="ru-RU" dirty="0"/>
              <a:t> </a:t>
            </a:r>
          </a:p>
          <a:p>
            <a:r>
              <a:rPr lang="ru-RU" b="1" dirty="0"/>
              <a:t> </a:t>
            </a:r>
            <a:endParaRPr lang="ru-RU" dirty="0"/>
          </a:p>
        </p:txBody>
      </p:sp>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293" y="5064378"/>
            <a:ext cx="2629592" cy="1799705"/>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6379" y="4124078"/>
            <a:ext cx="3805621" cy="2601884"/>
          </a:xfrm>
          <a:prstGeom prst="rect">
            <a:avLst/>
          </a:prstGeom>
        </p:spPr>
      </p:pic>
    </p:spTree>
    <p:extLst>
      <p:ext uri="{BB962C8B-B14F-4D97-AF65-F5344CB8AC3E}">
        <p14:creationId xmlns:p14="http://schemas.microsoft.com/office/powerpoint/2010/main" val="3557363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6290" y="798022"/>
            <a:ext cx="9857509" cy="892666"/>
          </a:xfrm>
        </p:spPr>
        <p:txBody>
          <a:bodyPr>
            <a:normAutofit/>
          </a:bodyPr>
          <a:lstStyle/>
          <a:p>
            <a:endParaRPr lang="ru-RU" sz="800" dirty="0"/>
          </a:p>
        </p:txBody>
      </p:sp>
      <p:sp>
        <p:nvSpPr>
          <p:cNvPr id="3" name="Прямоугольник 2"/>
          <p:cNvSpPr/>
          <p:nvPr/>
        </p:nvSpPr>
        <p:spPr>
          <a:xfrm>
            <a:off x="440575" y="124691"/>
            <a:ext cx="11330247" cy="2967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Вовлечение </a:t>
            </a:r>
            <a:r>
              <a:rPr lang="ru-RU" dirty="0" smtClean="0"/>
              <a:t>Ветеранов </a:t>
            </a:r>
            <a:r>
              <a:rPr lang="ru-RU" dirty="0"/>
              <a:t>СВО в патриотическое воспитание </a:t>
            </a:r>
            <a:r>
              <a:rPr lang="ru-RU" dirty="0" smtClean="0"/>
              <a:t>молодёжи</a:t>
            </a:r>
            <a:r>
              <a:rPr lang="ru-RU" dirty="0"/>
              <a:t>, сохранение памяти о </a:t>
            </a:r>
            <a:r>
              <a:rPr lang="ru-RU" dirty="0" smtClean="0"/>
              <a:t>Героях </a:t>
            </a:r>
            <a:r>
              <a:rPr lang="ru-RU" dirty="0"/>
              <a:t>Отечества, патриотическое воспитание населения является важной частью работы филиала </a:t>
            </a:r>
            <a:r>
              <a:rPr lang="ru-RU" dirty="0">
                <a:solidFill>
                  <a:srgbClr val="002060"/>
                </a:solidFill>
              </a:rPr>
              <a:t>Фонда «Защитники Отечества</a:t>
            </a:r>
            <a:r>
              <a:rPr lang="ru-RU" dirty="0" smtClean="0">
                <a:solidFill>
                  <a:srgbClr val="002060"/>
                </a:solidFill>
              </a:rPr>
              <a:t>», КСВО, учебно-воспитательных организаций</a:t>
            </a:r>
            <a:r>
              <a:rPr lang="ru-RU" dirty="0" smtClean="0"/>
              <a:t> </a:t>
            </a:r>
            <a:r>
              <a:rPr lang="ru-RU" dirty="0"/>
              <a:t>и Команда проекта </a:t>
            </a:r>
            <a:r>
              <a:rPr lang="ru-RU" dirty="0" smtClean="0"/>
              <a:t>«</a:t>
            </a:r>
            <a:r>
              <a:rPr lang="ru-RU" dirty="0" smtClean="0">
                <a:solidFill>
                  <a:srgbClr val="002060"/>
                </a:solidFill>
              </a:rPr>
              <a:t>Аллеи </a:t>
            </a:r>
            <a:r>
              <a:rPr lang="ru-RU" dirty="0">
                <a:solidFill>
                  <a:srgbClr val="002060"/>
                </a:solidFill>
              </a:rPr>
              <a:t>Защитникам Отечества на территориях учебно-воспитательных организаций</a:t>
            </a:r>
            <a:r>
              <a:rPr lang="ru-RU" dirty="0"/>
              <a:t>» приглашает к сотрудничеству в содружестве в дальнейшей ежегодной реализации Аллей Защитников Отечества, в прославлении подвигов ветеранов боевых действий СВО и в вовлечении и поддержке ветеранов СВО в деле воспитания и становления личности каждого гражданина России.</a:t>
            </a:r>
          </a:p>
          <a:p>
            <a:r>
              <a:rPr lang="ru-RU" b="1" dirty="0"/>
              <a:t>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02" y="2485507"/>
            <a:ext cx="6922893" cy="394854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855" y="2999893"/>
            <a:ext cx="5494712" cy="3318778"/>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01" y="2316097"/>
            <a:ext cx="6922893" cy="4117955"/>
          </a:xfrm>
          <a:prstGeom prst="rect">
            <a:avLst/>
          </a:prstGeom>
        </p:spPr>
      </p:pic>
      <p:sp>
        <p:nvSpPr>
          <p:cNvPr id="8" name="Прямоугольник 7"/>
          <p:cNvSpPr/>
          <p:nvPr/>
        </p:nvSpPr>
        <p:spPr>
          <a:xfrm>
            <a:off x="132999" y="6243859"/>
            <a:ext cx="6392493" cy="555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a:t>
            </a:r>
            <a:r>
              <a:rPr lang="ru-RU" dirty="0" err="1"/>
              <a:t>СилаРоссиивКаждомИзНас</a:t>
            </a:r>
            <a:r>
              <a:rPr lang="ru-RU" dirty="0"/>
              <a:t> #</a:t>
            </a:r>
            <a:r>
              <a:rPr lang="ru-RU" dirty="0" err="1"/>
              <a:t>ВместеМыСила</a:t>
            </a:r>
            <a:r>
              <a:rPr lang="ru-RU" dirty="0"/>
              <a:t> #</a:t>
            </a:r>
            <a:r>
              <a:rPr lang="ru-RU" dirty="0" err="1"/>
              <a:t>ВсёДляПобеды</a:t>
            </a:r>
            <a:r>
              <a:rPr lang="ru-RU" dirty="0"/>
              <a:t> #</a:t>
            </a:r>
            <a:r>
              <a:rPr lang="ru-RU" dirty="0" err="1" smtClean="0"/>
              <a:t>ЗащитникиОтечества</a:t>
            </a:r>
            <a:r>
              <a:rPr lang="ru-RU" dirty="0" smtClean="0"/>
              <a:t> </a:t>
            </a:r>
            <a:r>
              <a:rPr lang="en-US" dirty="0" smtClean="0"/>
              <a:t>#</a:t>
            </a:r>
            <a:r>
              <a:rPr lang="ru-RU" dirty="0" err="1" smtClean="0"/>
              <a:t>АллеиЗащитникамОтечетва</a:t>
            </a:r>
            <a:endParaRPr lang="ru-RU" dirty="0"/>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50386" y="0"/>
            <a:ext cx="941611" cy="731520"/>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509"/>
            <a:ext cx="1105593" cy="657801"/>
          </a:xfrm>
          <a:prstGeom prst="rect">
            <a:avLst/>
          </a:prstGeom>
        </p:spPr>
      </p:pic>
    </p:spTree>
    <p:extLst>
      <p:ext uri="{BB962C8B-B14F-4D97-AF65-F5344CB8AC3E}">
        <p14:creationId xmlns:p14="http://schemas.microsoft.com/office/powerpoint/2010/main" val="328433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2211976"/>
          </a:xfrm>
        </p:spPr>
        <p:txBody>
          <a:bodyPr>
            <a:normAutofit fontScale="90000"/>
          </a:bodyPr>
          <a:lstStyle/>
          <a:p>
            <a:pPr algn="ctr"/>
            <a:r>
              <a:rPr lang="ru-RU" sz="1800" b="1" dirty="0">
                <a:solidFill>
                  <a:srgbClr val="002060"/>
                </a:solidFill>
                <a:latin typeface="+mn-lt"/>
              </a:rPr>
              <a:t>Р</a:t>
            </a:r>
            <a:r>
              <a:rPr lang="ru-RU" sz="1800" b="1" dirty="0" smtClean="0">
                <a:solidFill>
                  <a:srgbClr val="002060"/>
                </a:solidFill>
                <a:latin typeface="+mn-lt"/>
              </a:rPr>
              <a:t>уководитель Ежегодной акции </a:t>
            </a:r>
            <a:br>
              <a:rPr lang="ru-RU" sz="1800" b="1" dirty="0" smtClean="0">
                <a:solidFill>
                  <a:srgbClr val="002060"/>
                </a:solidFill>
                <a:latin typeface="+mn-lt"/>
              </a:rPr>
            </a:br>
            <a:r>
              <a:rPr lang="ru-RU" sz="1800" b="1" dirty="0" smtClean="0">
                <a:solidFill>
                  <a:srgbClr val="002060"/>
                </a:solidFill>
                <a:latin typeface="+mn-lt"/>
              </a:rPr>
              <a:t>«</a:t>
            </a:r>
            <a:r>
              <a:rPr lang="ru-RU" sz="1800" b="1" dirty="0" smtClean="0">
                <a:solidFill>
                  <a:srgbClr val="0070C0"/>
                </a:solidFill>
                <a:latin typeface="+mn-lt"/>
              </a:rPr>
              <a:t>Аллеи Защитникам Отечества на территориях учебно-воспитательных организаций</a:t>
            </a:r>
            <a:r>
              <a:rPr lang="ru-RU" sz="1800" b="1" dirty="0" smtClean="0">
                <a:solidFill>
                  <a:srgbClr val="002060"/>
                </a:solidFill>
                <a:latin typeface="+mn-lt"/>
              </a:rPr>
              <a:t>»</a:t>
            </a:r>
            <a:br>
              <a:rPr lang="ru-RU" sz="1800" b="1" dirty="0" smtClean="0">
                <a:solidFill>
                  <a:srgbClr val="002060"/>
                </a:solidFill>
                <a:latin typeface="+mn-lt"/>
              </a:rPr>
            </a:br>
            <a:r>
              <a:rPr lang="ru-RU" sz="1800" b="1" dirty="0" smtClean="0">
                <a:latin typeface="+mn-lt"/>
              </a:rPr>
              <a:t>Екатерина Удеревская</a:t>
            </a:r>
            <a:r>
              <a:rPr lang="en-US" sz="1800" b="1" dirty="0" smtClean="0">
                <a:latin typeface="+mn-lt"/>
              </a:rPr>
              <a:t/>
            </a:r>
            <a:br>
              <a:rPr lang="en-US" sz="1800" b="1" dirty="0" smtClean="0">
                <a:latin typeface="+mn-lt"/>
              </a:rPr>
            </a:br>
            <a:r>
              <a:rPr lang="en-US" sz="1800" b="1" dirty="0" smtClean="0">
                <a:latin typeface="+mn-lt"/>
              </a:rPr>
              <a:t>+7(914)-930-01-50</a:t>
            </a:r>
            <a:r>
              <a:rPr lang="ru-RU" sz="1800" b="1" dirty="0" smtClean="0">
                <a:latin typeface="+mn-lt"/>
              </a:rPr>
              <a:t/>
            </a:r>
            <a:br>
              <a:rPr lang="ru-RU" sz="1800" b="1" dirty="0" smtClean="0">
                <a:latin typeface="+mn-lt"/>
              </a:rPr>
            </a:br>
            <a:r>
              <a:rPr lang="ru-RU" sz="1800" b="1" dirty="0" smtClean="0">
                <a:solidFill>
                  <a:srgbClr val="002060"/>
                </a:solidFill>
                <a:latin typeface="+mn-lt"/>
              </a:rPr>
              <a:t>помощники руководителя</a:t>
            </a:r>
            <a:r>
              <a:rPr lang="ru-RU" sz="1800" b="1" dirty="0" smtClean="0">
                <a:solidFill>
                  <a:srgbClr val="0070C0"/>
                </a:solidFill>
                <a:latin typeface="+mn-lt"/>
              </a:rPr>
              <a:t>:</a:t>
            </a:r>
            <a:r>
              <a:rPr lang="ru-RU" sz="1800" b="1" dirty="0" smtClean="0">
                <a:latin typeface="+mn-lt"/>
              </a:rPr>
              <a:t/>
            </a:r>
            <a:br>
              <a:rPr lang="ru-RU" sz="1800" b="1" dirty="0" smtClean="0">
                <a:latin typeface="+mn-lt"/>
              </a:rPr>
            </a:br>
            <a:r>
              <a:rPr lang="ru-RU" sz="1800" b="1" dirty="0" smtClean="0">
                <a:latin typeface="+mn-lt"/>
              </a:rPr>
              <a:t>Елена Великанова +7(964)-127-57-77, </a:t>
            </a:r>
            <a:r>
              <a:rPr lang="ru-RU" sz="1800" dirty="0">
                <a:latin typeface="+mn-lt"/>
              </a:rPr>
              <a:t>Наталья Захарова +7(983)-401-68-28</a:t>
            </a:r>
            <a:r>
              <a:rPr lang="ru-RU" sz="1800" b="1" dirty="0" smtClean="0">
                <a:latin typeface="+mn-lt"/>
              </a:rPr>
              <a:t/>
            </a:r>
            <a:br>
              <a:rPr lang="ru-RU" sz="1800" b="1" dirty="0" smtClean="0">
                <a:latin typeface="+mn-lt"/>
              </a:rPr>
            </a:br>
            <a:r>
              <a:rPr lang="ru-RU" sz="1800" b="1" dirty="0" smtClean="0">
                <a:solidFill>
                  <a:srgbClr val="002060"/>
                </a:solidFill>
                <a:latin typeface="+mn-lt"/>
              </a:rPr>
              <a:t>СО</a:t>
            </a:r>
            <a:r>
              <a:rPr lang="ru-RU" sz="1800" b="1" dirty="0" smtClean="0">
                <a:latin typeface="+mn-lt"/>
              </a:rPr>
              <a:t> </a:t>
            </a:r>
            <a:r>
              <a:rPr lang="ru-RU" sz="1800" b="1" dirty="0" smtClean="0">
                <a:solidFill>
                  <a:srgbClr val="002060"/>
                </a:solidFill>
                <a:latin typeface="+mn-lt"/>
              </a:rPr>
              <a:t>НКО Ассоциация </a:t>
            </a:r>
            <a:r>
              <a:rPr lang="ru-RU" sz="1800" b="1" dirty="0">
                <a:solidFill>
                  <a:srgbClr val="002060"/>
                </a:solidFill>
                <a:latin typeface="+mn-lt"/>
              </a:rPr>
              <a:t>«Байкальское Содружество</a:t>
            </a:r>
            <a:r>
              <a:rPr lang="ru-RU" sz="1800" b="1" dirty="0" smtClean="0">
                <a:solidFill>
                  <a:srgbClr val="002060"/>
                </a:solidFill>
                <a:latin typeface="+mn-lt"/>
              </a:rPr>
              <a:t>»</a:t>
            </a:r>
            <a:br>
              <a:rPr lang="ru-RU" sz="1800" b="1" dirty="0" smtClean="0">
                <a:solidFill>
                  <a:srgbClr val="002060"/>
                </a:solidFill>
                <a:latin typeface="+mn-lt"/>
              </a:rPr>
            </a:br>
            <a:r>
              <a:rPr lang="en-US" sz="1800" b="1" dirty="0">
                <a:hlinkClick r:id="rId2"/>
              </a:rPr>
              <a:t>baikanturs@yandex.ru</a:t>
            </a:r>
            <a:r>
              <a:rPr lang="ru-RU" sz="1800" b="1" dirty="0">
                <a:solidFill>
                  <a:srgbClr val="002060"/>
                </a:solidFill>
              </a:rPr>
              <a:t/>
            </a:r>
            <a:br>
              <a:rPr lang="ru-RU" sz="1800" b="1" dirty="0">
                <a:solidFill>
                  <a:srgbClr val="002060"/>
                </a:solidFill>
              </a:rPr>
            </a:br>
            <a:endParaRPr lang="ru-RU" sz="1800" b="1" dirty="0">
              <a:latin typeface="+mn-lt"/>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040" y="2"/>
            <a:ext cx="1584960" cy="116358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8509"/>
            <a:ext cx="1969984" cy="1172094"/>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2523" y="2985258"/>
            <a:ext cx="5745870" cy="3318778"/>
          </a:xfrm>
          <a:prstGeom prst="rect">
            <a:avLst/>
          </a:prstGeom>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064" y="1936866"/>
            <a:ext cx="6922893" cy="3948545"/>
          </a:xfrm>
          <a:prstGeom prst="rect">
            <a:avLst/>
          </a:prstGeom>
        </p:spPr>
      </p:pic>
      <p:sp>
        <p:nvSpPr>
          <p:cNvPr id="10" name="Прямоугольник 9"/>
          <p:cNvSpPr/>
          <p:nvPr/>
        </p:nvSpPr>
        <p:spPr>
          <a:xfrm>
            <a:off x="108064" y="5885411"/>
            <a:ext cx="6350925" cy="9725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a:t>
            </a:r>
            <a:r>
              <a:rPr lang="ru-RU" dirty="0" err="1"/>
              <a:t>СилаРоссиивКаждомИзНас</a:t>
            </a:r>
            <a:r>
              <a:rPr lang="ru-RU" dirty="0"/>
              <a:t> #</a:t>
            </a:r>
            <a:r>
              <a:rPr lang="ru-RU" dirty="0" err="1"/>
              <a:t>ВместеМыСила</a:t>
            </a:r>
            <a:r>
              <a:rPr lang="ru-RU" dirty="0"/>
              <a:t> #</a:t>
            </a:r>
            <a:r>
              <a:rPr lang="ru-RU" dirty="0" err="1"/>
              <a:t>ВсёДляПобеды</a:t>
            </a:r>
            <a:r>
              <a:rPr lang="ru-RU" dirty="0"/>
              <a:t> #</a:t>
            </a:r>
            <a:r>
              <a:rPr lang="ru-RU" dirty="0" err="1"/>
              <a:t>ЗащитникиОтечества</a:t>
            </a:r>
            <a:r>
              <a:rPr lang="ru-RU" dirty="0"/>
              <a:t> #</a:t>
            </a:r>
            <a:r>
              <a:rPr lang="ru-RU" dirty="0" err="1"/>
              <a:t>АллеиЗащитникамОтечества</a:t>
            </a:r>
            <a:r>
              <a:rPr lang="ru-RU" dirty="0"/>
              <a:t> </a:t>
            </a:r>
          </a:p>
          <a:p>
            <a:r>
              <a:rPr lang="ru-RU" dirty="0"/>
              <a:t> </a:t>
            </a:r>
          </a:p>
        </p:txBody>
      </p:sp>
    </p:spTree>
    <p:extLst>
      <p:ext uri="{BB962C8B-B14F-4D97-AF65-F5344CB8AC3E}">
        <p14:creationId xmlns:p14="http://schemas.microsoft.com/office/powerpoint/2010/main" val="150635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025" y="71004"/>
            <a:ext cx="10282844" cy="6409679"/>
          </a:xfrm>
          <a:prstGeom prst="rect">
            <a:avLst/>
          </a:prstGeom>
        </p:spPr>
      </p:pic>
      <p:sp>
        <p:nvSpPr>
          <p:cNvPr id="3" name="5-конечная звезда 2"/>
          <p:cNvSpPr/>
          <p:nvPr/>
        </p:nvSpPr>
        <p:spPr>
          <a:xfrm>
            <a:off x="8562109" y="299257"/>
            <a:ext cx="2352502" cy="183711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i="1" dirty="0" smtClean="0">
                <a:latin typeface="Bookman Old Style" panose="02050604050505020204" pitchFamily="18" charset="0"/>
              </a:rPr>
              <a:t>ИСР</a:t>
            </a:r>
          </a:p>
          <a:p>
            <a:pPr algn="ctr"/>
            <a:r>
              <a:rPr lang="ru-RU" i="1" dirty="0" smtClean="0">
                <a:latin typeface="Bookman Old Style" panose="02050604050505020204" pitchFamily="18" charset="0"/>
              </a:rPr>
              <a:t>89 Полк</a:t>
            </a:r>
            <a:endParaRPr lang="ru-RU" i="1" dirty="0">
              <a:latin typeface="Bookman Old Style" panose="020506040505050202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449" y="245227"/>
            <a:ext cx="8853055" cy="6061232"/>
          </a:xfrm>
          <a:prstGeom prst="rect">
            <a:avLst/>
          </a:prstGeom>
        </p:spPr>
      </p:pic>
    </p:spTree>
    <p:extLst>
      <p:ext uri="{BB962C8B-B14F-4D97-AF65-F5344CB8AC3E}">
        <p14:creationId xmlns:p14="http://schemas.microsoft.com/office/powerpoint/2010/main" val="223343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815" y="149629"/>
            <a:ext cx="12117185" cy="5519651"/>
          </a:xfrm>
        </p:spPr>
        <p:txBody>
          <a:bodyPr>
            <a:normAutofit/>
          </a:bodyPr>
          <a:lstStyle/>
          <a:p>
            <a:r>
              <a:rPr lang="ru-RU" sz="1800" b="1" dirty="0">
                <a:latin typeface="Times New Roman" panose="02020603050405020304" pitchFamily="18" charset="0"/>
                <a:cs typeface="Times New Roman" panose="02020603050405020304" pitchFamily="18" charset="0"/>
              </a:rPr>
              <a:t/>
            </a:r>
            <a:br>
              <a:rPr lang="ru-RU" sz="1800" b="1" dirty="0">
                <a:latin typeface="Times New Roman" panose="02020603050405020304" pitchFamily="18" charset="0"/>
                <a:cs typeface="Times New Roman" panose="02020603050405020304" pitchFamily="18" charset="0"/>
              </a:rPr>
            </a:br>
            <a:endParaRPr lang="ru-RU" sz="1800"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1658" y="4493703"/>
            <a:ext cx="3104073" cy="2344188"/>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1013" y="3142211"/>
            <a:ext cx="3424842" cy="179604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15" y="3662479"/>
            <a:ext cx="2651760" cy="3098307"/>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45731" y="4462058"/>
            <a:ext cx="3746269" cy="2375833"/>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52406" y="3075709"/>
            <a:ext cx="5328459" cy="2292923"/>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91782" y="5073995"/>
            <a:ext cx="2606350" cy="1763895"/>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5964" y="2746641"/>
            <a:ext cx="1735818" cy="896475"/>
          </a:xfrm>
          <a:prstGeom prst="rect">
            <a:avLst/>
          </a:prstGeom>
        </p:spPr>
      </p:pic>
      <p:sp>
        <p:nvSpPr>
          <p:cNvPr id="13" name="Прямоугольник 12"/>
          <p:cNvSpPr/>
          <p:nvPr/>
        </p:nvSpPr>
        <p:spPr>
          <a:xfrm>
            <a:off x="0" y="0"/>
            <a:ext cx="12191999" cy="3585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Ежегодная </a:t>
            </a:r>
            <a:r>
              <a:rPr lang="ru-RU" b="1" dirty="0" smtClean="0"/>
              <a:t>патриотическая </a:t>
            </a:r>
            <a:r>
              <a:rPr lang="ru-RU" b="1" dirty="0"/>
              <a:t>социально-экологическая акция </a:t>
            </a:r>
            <a:endParaRPr lang="ru-RU" b="1" dirty="0" smtClean="0"/>
          </a:p>
          <a:p>
            <a:pPr algn="ctr"/>
            <a:r>
              <a:rPr lang="ru-RU" b="1" dirty="0" smtClean="0">
                <a:solidFill>
                  <a:srgbClr val="002060"/>
                </a:solidFill>
              </a:rPr>
              <a:t>«Аллеи Защитникам Отечества на территориях учебно-воспитательных организаций» </a:t>
            </a:r>
            <a:r>
              <a:rPr lang="ru-RU" b="1" dirty="0" smtClean="0">
                <a:solidFill>
                  <a:schemeClr val="bg1"/>
                </a:solidFill>
              </a:rPr>
              <a:t>- посвящается </a:t>
            </a:r>
            <a:endParaRPr lang="ru-RU" b="1" dirty="0" smtClean="0"/>
          </a:p>
          <a:p>
            <a:pPr algn="ctr"/>
            <a:r>
              <a:rPr lang="ru-RU" b="1" dirty="0" smtClean="0"/>
              <a:t>Защитникам Отечества - нашим </a:t>
            </a:r>
            <a:r>
              <a:rPr lang="ru-RU" b="1" dirty="0"/>
              <a:t>героическим дедам, </a:t>
            </a:r>
            <a:r>
              <a:rPr lang="ru-RU" b="1" dirty="0" smtClean="0"/>
              <a:t>прадедам – </a:t>
            </a:r>
            <a:r>
              <a:rPr lang="ru-RU" b="1" dirty="0"/>
              <a:t>отцам, сыновьям, братьям нашим – проводится в Иркутской области с 2014 года (на протяжении </a:t>
            </a:r>
            <a:r>
              <a:rPr lang="ru-RU" b="1" dirty="0" smtClean="0">
                <a:solidFill>
                  <a:schemeClr val="bg1"/>
                </a:solidFill>
              </a:rPr>
              <a:t>1</a:t>
            </a:r>
            <a:r>
              <a:rPr lang="en-US" b="1" dirty="0" smtClean="0">
                <a:solidFill>
                  <a:schemeClr val="bg1"/>
                </a:solidFill>
              </a:rPr>
              <a:t>2</a:t>
            </a:r>
            <a:r>
              <a:rPr lang="ru-RU" b="1" dirty="0" smtClean="0">
                <a:solidFill>
                  <a:schemeClr val="bg1"/>
                </a:solidFill>
              </a:rPr>
              <a:t> лет</a:t>
            </a:r>
            <a:r>
              <a:rPr lang="ru-RU" b="1" dirty="0"/>
              <a:t>) - по завету </a:t>
            </a:r>
            <a:r>
              <a:rPr lang="ru-RU" b="1" dirty="0" smtClean="0"/>
              <a:t>Ветерана </a:t>
            </a:r>
            <a:r>
              <a:rPr lang="ru-RU" b="1" dirty="0"/>
              <a:t>Великой Отечественной </a:t>
            </a:r>
            <a:r>
              <a:rPr lang="ru-RU" b="1" u="sng" dirty="0">
                <a:solidFill>
                  <a:schemeClr val="accent1">
                    <a:lumMod val="50000"/>
                  </a:schemeClr>
                </a:solidFill>
                <a:hlinkClick r:id="rId9"/>
              </a:rPr>
              <a:t>Трофима Николаевича </a:t>
            </a:r>
            <a:r>
              <a:rPr lang="ru-RU" b="1" u="sng" dirty="0" smtClean="0">
                <a:solidFill>
                  <a:schemeClr val="accent1">
                    <a:lumMod val="50000"/>
                  </a:schemeClr>
                </a:solidFill>
                <a:hlinkClick r:id="rId9"/>
              </a:rPr>
              <a:t>Яскина</a:t>
            </a:r>
            <a:r>
              <a:rPr lang="ru-RU" b="1" dirty="0">
                <a:solidFill>
                  <a:schemeClr val="accent1">
                    <a:lumMod val="50000"/>
                  </a:schemeClr>
                </a:solidFill>
              </a:rPr>
              <a:t> </a:t>
            </a:r>
            <a:r>
              <a:rPr lang="ru-RU" b="1" dirty="0" smtClean="0"/>
              <a:t>- </a:t>
            </a:r>
            <a:r>
              <a:rPr lang="ru-RU" b="1" dirty="0"/>
              <a:t>основателя первого поискового отряда «Дань Памяти», </a:t>
            </a:r>
            <a:r>
              <a:rPr lang="ru-RU" b="1" dirty="0" smtClean="0"/>
              <a:t>педагогический </a:t>
            </a:r>
            <a:r>
              <a:rPr lang="ru-RU" b="1" dirty="0"/>
              <a:t>стаж - более 30 лет – который </a:t>
            </a:r>
            <a:r>
              <a:rPr lang="ru-RU" b="1" dirty="0" smtClean="0"/>
              <a:t>говорил: </a:t>
            </a:r>
          </a:p>
          <a:p>
            <a:pPr algn="ctr"/>
            <a:r>
              <a:rPr lang="ru-RU" b="1" dirty="0" smtClean="0"/>
              <a:t>«</a:t>
            </a:r>
            <a:r>
              <a:rPr lang="ru-RU" b="1" dirty="0">
                <a:solidFill>
                  <a:srgbClr val="002060"/>
                </a:solidFill>
              </a:rPr>
              <a:t>нужно, чтобы возле каждой школы, каждого д/сада были Аллеи Памяти – чтобы дети и внуки помнили</a:t>
            </a:r>
            <a:r>
              <a:rPr lang="ru-RU" b="1" dirty="0"/>
              <a:t>» -</a:t>
            </a:r>
            <a:endParaRPr lang="ru-RU" dirty="0"/>
          </a:p>
          <a:p>
            <a:pPr algn="ctr"/>
            <a:r>
              <a:rPr lang="ru-RU" b="1" dirty="0"/>
              <a:t>По инициативе, под руководством Команды НКО #</a:t>
            </a:r>
            <a:r>
              <a:rPr lang="ru-RU" b="1" dirty="0" err="1"/>
              <a:t>БайкальскоеСодружество</a:t>
            </a:r>
            <a:r>
              <a:rPr lang="ru-RU" b="1" dirty="0"/>
              <a:t> в которую входит – </a:t>
            </a:r>
            <a:endParaRPr lang="ru-RU" b="1" dirty="0" smtClean="0"/>
          </a:p>
          <a:p>
            <a:pPr algn="ctr"/>
            <a:r>
              <a:rPr lang="ru-RU" b="1" dirty="0" smtClean="0">
                <a:solidFill>
                  <a:srgbClr val="002060"/>
                </a:solidFill>
              </a:rPr>
              <a:t>Ветеран </a:t>
            </a:r>
            <a:r>
              <a:rPr lang="ru-RU" b="1" dirty="0">
                <a:solidFill>
                  <a:srgbClr val="002060"/>
                </a:solidFill>
              </a:rPr>
              <a:t>боевых действий Специальной Военной Операции </a:t>
            </a:r>
            <a:r>
              <a:rPr lang="ru-RU" b="1" dirty="0"/>
              <a:t>– правнук Трофима Николаевича </a:t>
            </a:r>
            <a:r>
              <a:rPr lang="ru-RU" b="1" dirty="0" smtClean="0"/>
              <a:t>– </a:t>
            </a:r>
          </a:p>
          <a:p>
            <a:pPr algn="ctr"/>
            <a:r>
              <a:rPr lang="ru-RU" b="1" dirty="0" smtClean="0">
                <a:solidFill>
                  <a:srgbClr val="0070C0"/>
                </a:solidFill>
              </a:rPr>
              <a:t>Игорь </a:t>
            </a:r>
            <a:r>
              <a:rPr lang="ru-RU" b="1" dirty="0">
                <a:solidFill>
                  <a:srgbClr val="0070C0"/>
                </a:solidFill>
              </a:rPr>
              <a:t>Удеревский </a:t>
            </a:r>
            <a:r>
              <a:rPr lang="ru-RU" b="1" dirty="0"/>
              <a:t>(«Штиль») </a:t>
            </a:r>
            <a:r>
              <a:rPr lang="ru-RU" b="1" dirty="0">
                <a:solidFill>
                  <a:schemeClr val="accent4">
                    <a:lumMod val="75000"/>
                  </a:schemeClr>
                </a:solidFill>
              </a:rPr>
              <a:t>в </a:t>
            </a:r>
            <a:r>
              <a:rPr lang="ru-RU" b="1" dirty="0" smtClean="0">
                <a:solidFill>
                  <a:schemeClr val="accent4">
                    <a:lumMod val="75000"/>
                  </a:schemeClr>
                </a:solidFill>
              </a:rPr>
              <a:t>2014-м</a:t>
            </a:r>
            <a:r>
              <a:rPr lang="ru-RU" b="1" dirty="0" smtClean="0"/>
              <a:t> </a:t>
            </a:r>
            <a:r>
              <a:rPr lang="ru-RU" b="1" dirty="0"/>
              <a:t>высажена </a:t>
            </a:r>
            <a:r>
              <a:rPr lang="ru-RU" b="1" dirty="0" smtClean="0"/>
              <a:t>первая </a:t>
            </a:r>
            <a:r>
              <a:rPr lang="ru-RU" b="1" dirty="0"/>
              <a:t>Аллея Памяти воинам </a:t>
            </a:r>
            <a:r>
              <a:rPr lang="ru-RU" b="1" dirty="0" smtClean="0"/>
              <a:t>ВОВ – что стало </a:t>
            </a:r>
            <a:r>
              <a:rPr lang="ru-RU" b="1" dirty="0" smtClean="0">
                <a:solidFill>
                  <a:srgbClr val="002060"/>
                </a:solidFill>
              </a:rPr>
              <a:t>ежегодной традицией</a:t>
            </a:r>
            <a:endParaRPr lang="ru-RU" b="1" dirty="0" smtClean="0"/>
          </a:p>
          <a:p>
            <a:endParaRPr lang="ru-RU" dirty="0"/>
          </a:p>
          <a:p>
            <a:r>
              <a:rPr lang="ru-RU" b="1" dirty="0"/>
              <a:t> </a:t>
            </a:r>
            <a:endParaRPr lang="ru-RU" dirty="0"/>
          </a:p>
          <a:p>
            <a:endParaRPr lang="ru-RU" dirty="0"/>
          </a:p>
        </p:txBody>
      </p:sp>
      <p:pic>
        <p:nvPicPr>
          <p:cNvPr id="14" name="Рисунок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0758" y="3054413"/>
            <a:ext cx="1735818" cy="896475"/>
          </a:xfrm>
          <a:prstGeom prst="rect">
            <a:avLst/>
          </a:prstGeom>
        </p:spPr>
      </p:pic>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6575" y="3294611"/>
            <a:ext cx="3025830" cy="1796042"/>
          </a:xfrm>
          <a:prstGeom prst="rect">
            <a:avLst/>
          </a:prstGeom>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6708" y="3054413"/>
            <a:ext cx="5328459" cy="2292923"/>
          </a:xfrm>
          <a:prstGeom prst="rect">
            <a:avLst/>
          </a:prstGeom>
        </p:spPr>
      </p:pic>
      <p:pic>
        <p:nvPicPr>
          <p:cNvPr id="17" name="Рисунок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73295" y="3033116"/>
            <a:ext cx="1418704" cy="917771"/>
          </a:xfrm>
          <a:prstGeom prst="rect">
            <a:avLst/>
          </a:prstGeom>
        </p:spPr>
      </p:pic>
    </p:spTree>
    <p:extLst>
      <p:ext uri="{BB962C8B-B14F-4D97-AF65-F5344CB8AC3E}">
        <p14:creationId xmlns:p14="http://schemas.microsoft.com/office/powerpoint/2010/main" val="56784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980901"/>
          </a:xfrm>
        </p:spPr>
        <p:txBody>
          <a:bodyPr>
            <a:normAutofit/>
          </a:bodyPr>
          <a:lstStyle/>
          <a:p>
            <a:r>
              <a:rPr lang="ru-RU" sz="2400" b="1" i="1" dirty="0" smtClean="0">
                <a:solidFill>
                  <a:srgbClr val="002060"/>
                </a:solidFill>
                <a:latin typeface="+mn-lt"/>
              </a:rPr>
              <a:t>СОШ </a:t>
            </a:r>
            <a:r>
              <a:rPr lang="ru-RU" sz="2400" b="1" i="1" dirty="0">
                <a:solidFill>
                  <a:srgbClr val="002060"/>
                </a:solidFill>
                <a:latin typeface="+mn-lt"/>
              </a:rPr>
              <a:t>№ </a:t>
            </a:r>
            <a:r>
              <a:rPr lang="ru-RU" sz="2400" b="1" i="1" dirty="0" smtClean="0">
                <a:solidFill>
                  <a:srgbClr val="002060"/>
                </a:solidFill>
                <a:latin typeface="+mn-lt"/>
              </a:rPr>
              <a:t>40 г. Иркутск</a:t>
            </a:r>
            <a:endParaRPr lang="ru-RU" sz="2400" b="1" i="1" dirty="0">
              <a:latin typeface="+mn-lt"/>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20" y="1158240"/>
            <a:ext cx="3474720" cy="251968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20" y="3677920"/>
            <a:ext cx="3749040" cy="318008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3600" y="1158240"/>
            <a:ext cx="2844800" cy="251968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97600" y="1158240"/>
            <a:ext cx="2306320" cy="2519680"/>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88080" y="3677920"/>
            <a:ext cx="2910840" cy="3180080"/>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03920" y="1158240"/>
            <a:ext cx="3688080" cy="2519680"/>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9080" y="3855258"/>
            <a:ext cx="2453640" cy="3002742"/>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42400" y="3677920"/>
            <a:ext cx="3149600" cy="1432560"/>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52560" y="5110480"/>
            <a:ext cx="3139440" cy="1747520"/>
          </a:xfrm>
          <a:prstGeom prst="rect">
            <a:avLst/>
          </a:prstGeom>
        </p:spPr>
      </p:pic>
      <p:pic>
        <p:nvPicPr>
          <p:cNvPr id="15" name="Рисунок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07040" y="2"/>
            <a:ext cx="1584960" cy="1163584"/>
          </a:xfrm>
          <a:prstGeom prst="rect">
            <a:avLst/>
          </a:prstGeom>
        </p:spPr>
      </p:pic>
    </p:spTree>
    <p:extLst>
      <p:ext uri="{BB962C8B-B14F-4D97-AF65-F5344CB8AC3E}">
        <p14:creationId xmlns:p14="http://schemas.microsoft.com/office/powerpoint/2010/main" val="1571436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463039"/>
          </a:xfrm>
        </p:spPr>
        <p:txBody>
          <a:bodyPr>
            <a:normAutofit/>
          </a:bodyPr>
          <a:lstStyle/>
          <a:p>
            <a:r>
              <a:rPr lang="ru-RU" sz="2700" b="1" i="1" dirty="0" smtClean="0">
                <a:solidFill>
                  <a:schemeClr val="accent6">
                    <a:lumMod val="50000"/>
                  </a:schemeClr>
                </a:solidFill>
                <a:latin typeface="+mn-lt"/>
              </a:rPr>
              <a:t> </a:t>
            </a:r>
            <a:r>
              <a:rPr lang="ru-RU" sz="2700" b="1" i="1" dirty="0">
                <a:solidFill>
                  <a:srgbClr val="002060"/>
                </a:solidFill>
                <a:latin typeface="+mn-lt"/>
              </a:rPr>
              <a:t>СОШ № </a:t>
            </a:r>
            <a:r>
              <a:rPr lang="ru-RU" sz="2700" b="1" i="1" dirty="0" smtClean="0">
                <a:solidFill>
                  <a:srgbClr val="002060"/>
                </a:solidFill>
                <a:latin typeface="+mn-lt"/>
              </a:rPr>
              <a:t>69 г. Иркутск</a:t>
            </a:r>
            <a:endParaRPr lang="ru-RU" sz="2700" b="1" i="1" dirty="0">
              <a:solidFill>
                <a:srgbClr val="002060"/>
              </a:solidFill>
              <a:latin typeface="+mn-lt"/>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114368"/>
            <a:ext cx="3366655" cy="287528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584" y="1285240"/>
            <a:ext cx="2757055" cy="287528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069080"/>
            <a:ext cx="2905760" cy="269748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05760" y="4160520"/>
            <a:ext cx="2976880" cy="2697480"/>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9775" y="568960"/>
            <a:ext cx="3435465" cy="2875280"/>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69680" y="1285240"/>
            <a:ext cx="3322320" cy="2875280"/>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20480" y="4160520"/>
            <a:ext cx="3271520" cy="2697480"/>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44589" y="3640975"/>
            <a:ext cx="3616036" cy="3217025"/>
          </a:xfrm>
          <a:prstGeom prst="rect">
            <a:avLst/>
          </a:prstGeom>
        </p:spPr>
      </p:pic>
      <p:pic>
        <p:nvPicPr>
          <p:cNvPr id="13" name="Рисунок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07040" y="2"/>
            <a:ext cx="1584960" cy="1163584"/>
          </a:xfrm>
          <a:prstGeom prst="rect">
            <a:avLst/>
          </a:prstGeom>
        </p:spPr>
      </p:pic>
    </p:spTree>
    <p:extLst>
      <p:ext uri="{BB962C8B-B14F-4D97-AF65-F5344CB8AC3E}">
        <p14:creationId xmlns:p14="http://schemas.microsoft.com/office/powerpoint/2010/main" val="2457306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246909"/>
          </a:xfrm>
        </p:spPr>
        <p:txBody>
          <a:bodyPr>
            <a:normAutofit/>
          </a:bodyPr>
          <a:lstStyle/>
          <a:p>
            <a:r>
              <a:rPr lang="ru-RU" sz="2400" b="1" i="1" u="sng" dirty="0" err="1" smtClean="0">
                <a:solidFill>
                  <a:srgbClr val="002060"/>
                </a:solidFill>
                <a:latin typeface="+mn-lt"/>
              </a:rPr>
              <a:t>Листвянская</a:t>
            </a:r>
            <a:r>
              <a:rPr lang="ru-RU" sz="2400" b="1" i="1" u="sng" dirty="0" smtClean="0">
                <a:solidFill>
                  <a:srgbClr val="002060"/>
                </a:solidFill>
                <a:latin typeface="+mn-lt"/>
              </a:rPr>
              <a:t> СОШ </a:t>
            </a:r>
            <a:endParaRPr lang="ru-RU" sz="2400" b="1" dirty="0">
              <a:solidFill>
                <a:schemeClr val="accent6">
                  <a:lumMod val="50000"/>
                </a:schemeClr>
              </a:solidFill>
              <a:latin typeface="+mn-lt"/>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0124" y="2570480"/>
            <a:ext cx="3003840" cy="273304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9355" y="4439920"/>
            <a:ext cx="2157734" cy="255524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4389" y="12702"/>
            <a:ext cx="2910033" cy="277621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4302761"/>
            <a:ext cx="2123440" cy="2555240"/>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46215" y="152400"/>
            <a:ext cx="2723514" cy="2509520"/>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2030" y="4307840"/>
            <a:ext cx="2731770" cy="2702560"/>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64006" y="1793240"/>
            <a:ext cx="2740026" cy="2646678"/>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83800" y="4282440"/>
            <a:ext cx="2108200" cy="2692400"/>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49280" y="6258560"/>
            <a:ext cx="1442720" cy="716280"/>
          </a:xfrm>
          <a:prstGeom prst="rect">
            <a:avLst/>
          </a:prstGeom>
        </p:spPr>
      </p:pic>
      <p:pic>
        <p:nvPicPr>
          <p:cNvPr id="14" name="Рисунок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80399" y="1793240"/>
            <a:ext cx="2032635" cy="2524760"/>
          </a:xfrm>
          <a:prstGeom prst="rect">
            <a:avLst/>
          </a:prstGeom>
        </p:spPr>
      </p:pic>
      <p:pic>
        <p:nvPicPr>
          <p:cNvPr id="15" name="Рисунок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997075" y="4439920"/>
            <a:ext cx="1747518" cy="2418080"/>
          </a:xfrm>
          <a:prstGeom prst="rect">
            <a:avLst/>
          </a:prstGeom>
        </p:spPr>
      </p:pic>
      <p:pic>
        <p:nvPicPr>
          <p:cNvPr id="17" name="Рисунок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271760" y="1767840"/>
            <a:ext cx="1920240" cy="2524760"/>
          </a:xfrm>
          <a:prstGeom prst="rect">
            <a:avLst/>
          </a:prstGeom>
        </p:spPr>
      </p:pic>
      <p:pic>
        <p:nvPicPr>
          <p:cNvPr id="18" name="Рисунок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051" y="1783080"/>
            <a:ext cx="2205297" cy="2534920"/>
          </a:xfrm>
          <a:prstGeom prst="rect">
            <a:avLst/>
          </a:prstGeom>
        </p:spPr>
      </p:pic>
      <p:pic>
        <p:nvPicPr>
          <p:cNvPr id="5" name="Рисунок 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600656" y="10624"/>
            <a:ext cx="1591344" cy="1236286"/>
          </a:xfrm>
          <a:prstGeom prst="rect">
            <a:avLst/>
          </a:prstGeom>
        </p:spPr>
      </p:pic>
    </p:spTree>
    <p:extLst>
      <p:ext uri="{BB962C8B-B14F-4D97-AF65-F5344CB8AC3E}">
        <p14:creationId xmlns:p14="http://schemas.microsoft.com/office/powerpoint/2010/main" val="1798370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046479"/>
          </a:xfrm>
        </p:spPr>
        <p:txBody>
          <a:bodyPr>
            <a:normAutofit/>
          </a:bodyPr>
          <a:lstStyle/>
          <a:p>
            <a:r>
              <a:rPr lang="ru-RU" sz="2400" b="1" dirty="0" smtClean="0">
                <a:latin typeface="+mn-lt"/>
              </a:rPr>
              <a:t> </a:t>
            </a:r>
            <a:r>
              <a:rPr lang="ru-RU" sz="2400" b="1" i="1" dirty="0">
                <a:solidFill>
                  <a:srgbClr val="002060"/>
                </a:solidFill>
                <a:latin typeface="+mn-lt"/>
              </a:rPr>
              <a:t>Гимназия № </a:t>
            </a:r>
            <a:r>
              <a:rPr lang="ru-RU" sz="2400" b="1" i="1" dirty="0" smtClean="0">
                <a:solidFill>
                  <a:srgbClr val="002060"/>
                </a:solidFill>
                <a:latin typeface="+mn-lt"/>
              </a:rPr>
              <a:t>44</a:t>
            </a:r>
            <a:r>
              <a:rPr lang="ru-RU" sz="2400" b="1" i="1" dirty="0">
                <a:solidFill>
                  <a:srgbClr val="002060"/>
                </a:solidFill>
                <a:latin typeface="+mn-lt"/>
              </a:rPr>
              <a:t> </a:t>
            </a:r>
            <a:r>
              <a:rPr lang="ru-RU" sz="2400" b="1" i="1" dirty="0" smtClean="0">
                <a:solidFill>
                  <a:srgbClr val="002060"/>
                </a:solidFill>
                <a:latin typeface="+mn-lt"/>
              </a:rPr>
              <a:t>г. Иркутск</a:t>
            </a:r>
            <a:endParaRPr lang="ru-RU" sz="2400" b="1" i="1" dirty="0">
              <a:solidFill>
                <a:srgbClr val="002060"/>
              </a:solidFill>
              <a:latin typeface="+mn-lt"/>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3847"/>
            <a:ext cx="3596640" cy="283464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6640" y="1046480"/>
            <a:ext cx="2844800" cy="283464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6640" y="3881120"/>
            <a:ext cx="3190240" cy="2976880"/>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6880" y="3881120"/>
            <a:ext cx="2865120" cy="2976880"/>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598487"/>
            <a:ext cx="4246880" cy="3259513"/>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41440" y="1046480"/>
            <a:ext cx="2734458" cy="2834640"/>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44399" y="904240"/>
            <a:ext cx="3847601" cy="2976880"/>
          </a:xfrm>
          <a:prstGeom prst="rect">
            <a:avLst/>
          </a:prstGeom>
        </p:spPr>
      </p:pic>
      <p:pic>
        <p:nvPicPr>
          <p:cNvPr id="10" name="Рисунок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52000" y="3881120"/>
            <a:ext cx="2540000" cy="2976880"/>
          </a:xfrm>
          <a:prstGeom prst="rect">
            <a:avLst/>
          </a:prstGeom>
        </p:spPr>
      </p:pic>
      <p:pic>
        <p:nvPicPr>
          <p:cNvPr id="12" name="Рисунок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07040" y="2"/>
            <a:ext cx="1584960" cy="1163584"/>
          </a:xfrm>
          <a:prstGeom prst="rect">
            <a:avLst/>
          </a:prstGeom>
        </p:spPr>
      </p:pic>
    </p:spTree>
    <p:extLst>
      <p:ext uri="{BB962C8B-B14F-4D97-AF65-F5344CB8AC3E}">
        <p14:creationId xmlns:p14="http://schemas.microsoft.com/office/powerpoint/2010/main" val="240231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127759"/>
          </a:xfrm>
        </p:spPr>
        <p:txBody>
          <a:bodyPr>
            <a:normAutofit/>
          </a:bodyPr>
          <a:lstStyle/>
          <a:p>
            <a:r>
              <a:rPr lang="ru-RU" sz="2700" b="1" i="1" dirty="0" smtClean="0">
                <a:solidFill>
                  <a:srgbClr val="0070C0"/>
                </a:solidFill>
                <a:latin typeface="+mn-lt"/>
              </a:rPr>
              <a:t>СОШ </a:t>
            </a:r>
            <a:r>
              <a:rPr lang="ru-RU" sz="2700" b="1" i="1" dirty="0">
                <a:solidFill>
                  <a:srgbClr val="0070C0"/>
                </a:solidFill>
                <a:latin typeface="+mn-lt"/>
              </a:rPr>
              <a:t>№ </a:t>
            </a:r>
            <a:r>
              <a:rPr lang="ru-RU" sz="2700" b="1" i="1" dirty="0" smtClean="0">
                <a:solidFill>
                  <a:srgbClr val="0070C0"/>
                </a:solidFill>
                <a:latin typeface="+mn-lt"/>
              </a:rPr>
              <a:t>32</a:t>
            </a:r>
            <a:r>
              <a:rPr lang="ru-RU" sz="2700" b="1" i="1" dirty="0">
                <a:solidFill>
                  <a:srgbClr val="0070C0"/>
                </a:solidFill>
                <a:latin typeface="+mn-lt"/>
              </a:rPr>
              <a:t> </a:t>
            </a:r>
            <a:r>
              <a:rPr lang="ru-RU" sz="2700" b="1" i="1" dirty="0" smtClean="0">
                <a:solidFill>
                  <a:srgbClr val="0070C0"/>
                </a:solidFill>
                <a:latin typeface="+mn-lt"/>
              </a:rPr>
              <a:t>г. Иркутск</a:t>
            </a:r>
            <a:endParaRPr lang="ru-RU" sz="2400" b="1" i="1" dirty="0">
              <a:solidFill>
                <a:srgbClr val="0070C0"/>
              </a:solidFill>
              <a:latin typeface="+mn-lt"/>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0244"/>
            <a:ext cx="3738880" cy="290991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4107" y="3805844"/>
            <a:ext cx="3326937" cy="272288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4060767"/>
            <a:ext cx="3200400" cy="2722880"/>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3304" y="563880"/>
            <a:ext cx="3462020" cy="3037840"/>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781" y="3820160"/>
            <a:ext cx="2844107" cy="3037840"/>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10007" y="3820160"/>
            <a:ext cx="2768138" cy="3037840"/>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5324" y="768004"/>
            <a:ext cx="4122650" cy="3037840"/>
          </a:xfrm>
          <a:prstGeom prst="rect">
            <a:avLst/>
          </a:prstGeom>
        </p:spPr>
      </p:pic>
      <p:pic>
        <p:nvPicPr>
          <p:cNvPr id="13" name="Рисунок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07040" y="2"/>
            <a:ext cx="1584960" cy="1163584"/>
          </a:xfrm>
          <a:prstGeom prst="rect">
            <a:avLst/>
          </a:prstGeom>
        </p:spPr>
      </p:pic>
    </p:spTree>
    <p:extLst>
      <p:ext uri="{BB962C8B-B14F-4D97-AF65-F5344CB8AC3E}">
        <p14:creationId xmlns:p14="http://schemas.microsoft.com/office/powerpoint/2010/main" val="202809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Прямоугольник 2"/>
          <p:cNvSpPr/>
          <p:nvPr/>
        </p:nvSpPr>
        <p:spPr>
          <a:xfrm>
            <a:off x="149629" y="83127"/>
            <a:ext cx="5926975" cy="3233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Подготовительный этап акции начинается в феврале-марте: определяются участники-учебно-воспитательные организации, решаются вопросы с приобретением посадочного материала, в школах ведут планировку территории (ландшафтно-дизайнерское планирование), где будут находиться Деревья Славы Защитникам Отечества с учётом долгосрочного продолжения проекта – например, создаются Музеи Славы Защитникам Отечества под открытым </a:t>
            </a:r>
            <a:r>
              <a:rPr lang="ru-RU" dirty="0" smtClean="0"/>
              <a:t>небом, </a:t>
            </a:r>
            <a:r>
              <a:rPr lang="ru-RU" dirty="0"/>
              <a:t>появляются именные </a:t>
            </a:r>
            <a:r>
              <a:rPr lang="ru-RU" dirty="0" smtClean="0"/>
              <a:t>Аллеи и Деревья </a:t>
            </a:r>
            <a:r>
              <a:rPr lang="ru-RU" dirty="0"/>
              <a:t>Славы Защитникам Отечества.</a:t>
            </a:r>
          </a:p>
          <a:p>
            <a:endParaRPr lang="ru-RU" dirty="0"/>
          </a:p>
          <a:p>
            <a:endParaRPr lang="ru-RU" dirty="0" smtClean="0"/>
          </a:p>
        </p:txBody>
      </p:sp>
      <p:sp>
        <p:nvSpPr>
          <p:cNvPr id="4" name="Прямоугольник 3"/>
          <p:cNvSpPr/>
          <p:nvPr/>
        </p:nvSpPr>
        <p:spPr>
          <a:xfrm>
            <a:off x="6399415" y="157943"/>
            <a:ext cx="5642957" cy="29759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Мероприятие начинается с торжественной линейки </a:t>
            </a:r>
            <a:r>
              <a:rPr lang="ru-RU" dirty="0" smtClean="0"/>
              <a:t>-</a:t>
            </a:r>
          </a:p>
          <a:p>
            <a:r>
              <a:rPr lang="ru-RU" dirty="0" smtClean="0"/>
              <a:t>– </a:t>
            </a:r>
            <a:r>
              <a:rPr lang="ru-RU" dirty="0"/>
              <a:t>открывается Гимном Российской Федерации, </a:t>
            </a:r>
            <a:r>
              <a:rPr lang="ru-RU" dirty="0" smtClean="0"/>
              <a:t>- выступлением </a:t>
            </a:r>
            <a:r>
              <a:rPr lang="ru-RU" dirty="0"/>
              <a:t>гостей: ветеранов СВО, совета ветеранов ВОВ, Администрации муниципалитета, дети выступают с патриотическими стихами, песнями. </a:t>
            </a:r>
            <a:endParaRPr lang="ru-RU" dirty="0" smtClean="0"/>
          </a:p>
          <a:p>
            <a:pPr marL="285750" indent="-285750">
              <a:buFontTx/>
              <a:buChar char="-"/>
            </a:pPr>
            <a:r>
              <a:rPr lang="ru-RU" dirty="0" smtClean="0"/>
              <a:t>проводится </a:t>
            </a:r>
            <a:r>
              <a:rPr lang="ru-RU" dirty="0"/>
              <a:t>инструктаж по посадке саженцев. </a:t>
            </a:r>
          </a:p>
          <a:p>
            <a:pPr marL="285750" indent="-285750">
              <a:buFontTx/>
              <a:buChar char="-"/>
            </a:pPr>
            <a:r>
              <a:rPr lang="ru-RU" dirty="0" smtClean="0"/>
              <a:t>под </a:t>
            </a:r>
            <a:r>
              <a:rPr lang="ru-RU" dirty="0"/>
              <a:t>песни военных лет, патриотические песни современности – приступаем к посадке Деревьев в </a:t>
            </a:r>
            <a:r>
              <a:rPr lang="ru-RU" dirty="0" smtClean="0"/>
              <a:t>Честь </a:t>
            </a:r>
            <a:r>
              <a:rPr lang="ru-RU" dirty="0"/>
              <a:t>Защитников Отечества. </a:t>
            </a:r>
            <a:endParaRPr lang="ru-RU" dirty="0" smtClean="0"/>
          </a:p>
        </p:txBody>
      </p:sp>
      <p:sp>
        <p:nvSpPr>
          <p:cNvPr id="5" name="Овал 4"/>
          <p:cNvSpPr/>
          <p:nvPr/>
        </p:nvSpPr>
        <p:spPr>
          <a:xfrm>
            <a:off x="6708370" y="3133897"/>
            <a:ext cx="5483629" cy="3009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Б</a:t>
            </a:r>
            <a:r>
              <a:rPr lang="ru-RU" dirty="0" smtClean="0"/>
              <a:t>лагоустройство </a:t>
            </a:r>
            <a:r>
              <a:rPr lang="ru-RU" dirty="0"/>
              <a:t>и озеленение территории учебно-воспитательной </a:t>
            </a:r>
            <a:r>
              <a:rPr lang="ru-RU" dirty="0" smtClean="0"/>
              <a:t>организации </a:t>
            </a:r>
            <a:r>
              <a:rPr lang="ru-RU" dirty="0"/>
              <a:t>вносит значимый вклад в благоустройство муниципальных образований, озеленение городских и поселковых территорий, улучшая качество атмосферного </a:t>
            </a:r>
            <a:r>
              <a:rPr lang="ru-RU" dirty="0" smtClean="0"/>
              <a:t>воздуха и, в целом, в сохранение окружающей среды</a:t>
            </a:r>
            <a:endParaRPr lang="ru-RU" dirty="0"/>
          </a:p>
        </p:txBody>
      </p:sp>
      <p:sp>
        <p:nvSpPr>
          <p:cNvPr id="6" name="Овал 5"/>
          <p:cNvSpPr/>
          <p:nvPr/>
        </p:nvSpPr>
        <p:spPr>
          <a:xfrm>
            <a:off x="2859578" y="5852161"/>
            <a:ext cx="7298575" cy="9227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ru-RU" dirty="0" smtClean="0"/>
              <a:t>Плетение </a:t>
            </a:r>
            <a:r>
              <a:rPr lang="ru-RU" dirty="0"/>
              <a:t>маскировочных сетей для </a:t>
            </a:r>
            <a:r>
              <a:rPr lang="ru-RU" dirty="0" smtClean="0"/>
              <a:t>фронта</a:t>
            </a:r>
            <a:endParaRPr lang="ru-RU" dirty="0"/>
          </a:p>
          <a:p>
            <a:pPr marL="285750" indent="-285750">
              <a:buFontTx/>
              <a:buChar char="-"/>
            </a:pPr>
            <a:r>
              <a:rPr lang="ru-RU" dirty="0" smtClean="0"/>
              <a:t>Письма поддержки бойцам, ветеранам СВО </a:t>
            </a:r>
            <a:endParaRPr lang="ru-RU" dirty="0"/>
          </a:p>
        </p:txBody>
      </p:sp>
      <p:sp>
        <p:nvSpPr>
          <p:cNvPr id="7" name="Овал 6"/>
          <p:cNvSpPr/>
          <p:nvPr/>
        </p:nvSpPr>
        <p:spPr>
          <a:xfrm>
            <a:off x="249380" y="3316778"/>
            <a:ext cx="7065819" cy="27182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t>Шествие Бессмертного полка </a:t>
            </a:r>
            <a:r>
              <a:rPr lang="ru-RU" dirty="0" smtClean="0"/>
              <a:t>в муниципалитетах начинается от таких Аллей </a:t>
            </a:r>
            <a:r>
              <a:rPr lang="ru-RU" dirty="0"/>
              <a:t>Защитникам Отечества </a:t>
            </a:r>
            <a:r>
              <a:rPr lang="ru-RU" dirty="0" smtClean="0"/>
              <a:t>– с </a:t>
            </a:r>
            <a:r>
              <a:rPr lang="ru-RU" dirty="0"/>
              <a:t>территории учебно-воспитательной организации - так как именно </a:t>
            </a:r>
            <a:r>
              <a:rPr lang="ru-RU" dirty="0" smtClean="0"/>
              <a:t>здесь </a:t>
            </a:r>
            <a:r>
              <a:rPr lang="ru-RU" dirty="0"/>
              <a:t>происходит встреча всех поколений: бабушки, дедушки, родители, дети, что особенно </a:t>
            </a:r>
            <a:r>
              <a:rPr lang="ru-RU" dirty="0" smtClean="0"/>
              <a:t>отмечается в </a:t>
            </a:r>
            <a:r>
              <a:rPr lang="ru-RU" dirty="0"/>
              <a:t>малых населённых пунктах, посёлках.</a:t>
            </a: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7040" y="5694416"/>
            <a:ext cx="1584960" cy="1163584"/>
          </a:xfrm>
          <a:prstGeom prst="rect">
            <a:avLst/>
          </a:prstGeom>
        </p:spPr>
      </p:pic>
    </p:spTree>
    <p:extLst>
      <p:ext uri="{BB962C8B-B14F-4D97-AF65-F5344CB8AC3E}">
        <p14:creationId xmlns:p14="http://schemas.microsoft.com/office/powerpoint/2010/main" val="3464205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8188"/>
            <a:ext cx="12078393" cy="2614330"/>
          </a:xfrm>
        </p:spPr>
        <p:txBody>
          <a:bodyPr>
            <a:normAutofit/>
          </a:bodyPr>
          <a:lstStyle/>
          <a:p>
            <a:r>
              <a:rPr lang="ru-RU" sz="2000" b="1" dirty="0">
                <a:latin typeface="Times New Roman" panose="02020603050405020304" pitchFamily="18" charset="0"/>
                <a:cs typeface="Times New Roman" panose="02020603050405020304" pitchFamily="18" charset="0"/>
              </a:rPr>
              <a:t>с 2020 года Протоколом Губернатора Иркутской области И.И. Кобзева – акция включается в План областных мероприятий, проводимых в Иркутской области в связи с днями воинской славы России, памятными датами России и работой с ветеранами - что позволило значительно увеличить географию проведения Акции и ежегодно организовывать мероприятие единовременно во всех Муниципалитетах Иркутской области.</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Согласно года Победы – </a:t>
            </a:r>
            <a:r>
              <a:rPr lang="ru-RU" sz="2000" b="1" i="1" dirty="0" smtClean="0">
                <a:latin typeface="Times New Roman" panose="02020603050405020304" pitchFamily="18" charset="0"/>
                <a:cs typeface="Times New Roman" panose="02020603050405020304" pitchFamily="18" charset="0"/>
              </a:rPr>
              <a:t>например</a:t>
            </a: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75-ти </a:t>
            </a:r>
            <a:r>
              <a:rPr lang="ru-RU" sz="2000" b="1" dirty="0" err="1">
                <a:latin typeface="Times New Roman" panose="02020603050405020304" pitchFamily="18" charset="0"/>
                <a:cs typeface="Times New Roman" panose="02020603050405020304" pitchFamily="18" charset="0"/>
              </a:rPr>
              <a:t>летию</a:t>
            </a:r>
            <a:r>
              <a:rPr lang="ru-RU" sz="2000" b="1" dirty="0">
                <a:latin typeface="Times New Roman" panose="02020603050405020304" pitchFamily="18" charset="0"/>
                <a:cs typeface="Times New Roman" panose="02020603050405020304" pitchFamily="18" charset="0"/>
              </a:rPr>
              <a:t> Победы - в 2020-м – в Иркутской области – Аллеи были высажены на территориях 75-ми учебно-воспитательных организаций во всех муниципальных образованиях региона</a:t>
            </a:r>
            <a:r>
              <a:rPr lang="ru-RU" sz="2000" b="1" dirty="0" smtClean="0">
                <a:latin typeface="Times New Roman" panose="02020603050405020304" pitchFamily="18" charset="0"/>
                <a:cs typeface="Times New Roman" panose="02020603050405020304" pitchFamily="18" charset="0"/>
              </a:rPr>
              <a:t>. В период с 2014-2024 было </a:t>
            </a:r>
            <a:r>
              <a:rPr lang="ru-RU" sz="2000" b="1" dirty="0" smtClean="0">
                <a:solidFill>
                  <a:srgbClr val="00B050"/>
                </a:solidFill>
                <a:latin typeface="Times New Roman" panose="02020603050405020304" pitchFamily="18" charset="0"/>
                <a:cs typeface="Times New Roman" panose="02020603050405020304" pitchFamily="18" charset="0"/>
              </a:rPr>
              <a:t>высажено 541 Аллей Защитникам Отечества </a:t>
            </a:r>
            <a:r>
              <a:rPr lang="ru-RU" sz="2000" b="1" dirty="0" smtClean="0">
                <a:latin typeface="Times New Roman" panose="02020603050405020304" pitchFamily="18" charset="0"/>
                <a:cs typeface="Times New Roman" panose="02020603050405020304" pitchFamily="18" charset="0"/>
              </a:rPr>
              <a:t>на 541 территории учебно-воспитательных организаций.</a:t>
            </a:r>
            <a:endParaRPr lang="ru-RU" sz="2000"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4684" y="2702097"/>
            <a:ext cx="3657600" cy="3582785"/>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6" y="2702097"/>
            <a:ext cx="2676692" cy="2231958"/>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8138" y="2556142"/>
            <a:ext cx="2269374" cy="1055737"/>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9318" y="4281055"/>
            <a:ext cx="3347261" cy="2511272"/>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2815" y="2429630"/>
            <a:ext cx="2331725" cy="1942865"/>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647" y="5025957"/>
            <a:ext cx="4912822" cy="1832043"/>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74541" y="2429630"/>
            <a:ext cx="1783074" cy="2077061"/>
          </a:xfrm>
          <a:prstGeom prst="rect">
            <a:avLst/>
          </a:prstGeom>
        </p:spPr>
      </p:pic>
      <p:pic>
        <p:nvPicPr>
          <p:cNvPr id="14" name="Рисунок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33360" y="2702096"/>
            <a:ext cx="2901143" cy="4090231"/>
          </a:xfrm>
          <a:prstGeom prst="rect">
            <a:avLst/>
          </a:prstGeom>
        </p:spPr>
      </p:pic>
      <p:pic>
        <p:nvPicPr>
          <p:cNvPr id="15" name="Рисунок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101796" y="6093228"/>
            <a:ext cx="1041722" cy="764771"/>
          </a:xfrm>
          <a:prstGeom prst="rect">
            <a:avLst/>
          </a:prstGeom>
        </p:spPr>
      </p:pic>
    </p:spTree>
    <p:extLst>
      <p:ext uri="{BB962C8B-B14F-4D97-AF65-F5344CB8AC3E}">
        <p14:creationId xmlns:p14="http://schemas.microsoft.com/office/powerpoint/2010/main" val="121741117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419885</TotalTime>
  <Words>1412</Words>
  <Application>Microsoft Office PowerPoint</Application>
  <PresentationFormat>Широкоэкранный</PresentationFormat>
  <Paragraphs>61</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Bookman Old Style</vt:lpstr>
      <vt:lpstr>Calibri</vt:lpstr>
      <vt:lpstr>Calibri Light</vt:lpstr>
      <vt:lpstr>Times New Roman</vt:lpstr>
      <vt:lpstr>Тема Office</vt:lpstr>
      <vt:lpstr>АЛЛЕИ ЗАЩИТНИКАМ ОТЕЧЕСТВА   на территориях учебно-воспитательных организаций  </vt:lpstr>
      <vt:lpstr> </vt:lpstr>
      <vt:lpstr>СОШ № 40 г. Иркутск</vt:lpstr>
      <vt:lpstr> СОШ № 69 г. Иркутск</vt:lpstr>
      <vt:lpstr>Листвянская СОШ </vt:lpstr>
      <vt:lpstr> Гимназия № 44 г. Иркутск</vt:lpstr>
      <vt:lpstr>СОШ № 32 г. Иркутск</vt:lpstr>
      <vt:lpstr>Презентация PowerPoint</vt:lpstr>
      <vt:lpstr>с 2020 года Протоколом Губернатора Иркутской области И.И. Кобзева – акция включается в План областных мероприятий, проводимых в Иркутской области в связи с днями воинской славы России, памятными датами России и работой с ветеранами - что позволило значительно увеличить географию проведения Акции и ежегодно организовывать мероприятие единовременно во всех Муниципалитетах Иркутской области. Согласно года Победы – например, 75-ти летию Победы - в 2020-м – в Иркутской области – Аллеи были высажены на территориях 75-ми учебно-воспитательных организаций во всех муниципальных образованиях региона. В период с 2014-2024 было высажено 541 Аллей Защитникам Отечества на 541 территории учебно-воспитательных организаций.</vt:lpstr>
      <vt:lpstr>Итоги 2023 года:  - с поддержкой регионального гранта Губернское собрание общественности Иркутской области (ГСО) 2022 года - удалось закрепить региональную акцию на Федеральном уровне - получить поддержку и содействие в дальнейшей реализации Федерального Центра дополнительного образования Министерства просвещения РФ, разработать символику-логотип, эл. шаблоны Благодарностей участникам, Памятной надписи для установки таблицы, методические материалы, дорожные карты – которые высылаются учебно-воспитательным организациям – участникам акции  </vt:lpstr>
      <vt:lpstr> к ежегодной акции «Аллеи Защитникам Отечества на территориях учебно-воспитательных организаций» подключились:  ЛНР (г. Кировск)                      Республика Беларусь (г. Витебск)                             Омская область  - что расширило географию до международного взаимодействия по воспитанию  единых ментальных, духовных, патриотических ценностей </vt:lpstr>
      <vt:lpstr>     31 мая 2023 года центральное мероприятие впервые состоялось в режиме телемоста с героическим г. Кировск (ЛНР), Республикой Беларусь (г. Витебск) с участием Губернатора Иркутской области И.И. Кобзева, мэром г. Иркутска Р. Н. Болотова, Комитета семей воинов Отечества, учащимися, родителями, сотрудниками лесничеств, минобразования Иркутской области, дружной командой Белорусы Прибайкалья, др. активными общественными организациями – на территории СОШ № 14 высажено 78 Деревьев Славы в Честь наших Защитников Отечества.       29 мая 2024 года в Военно-историческом музее Александра Расторгуева – торжественное открытие Аллеи Защитникам Отечества_2024 - в режиме телемоста единовременно в Республике Беларусь (Витебск), ЛНР (Кировск) и учебно-воспитательных организациях Иркутской области – в рамках форум «Сообщество» ОПРФ высажено 79 рябин в честь Защитников Отечества - с участием Губернатора Иркутской области, Героя России, Первого зам. Секретаря Общественной палаты РФ - Бочарова В.А., федеральных гостей, участников форума «Сообщество» из других регионов, представителей органов власти, общественных организаций, ветеранов боевых действий, членов семей Защитников Отечества.      12 июня 2025, в День России, центральное мероприятие состоялось в СОШ №31 г. Иркутска, в режиме телемоста единовременно в Республике Беларусь (Витебск), ЛНР (Кировск), Омская область.     </vt:lpstr>
      <vt:lpstr>Презентация PowerPoint</vt:lpstr>
      <vt:lpstr>Презентация PowerPoint</vt:lpstr>
      <vt:lpstr>Задачи на 2026 год:   - На территории Иркутской области высаживается 81 Аллея Защитникам Отечества на 81 территории учебно-воспитательных организаций (согласно году Победы в ВОВ) с вовлечением Ветеранов боевых действий СВО – Защитников Отечества нашего;  - продолжение работы с ЛНР, Омской областью, подключение других регионов РФ;  - продолжение работы с Республикой Беларусь по расширению географии акции на других территориях учебно-воспитательных организаций Беларуси (не менее 2), подключение других дружественных стран          (в 2026 подключается Киргизская Республика (г. Ош)  </vt:lpstr>
      <vt:lpstr>Презентация PowerPoint</vt:lpstr>
      <vt:lpstr>Презентация PowerPoint</vt:lpstr>
      <vt:lpstr>Руководитель Ежегодной акции  «Аллеи Защитникам Отечества на территориях учебно-воспитательных организаций» Екатерина Удеревская +7(914)-930-01-50 помощники руководителя: Елена Великанова +7(964)-127-57-77, Наталья Захарова +7(983)-401-68-28 СО НКО Ассоциация «Байкальское Содружество» baikanturs@yandex.ru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Kate</dc:creator>
  <cp:lastModifiedBy>Kate</cp:lastModifiedBy>
  <cp:revision>512</cp:revision>
  <dcterms:created xsi:type="dcterms:W3CDTF">2020-06-07T07:54:43Z</dcterms:created>
  <dcterms:modified xsi:type="dcterms:W3CDTF">2026-04-27T07:39:34Z</dcterms:modified>
</cp:coreProperties>
</file>