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58" r:id="rId4"/>
    <p:sldId id="260" r:id="rId5"/>
    <p:sldId id="263" r:id="rId6"/>
    <p:sldId id="265" r:id="rId7"/>
    <p:sldId id="267" r:id="rId8"/>
    <p:sldId id="266" r:id="rId9"/>
    <p:sldId id="270" r:id="rId10"/>
    <p:sldId id="268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56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5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9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9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37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6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4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6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63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8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4067944" cy="3828511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i="1" dirty="0" smtClean="0">
                <a:latin typeface="Arial Black" pitchFamily="34" charset="0"/>
              </a:rPr>
              <a:t>Сафонова Марина </a:t>
            </a:r>
            <a:r>
              <a:rPr lang="ru-RU" i="1" dirty="0">
                <a:latin typeface="Arial Black" pitchFamily="34" charset="0"/>
              </a:rPr>
              <a:t>Н</a:t>
            </a:r>
            <a:r>
              <a:rPr lang="ru-RU" i="1" dirty="0" smtClean="0">
                <a:latin typeface="Arial Black" pitchFamily="34" charset="0"/>
              </a:rPr>
              <a:t>иколаевна</a:t>
            </a:r>
            <a:endParaRPr lang="ru-RU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Руководитель социальных проектов, получивших Грант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37" y="476671"/>
            <a:ext cx="4968552" cy="382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20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Добровольческий ресурсный центр </a:t>
            </a:r>
            <a:r>
              <a:rPr lang="ru-RU" sz="3600" b="1" dirty="0" smtClean="0">
                <a:solidFill>
                  <a:schemeClr val="bg1"/>
                </a:solidFill>
              </a:rPr>
              <a:t>«Белая река» </a:t>
            </a:r>
            <a:r>
              <a:rPr lang="ru-RU" sz="3600" b="1" dirty="0" smtClean="0">
                <a:solidFill>
                  <a:schemeClr val="bg1"/>
                </a:solidFill>
              </a:rPr>
              <a:t>– партнер </a:t>
            </a:r>
            <a:r>
              <a:rPr lang="ru-RU" sz="3600" b="1" dirty="0" smtClean="0">
                <a:solidFill>
                  <a:schemeClr val="bg1"/>
                </a:solidFill>
              </a:rPr>
              <a:t>всех проектов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568952" cy="5184576"/>
          </a:xfrm>
        </p:spPr>
      </p:pic>
    </p:spTree>
    <p:extLst>
      <p:ext uri="{BB962C8B-B14F-4D97-AF65-F5344CB8AC3E}">
        <p14:creationId xmlns:p14="http://schemas.microsoft.com/office/powerpoint/2010/main" val="311064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Консультант проектов – профессор педагогических наук </a:t>
            </a:r>
            <a:r>
              <a:rPr lang="ru-RU" sz="3600" b="1" dirty="0" err="1" smtClean="0">
                <a:solidFill>
                  <a:schemeClr val="bg1"/>
                </a:solidFill>
              </a:rPr>
              <a:t>С.В.Тетерский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01" y="1600200"/>
            <a:ext cx="6791597" cy="4525963"/>
          </a:xfrm>
        </p:spPr>
      </p:pic>
    </p:spTree>
    <p:extLst>
      <p:ext uri="{BB962C8B-B14F-4D97-AF65-F5344CB8AC3E}">
        <p14:creationId xmlns:p14="http://schemas.microsoft.com/office/powerpoint/2010/main" val="124754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8280920" cy="201622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Проекты-победители конкурсов социальных проектов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8496944" cy="4608512"/>
          </a:xfrm>
        </p:spPr>
        <p:txBody>
          <a:bodyPr>
            <a:normAutofit fontScale="25000" lnSpcReduction="20000"/>
          </a:bodyPr>
          <a:lstStyle/>
          <a:p>
            <a:pPr lvl="0" algn="l"/>
            <a:r>
              <a:rPr lang="ru-RU" sz="6200" b="1" dirty="0" smtClean="0">
                <a:solidFill>
                  <a:schemeClr val="tx1"/>
                </a:solidFill>
              </a:rPr>
              <a:t>1)«</a:t>
            </a:r>
            <a:r>
              <a:rPr lang="ru-RU" sz="6200" b="1" dirty="0">
                <a:solidFill>
                  <a:schemeClr val="tx1"/>
                </a:solidFill>
              </a:rPr>
              <a:t>Ты не один» грант -</a:t>
            </a:r>
            <a:r>
              <a:rPr lang="ru-RU" sz="6200" b="1" dirty="0" smtClean="0">
                <a:solidFill>
                  <a:schemeClr val="tx1"/>
                </a:solidFill>
              </a:rPr>
              <a:t> </a:t>
            </a:r>
            <a:r>
              <a:rPr lang="ru-RU" sz="6200" b="1" dirty="0">
                <a:solidFill>
                  <a:schemeClr val="tx1"/>
                </a:solidFill>
              </a:rPr>
              <a:t>2009г, </a:t>
            </a:r>
            <a:endParaRPr lang="ru-RU" sz="6200" b="1" dirty="0" smtClean="0">
              <a:solidFill>
                <a:schemeClr val="tx1"/>
              </a:solidFill>
            </a:endParaRPr>
          </a:p>
          <a:p>
            <a:pPr lvl="0" algn="l"/>
            <a:r>
              <a:rPr lang="ru-RU" sz="6200" b="1" dirty="0" smtClean="0">
                <a:solidFill>
                  <a:schemeClr val="tx1"/>
                </a:solidFill>
              </a:rPr>
              <a:t>2)«Школа </a:t>
            </a:r>
            <a:r>
              <a:rPr lang="ru-RU" sz="6200" b="1" dirty="0">
                <a:solidFill>
                  <a:schemeClr val="tx1"/>
                </a:solidFill>
              </a:rPr>
              <a:t>детской дипломатии» - </a:t>
            </a:r>
            <a:r>
              <a:rPr lang="ru-RU" sz="6200" b="1" dirty="0" smtClean="0">
                <a:solidFill>
                  <a:schemeClr val="tx1"/>
                </a:solidFill>
              </a:rPr>
              <a:t>2010г</a:t>
            </a:r>
            <a:r>
              <a:rPr lang="ru-RU" sz="6200" b="1" dirty="0">
                <a:solidFill>
                  <a:schemeClr val="tx1"/>
                </a:solidFill>
              </a:rPr>
              <a:t>., </a:t>
            </a:r>
            <a:r>
              <a:rPr lang="ru-RU" sz="6200" b="1" dirty="0" smtClean="0">
                <a:solidFill>
                  <a:schemeClr val="tx1"/>
                </a:solidFill>
              </a:rPr>
              <a:t>,</a:t>
            </a:r>
          </a:p>
          <a:p>
            <a:pPr lvl="0" algn="l"/>
            <a:r>
              <a:rPr lang="ru-RU" sz="6200" b="1" dirty="0" smtClean="0">
                <a:solidFill>
                  <a:schemeClr val="tx1"/>
                </a:solidFill>
              </a:rPr>
              <a:t>3)«Искусство </a:t>
            </a:r>
            <a:r>
              <a:rPr lang="ru-RU" sz="6200" b="1" dirty="0">
                <a:solidFill>
                  <a:schemeClr val="tx1"/>
                </a:solidFill>
              </a:rPr>
              <a:t>жить» - </a:t>
            </a:r>
            <a:r>
              <a:rPr lang="ru-RU" sz="6200" b="1" dirty="0" smtClean="0">
                <a:solidFill>
                  <a:schemeClr val="tx1"/>
                </a:solidFill>
              </a:rPr>
              <a:t>2011 </a:t>
            </a:r>
            <a:r>
              <a:rPr lang="ru-RU" sz="6200" b="1" dirty="0">
                <a:solidFill>
                  <a:schemeClr val="tx1"/>
                </a:solidFill>
              </a:rPr>
              <a:t>год, </a:t>
            </a:r>
            <a:endParaRPr lang="ru-RU" sz="6200" b="1" dirty="0" smtClean="0">
              <a:solidFill>
                <a:schemeClr val="tx1"/>
              </a:solidFill>
            </a:endParaRPr>
          </a:p>
          <a:p>
            <a:pPr lvl="0" algn="l"/>
            <a:r>
              <a:rPr lang="ru-RU" sz="6200" b="1" dirty="0" smtClean="0">
                <a:solidFill>
                  <a:schemeClr val="tx1"/>
                </a:solidFill>
              </a:rPr>
              <a:t>4)«</a:t>
            </a:r>
            <a:r>
              <a:rPr lang="ru-RU" sz="6200" b="1" dirty="0" err="1" smtClean="0">
                <a:solidFill>
                  <a:schemeClr val="tx1"/>
                </a:solidFill>
              </a:rPr>
              <a:t>Я+коллектив+игра</a:t>
            </a:r>
            <a:r>
              <a:rPr lang="ru-RU" sz="6200" b="1" dirty="0">
                <a:solidFill>
                  <a:schemeClr val="tx1"/>
                </a:solidFill>
              </a:rPr>
              <a:t>= успех» - </a:t>
            </a:r>
            <a:r>
              <a:rPr lang="ru-RU" sz="6200" b="1" dirty="0" smtClean="0">
                <a:solidFill>
                  <a:schemeClr val="tx1"/>
                </a:solidFill>
              </a:rPr>
              <a:t>2011 г, </a:t>
            </a:r>
          </a:p>
          <a:p>
            <a:pPr lvl="0" algn="l"/>
            <a:r>
              <a:rPr lang="ru-RU" sz="6200" b="1" dirty="0" smtClean="0">
                <a:solidFill>
                  <a:schemeClr val="tx1"/>
                </a:solidFill>
              </a:rPr>
              <a:t>5)«Рукою </a:t>
            </a:r>
            <a:r>
              <a:rPr lang="ru-RU" sz="6200" b="1" dirty="0">
                <a:solidFill>
                  <a:schemeClr val="tx1"/>
                </a:solidFill>
              </a:rPr>
              <a:t>звёзд касаться – 2012г. </a:t>
            </a:r>
            <a:endParaRPr lang="ru-RU" sz="6200" b="1" dirty="0" smtClean="0">
              <a:solidFill>
                <a:schemeClr val="tx1"/>
              </a:solidFill>
            </a:endParaRPr>
          </a:p>
          <a:p>
            <a:pPr lvl="0" algn="l"/>
            <a:r>
              <a:rPr lang="ru-RU" sz="6200" b="1" dirty="0" smtClean="0">
                <a:solidFill>
                  <a:schemeClr val="tx1"/>
                </a:solidFill>
              </a:rPr>
              <a:t>6)«Профильная </a:t>
            </a:r>
            <a:r>
              <a:rPr lang="ru-RU" sz="6200" b="1" dirty="0">
                <a:solidFill>
                  <a:schemeClr val="tx1"/>
                </a:solidFill>
              </a:rPr>
              <a:t>смена «Информационная экология чистое будущее» </a:t>
            </a:r>
            <a:r>
              <a:rPr lang="ru-RU" sz="6200" b="1" dirty="0" smtClean="0">
                <a:solidFill>
                  <a:schemeClr val="tx1"/>
                </a:solidFill>
              </a:rPr>
              <a:t>-2013 г.</a:t>
            </a:r>
          </a:p>
          <a:p>
            <a:pPr algn="l"/>
            <a:r>
              <a:rPr lang="ru-RU" sz="6200" b="1" dirty="0" smtClean="0">
                <a:solidFill>
                  <a:schemeClr val="tx1"/>
                </a:solidFill>
              </a:rPr>
              <a:t>7</a:t>
            </a:r>
            <a:r>
              <a:rPr lang="ru-RU" sz="6200" b="1" dirty="0">
                <a:solidFill>
                  <a:schemeClr val="tx1"/>
                </a:solidFill>
              </a:rPr>
              <a:t>) «Счастье каждого в счастье ближнего» 2014 </a:t>
            </a:r>
            <a:r>
              <a:rPr lang="ru-RU" sz="6200" b="1" dirty="0" smtClean="0">
                <a:solidFill>
                  <a:schemeClr val="tx1"/>
                </a:solidFill>
              </a:rPr>
              <a:t>г</a:t>
            </a:r>
          </a:p>
          <a:p>
            <a:pPr algn="l"/>
            <a:r>
              <a:rPr lang="ru-RU" sz="6200" b="1" dirty="0">
                <a:solidFill>
                  <a:schemeClr val="tx1"/>
                </a:solidFill>
              </a:rPr>
              <a:t>8) «Город молодёжного значения» 2014 г. </a:t>
            </a:r>
          </a:p>
          <a:p>
            <a:pPr algn="l"/>
            <a:r>
              <a:rPr lang="ru-RU" sz="6200" b="1" dirty="0" smtClean="0">
                <a:solidFill>
                  <a:schemeClr val="tx1"/>
                </a:solidFill>
              </a:rPr>
              <a:t> </a:t>
            </a:r>
            <a:r>
              <a:rPr lang="ru-RU" sz="6200" b="1" dirty="0">
                <a:solidFill>
                  <a:schemeClr val="tx1"/>
                </a:solidFill>
              </a:rPr>
              <a:t>9) «Земля обетованная» -  2014 г.</a:t>
            </a:r>
          </a:p>
          <a:p>
            <a:pPr algn="l"/>
            <a:r>
              <a:rPr lang="ru-RU" sz="6200" b="1" dirty="0" smtClean="0">
                <a:solidFill>
                  <a:schemeClr val="tx1"/>
                </a:solidFill>
              </a:rPr>
              <a:t>10)</a:t>
            </a:r>
            <a:r>
              <a:rPr lang="ru-RU" sz="6200" b="1" dirty="0">
                <a:solidFill>
                  <a:schemeClr val="tx1"/>
                </a:solidFill>
              </a:rPr>
              <a:t> «Сам себе журналист» – 2015 г.</a:t>
            </a:r>
          </a:p>
          <a:p>
            <a:pPr algn="l"/>
            <a:r>
              <a:rPr lang="ru-RU" sz="6200" b="1" dirty="0" smtClean="0">
                <a:solidFill>
                  <a:schemeClr val="tx1"/>
                </a:solidFill>
              </a:rPr>
              <a:t>11</a:t>
            </a:r>
            <a:r>
              <a:rPr lang="ru-RU" sz="6200" b="1" dirty="0" smtClean="0">
                <a:solidFill>
                  <a:schemeClr val="tx1"/>
                </a:solidFill>
              </a:rPr>
              <a:t>)</a:t>
            </a:r>
            <a:r>
              <a:rPr lang="ru-RU" sz="6200" b="1" dirty="0">
                <a:solidFill>
                  <a:schemeClr val="tx1"/>
                </a:solidFill>
              </a:rPr>
              <a:t> «Семейный индекс счастья» – 2017г.</a:t>
            </a:r>
          </a:p>
          <a:p>
            <a:pPr algn="l"/>
            <a:r>
              <a:rPr lang="ru-RU" sz="6200" b="1" dirty="0" smtClean="0">
                <a:solidFill>
                  <a:schemeClr val="tx1"/>
                </a:solidFill>
              </a:rPr>
              <a:t>12</a:t>
            </a:r>
            <a:r>
              <a:rPr lang="ru-RU" sz="6200" b="1" dirty="0">
                <a:solidFill>
                  <a:schemeClr val="tx1"/>
                </a:solidFill>
              </a:rPr>
              <a:t>) Семейный инклюзивный слёт «Букет ромашек» – 2019 г.</a:t>
            </a:r>
          </a:p>
          <a:p>
            <a:pPr algn="l"/>
            <a:r>
              <a:rPr lang="ru-RU" sz="6200" b="1" dirty="0" smtClean="0">
                <a:solidFill>
                  <a:schemeClr val="tx1"/>
                </a:solidFill>
              </a:rPr>
              <a:t>13</a:t>
            </a:r>
            <a:r>
              <a:rPr lang="ru-RU" sz="6200" b="1" dirty="0">
                <a:solidFill>
                  <a:schemeClr val="tx1"/>
                </a:solidFill>
              </a:rPr>
              <a:t>) Добровольческий проект «Рука в руке» - 2019г.</a:t>
            </a:r>
          </a:p>
          <a:p>
            <a:pPr algn="l"/>
            <a:r>
              <a:rPr lang="ru-RU" sz="6200" b="1" dirty="0" smtClean="0">
                <a:solidFill>
                  <a:schemeClr val="tx1"/>
                </a:solidFill>
              </a:rPr>
              <a:t>14) </a:t>
            </a:r>
            <a:r>
              <a:rPr lang="ru-RU" sz="6200" b="1" dirty="0">
                <a:solidFill>
                  <a:schemeClr val="tx1"/>
                </a:solidFill>
              </a:rPr>
              <a:t>Профильная смена «Белая река или Выйти за берега» - 2020г.</a:t>
            </a:r>
          </a:p>
          <a:p>
            <a:pPr algn="l"/>
            <a:r>
              <a:rPr lang="ru-RU" sz="6200" b="1" dirty="0" smtClean="0">
                <a:solidFill>
                  <a:schemeClr val="tx1"/>
                </a:solidFill>
              </a:rPr>
              <a:t>15</a:t>
            </a:r>
            <a:r>
              <a:rPr lang="ru-RU" sz="6200" b="1" dirty="0">
                <a:solidFill>
                  <a:schemeClr val="tx1"/>
                </a:solidFill>
              </a:rPr>
              <a:t>) Наследники Народа-Победителя! – 2020г. </a:t>
            </a:r>
            <a:endParaRPr lang="ru-RU" sz="6200" b="1" dirty="0" smtClean="0">
              <a:solidFill>
                <a:schemeClr val="tx1"/>
              </a:solidFill>
            </a:endParaRPr>
          </a:p>
          <a:p>
            <a:pPr algn="l"/>
            <a:r>
              <a:rPr lang="ru-RU" sz="6200" b="1" dirty="0" smtClean="0">
                <a:solidFill>
                  <a:schemeClr val="tx1"/>
                </a:solidFill>
              </a:rPr>
              <a:t>16</a:t>
            </a:r>
            <a:r>
              <a:rPr lang="ru-RU" sz="6200" b="1" dirty="0">
                <a:solidFill>
                  <a:schemeClr val="tx1"/>
                </a:solidFill>
              </a:rPr>
              <a:t>) </a:t>
            </a:r>
            <a:r>
              <a:rPr lang="ru-RU" sz="6200" b="1" dirty="0" smtClean="0">
                <a:solidFill>
                  <a:schemeClr val="tx1"/>
                </a:solidFill>
              </a:rPr>
              <a:t>«</a:t>
            </a:r>
            <a:r>
              <a:rPr lang="ru-RU" sz="6200" b="1" dirty="0">
                <a:solidFill>
                  <a:schemeClr val="tx1"/>
                </a:solidFill>
              </a:rPr>
              <a:t>Уроки доброты и дружбы» - 2021 г.</a:t>
            </a:r>
          </a:p>
          <a:p>
            <a:pPr lvl="0" algn="l"/>
            <a:endParaRPr lang="ru-RU" sz="6200" b="1" dirty="0">
              <a:solidFill>
                <a:schemeClr val="tx1"/>
              </a:solidFill>
            </a:endParaRP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6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С</a:t>
            </a:r>
            <a:r>
              <a:rPr lang="ru-RU" sz="3600" dirty="0" smtClean="0">
                <a:solidFill>
                  <a:schemeClr val="bg1"/>
                </a:solidFill>
              </a:rPr>
              <a:t>оциальный проект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«Счастье каждого в счастье ближнего»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6355"/>
            <a:ext cx="5111750" cy="34065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Проект рассчитан на формирование </a:t>
            </a:r>
            <a:r>
              <a:rPr lang="ru-RU" sz="2000" b="1" dirty="0"/>
              <a:t>среды, благоприятствующей семье, материнству, отцовству и детству. Мероприятия </a:t>
            </a:r>
            <a:r>
              <a:rPr lang="ru-RU" sz="2000" b="1" dirty="0" smtClean="0"/>
              <a:t>проекта </a:t>
            </a:r>
            <a:r>
              <a:rPr lang="ru-RU" sz="2000" b="1" dirty="0"/>
              <a:t>помогли повысить родительскую компетенцию в воспитании детей и формировать навыки правильного поведения и выстраивать доброжелательные взаимоотношения с ребенком.</a:t>
            </a:r>
          </a:p>
        </p:txBody>
      </p:sp>
    </p:spTree>
    <p:extLst>
      <p:ext uri="{BB962C8B-B14F-4D97-AF65-F5344CB8AC3E}">
        <p14:creationId xmlns:p14="http://schemas.microsoft.com/office/powerpoint/2010/main" val="398581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191683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Проект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«Земля обетованная»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/>
              <a:t> </a:t>
            </a:r>
            <a:r>
              <a:rPr lang="ru-RU" sz="1800" b="1" dirty="0"/>
              <a:t>направлен на поддержку людей с ограниченными возможностями, на расширение границ познания духовного, физического, социального мира семей с незрячими детьми! В рамках проекта совершались паломнические поездки, экскурсии по святым местам. Ото помогло незрячим детям и их родителям обрести духовные богатства, мир в душе.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6791597" cy="4525963"/>
          </a:xfrm>
        </p:spPr>
      </p:pic>
    </p:spTree>
    <p:extLst>
      <p:ext uri="{BB962C8B-B14F-4D97-AF65-F5344CB8AC3E}">
        <p14:creationId xmlns:p14="http://schemas.microsoft.com/office/powerpoint/2010/main" val="3883976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Социальный проект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"</a:t>
            </a:r>
            <a:r>
              <a:rPr lang="ru-RU" b="1" dirty="0">
                <a:solidFill>
                  <a:schemeClr val="bg1"/>
                </a:solidFill>
              </a:rPr>
              <a:t>Семейный индекс счастья</a:t>
            </a:r>
            <a:r>
              <a:rPr lang="ru-RU" b="1" dirty="0" smtClean="0">
                <a:solidFill>
                  <a:schemeClr val="bg1"/>
                </a:solidFill>
              </a:rPr>
              <a:t>"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1624127"/>
            <a:ext cx="6163693" cy="4109129"/>
          </a:xfrm>
        </p:spPr>
      </p:pic>
      <p:sp>
        <p:nvSpPr>
          <p:cNvPr id="3" name="Прямоугольник 2"/>
          <p:cNvSpPr/>
          <p:nvPr/>
        </p:nvSpPr>
        <p:spPr>
          <a:xfrm>
            <a:off x="107504" y="1624127"/>
            <a:ext cx="22322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Проект «Семейный индекс счастья» направлен на поддержку института семьи, профилактику семейных конфликтов путем оказания психологической, педагогической помощи семьям и организации их интересного, полезного досуга.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784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Социальный проект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«Профильная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смена «Белая река или Выйти за берега»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8942"/>
            <a:ext cx="5266928" cy="35099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160" y="1600200"/>
            <a:ext cx="26746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Проект направлен на организацию и проведение добровольческой профильной смены, на популяризацию добровольческой деятельности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1087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1553780"/>
            <a:ext cx="3096344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рамках слёта организован и проведён семейный инклюзивный слёт , посвященный Дню семьи, любви и верности.</a:t>
            </a:r>
            <a:br>
              <a:rPr lang="ru-RU" dirty="0" smtClean="0"/>
            </a:br>
            <a:r>
              <a:rPr lang="ru-RU" dirty="0" smtClean="0"/>
              <a:t>В нём приняли участие 50 семей, 20 из которых с детьми-инвалидами.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260648"/>
            <a:ext cx="7920880" cy="10081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Социальный проект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«Семейный инклюзивный слёт «Букет ромашек»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>
            <a:fillRect/>
          </a:stretch>
        </p:blipFill>
        <p:spPr>
          <a:xfrm>
            <a:off x="1979712" y="1628801"/>
            <a:ext cx="3744416" cy="28083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3975426" cy="26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9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E6DCAC"/>
            </a:gs>
            <a:gs pos="70000">
              <a:srgbClr val="E6D78A"/>
            </a:gs>
            <a:gs pos="88000">
              <a:srgbClr val="C7AC4C"/>
            </a:gs>
            <a:gs pos="100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569" y="235123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Социальный проект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«Уроки доброты и дружбы»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82133"/>
            <a:ext cx="4666942" cy="262515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69" y="3756447"/>
            <a:ext cx="4023431" cy="226318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504" y="1628800"/>
            <a:ext cx="309634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 smtClean="0"/>
              <a:t>Проект направлен на создание ситуации успеха у особенных детей. В рамках проекта дети-инвалиды проводили мастер-классы для других ребят по принципу «от равного равному»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6069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Социальный проект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«Наследники Народа-Победителя!»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47437"/>
            <a:ext cx="2232248" cy="34257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/>
              <a:t>Проект, посвящён юбилею Великой Отечественной войны </a:t>
            </a:r>
          </a:p>
          <a:p>
            <a:pPr marL="0" indent="0" algn="just">
              <a:buNone/>
            </a:pPr>
            <a:r>
              <a:rPr lang="ru-RU" sz="2000" b="1" dirty="0" smtClean="0"/>
              <a:t>и  направлен на сохранение исторической памяти.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44824"/>
            <a:ext cx="5958590" cy="33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03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371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Сафонова Марина Николаевна</vt:lpstr>
      <vt:lpstr>Проекты-победители конкурсов социальных проектов</vt:lpstr>
      <vt:lpstr>Социальный проект  «Счастье каждого в счастье ближнего»</vt:lpstr>
      <vt:lpstr>Проект «Земля обетованная»  направлен на поддержку людей с ограниченными возможностями, на расширение границ познания духовного, физического, социального мира семей с незрячими детьми! В рамках проекта совершались паломнические поездки, экскурсии по святым местам. Ото помогло незрячим детям и их родителям обрести духовные богатства, мир в душе. </vt:lpstr>
      <vt:lpstr>Социальный проект  "Семейный индекс счастья"</vt:lpstr>
      <vt:lpstr>Социальный проект  «Профильная смена «Белая река или Выйти за берега»</vt:lpstr>
      <vt:lpstr>В рамках слёта организован и проведён семейный инклюзивный слёт , посвященный Дню семьи, любви и верности. В нём приняли участие 50 семей, 20 из которых с детьми-инвалидами.</vt:lpstr>
      <vt:lpstr>Социальный проект  «Уроки доброты и дружбы»</vt:lpstr>
      <vt:lpstr>Социальный проект  «Наследники Народа-Победителя!»</vt:lpstr>
      <vt:lpstr>Добровольческий ресурсный центр «Белая река» – партнер всех проектов.</vt:lpstr>
      <vt:lpstr>Консультант проектов – профессор педагогических наук С.В.Тетерский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Сафонова Марина Николаевна</dc:title>
  <dc:creator>atrkf</dc:creator>
  <cp:lastModifiedBy>Пользователь</cp:lastModifiedBy>
  <cp:revision>22</cp:revision>
  <dcterms:created xsi:type="dcterms:W3CDTF">2018-02-02T06:52:29Z</dcterms:created>
  <dcterms:modified xsi:type="dcterms:W3CDTF">2021-08-31T05:36:46Z</dcterms:modified>
</cp:coreProperties>
</file>