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8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91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0951-ECA0-4E04-AC1A-EC61C2D2A84C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3A7C-AE68-413D-AB78-A7801ABE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0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53A7C-AE68-413D-AB78-A7801ABEF7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  <a:lumMod val="57000"/>
                <a:lumOff val="43000"/>
                <a:alpha val="8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%20iVBORw0KGgoAAAANSUhEUgAAAJwAAACbCAYAAACXvfL1AAAAAXNSR0IArs4c6QAAAARnQU1BAACxjwv8YQUAAAAJcEhZcwAADsMAAA7DAcdvqGQAAGTSSURBVHhe7V0HeFTV1l2TmSST3nuFkEJC71VAQAFRrIDYsPf+fPbynv23oD670hQUAWnSew8ECJAe0nuvM5k+uf/eJxNIQhIC0lQW3zCZO3dm7j1n3b332mefc3EFV3AFV/C3hczyfAVnhgwPPaSAosYWpho59EYZzDZGFBj02LXLZNnnCs6AK4Rj3DHJGQp9uJu7V3i/4B7dIn0CQryd3PydlXY+9tY2XrY2tq42VnJHpbUA5DIr8TFzo5l4Z4TOaDAaG831BpOppsGgq6zVNJSWqWqLU0rz8hLysrLVKl06TKZsLNrSID74D8Y/j3CzrnOTu8oGjIvsN2xwaMTAQFeP/oGunoFRfoGKEDcv2CqsLTueH2iMBuRUleFEaaGhqLYyL7emIj42K+3I/pTEWNhpj+HrXWrLrv8I/P0JN3WqvTzUetiNvQZfO7hbxIRov+CYIaERtj5OLpYdLj4aJQlFddU4lJuuSSspPLY/O3XruoTDG1FjdwTLlhksu/0t8fck3I2DPcL79L3mupihtw0NjRg3OrKXa4CLu+XNyw8SETCnuhy7M5IqDmanbVpxLG5ZeXrmDqzZr7Ls8rfB34dwY0KU/kNGXXPLwNGzJ0T1mzA6opeTm52D5c2/FsrVddiWdryaHuuWxO5a2PD17ztps7np3b82/vqEmzE44qZxN86eHDPo7uv6DA7wd3azvPH3AMd/axLisjYmHfpx445Vi7AysdDy1hVcTCgfu/mqp377dtWezGSNzmQkr/T3RoNBL21MPlL/4KLPF+KBcQMtzXAFFxqez94+5dVVP+1NLSkwUvD9j4Op0Swdyc/SPbP0h/WKR6aNtjTLFZxvOD9368TX1izal1lebLK0/T8aZqlRSizK0z+/7PsNeHDKUEszXcGfxl1X9X/mtx83pJUW6v+JFu1MMDU2SkfyMjUP//LVYsyICbO02hWcNQY7ecz88cP/7ctKURnNZkvzXkFH0JkM0vqkw9XXfv7mWxgIe0srXkFXEPHGI3ctiN2eV6/TWprzCrqKKnW99L/tfyR7Pj/zOktzXkGHmBYW9NRv36/OqigxWNrvCs4BHHokFedp7lrw6XyMcvl75YnOF8LeuO+u5Uf3F2lI/l/B+UG9ViPN3bf1hNuzMydZmvkKEA3HO+d/suBEWdEV/3kBwGo2viBLdd2Xb31Erd1U5vKPxcxRfeZsXxNfo1FfEaAXGOX1tabX1yzegQndgy2t/89CyMuzZ21MOlym/weMElwu4NGKJUf2ZNs+Nm28pRv+GRjz2avvJBblqq6YtYsPHqnYl5Va0/edJ56wdMffGvK7FnyyqKC64ooyuMQ4UV7YMOmLNz6x9MvfECQOnl/+w6ZKdd2VoanLBEW1Vfo75n60iHrnoomJi1OeFOXk8d9Pvv/j6XE3DHW2s7+slZLBZERGWTGSi/NQWlcNvckAO2tbBLl7oW9QdwR7+MBK9vcpI6xS15ve+OOXjV/PevQWennBq40vfMuNcvT66K2f1z888tqBTkq7y7andqUn4PtdG7At9Rgq1PWQtSGVRA8Z/R/pE4h7RozHHcPGI8DNo+nNvzhqNWrzfzcs3Tbn1vun0Utd09YLA7nl+cJgoKPnx+8u2ng5k40aG6+uWIh/LZuL+PxMaI3G08jG4C0y+lfVoMLm5HgsPbwbCis5egd2g7Vc0bTTXxRKaxurod3CQw39woYfWLZmKW26YNXFF45wPeD87seLNjw+ZjKT7bJ0o7tPJGL2vE+x7MgemBsb2yVae7CysoJKr8OGxEM4kJUirF4gudy/Mph0w7tFBqv7BA+KW772N9rERv2840IRzubfPyxc98LEm4YT2S6sFT0H6IwGvL9uCZ5f+gNOULwmJ0t1JjRZuFPgv61kVsiuKMPK+P3QGnQYEBIOW+vzO83wYsKWSRcaFVrcwzMmYfXm5ZbN5xUXhAz3/fzZ0nduuHMiCYTLztccK8jCffPnYP6+rdCSQOhIALQlWEfgz+vpe3ZQDLgnIwk9vP0RQsLirwo7Gxv5qB7RPVICbH0z1u9ab9l83nDeCTf5i9e++GrmY7e7OzjZWDZdFpDo35fb1uDxRV8R6bKFW2xrsTpCV8jH1i6vqgKrj8aigdztoL+wtXOwVSpG9IjutctJbyjdEbffsvm84LwSrudbjzy66IEXXwxw9bisFEJ2eQkeWvg5/rf9D9TrtIJs7eHPHnOTtTNhJ1m7vZnJiPAJQLCHt+XdvxaclfbWw7pHDfvZWJxojEvJsGz+0zh/hLt/4shVj7/5Yy//YOfLKU+1KHYb7l84B/uyUoUoaCsMzueR8neJB1m73KpyrD5+ADqDAYNDI2Gt+GspWW4nD0cn237B3ccsydm5GpnVNZa3/hTOD+EiHD3nvv3FumujB/rbXCYpgvL6Gjy5+Gt8sHEZKtWqDq1aWwhpJkkY0i0cT4y7Ho+Nm4opvQfB3sYWhTWV5C71J+O+ZoIx+LkpV2d50D6cYuHYLpaUbE/fYAS4edI7fx3Iqc2C3Twd7X0CR2xfvGwBbWpseufccV4I98SXXyx7ZtwNg6hTLov0x7rjB3H33I+xOeUoGokFXU13mM1mCvi9MGfGQ/h05iO4KqIXovyC0CeoO24aMBLXxgwgVVqCzNJCIvDpTdf8K835BH7N5MyuKMUfdEz8/UO6RXRJFV8usJYrZP0Cu3ulBTsEpK3d9odl8znjT5/5gPeffuGHO568z9Xe8ZKLBDXFZy8un4fXV/+MwtrKDju2Jf2a/zaT0rym10D8OPsZTCKLxld3W/i6uOMaIp2O9j2enw3TGXJ3ze+woGAhsS39OA7npKN3QCh8/kKV3zYKa/mgkLCoX2VlmZp9icmWzeeEP0e4WcN6//roW/MifQMdL3XctjcjGXf++H9YSSrRQJako+PhrS0zmo3kPm0pvnppynR8MuNBdPPytbzTPhxt7cjFDiZBEIgEUrsVqtqTirejFhDb6Xj434myIrJ2cWQ55BhM1q6r1vdSgo/QydbOpoeH34hlmWsXI6fhnNe5+zOEk7394cdrpg8c1c1GobhkrWY0m/DO2l/xL07ilheflu5gtHdwvM1MijI6IBjf3/MUHhl7HewoTusqYgJCMKXPYFRTfJhYlNtEYkGq9n+vGbyYoYos8RZy98fyszAgpAcF586Wdy9fsMXv5unjUGnvHHXk9/VLLJvPGudMuKEfPPfq59Mfmu6ktLtkyabEwhzcSbHazwe2Q2PkYP6UG+ys0yWyamZ63DtqAn6452mKqyIt75wd3ByccEO/YQhw9RDjsHWaBsjaccVtwVaNCZpSnI+1CXGcgkD/4Mt/DjPFc1Z9/LsFL5OV5an2HU+wbD4rnBvhJvUIW/DMu/MjfS6dK+Uk7iM//49Ilys6sMm2nE60tq95mVR/V3d8PvNhvHLdzD9tXdiiDgwNx4To/iioKUd6SaEgXVdahT9bQyTdlHwE6aUFGErEd7a7vOcw29nYWPs6uw9eeWzhPJRAb9ncZZwT4Z5474NFDw6fGEOu9KKr0ryqMtw7/1N8vXMd6rUa0WldBQuD6/oMxYL7nse1JBDOp1r0cXbDtH7D4WLngCO5GdAYTqVPWoK3tNzKFwvHkccpHlyXeAh+9D3R/iGWdy8/sGuN9AmwT5XZeqSu27HOsrnLOOsWt3v6phsW3fvCCx6OTjZduYrPJxaT67xn3ic4kJ0uXnc14OZKECelEu/ePBvv33KvKKa8EKALECPDYzC6RwyJg0LkVZTQBXGqiZuPtqVoaQaHA1UUDzLpCqrLMaJH9FnFlBcTdJHLQz19e86tiluHhKIyy+Yu4WwJJ/vg3fd+nxDZx09hJb9ofKtS1+NRcp//t3E5KqhT2ktZdAS2aiOp836671+YPmTMeV80uj0EeXiRtRtGx6nA4bwTJGzMHV4cLbfyPiZy+YfIQm4mNxvm5Ycwbz/Lu5cP+Di9HF0UBrlt+L7fVv9s2dwlnBXhIt548NGvb398Fg/uWjZdcHDN2czvP8SOtAQK9E/lvVp1lOW5JdhNcerhxcnT8fmsRxDpG2R55+KARybGR/fDABIDLG5Ka6q67P7ZFZfU1ZCgOIjqBhVGkcW83Io85XK5jC4G/2/VGUfNh9K7PNZ6NoSz+eDd938bHBLucTYW5lyhpRjo30t/xGurfkZRbXWHebX2YDab0IvioAX3PYcHr5rM1Q+Wdy4+wn0CcEPfodCSij6SnyUUcldCAT5fncmE/ZmpdLEdR6+AkMtqaIzPwN7aVk5hROT2xct/aNp6ZnSZcL3ffeqpObc+cJOdtc3ZuuGzxoGsVEz/9j2sPn4QBiJPVzqIwZ3JEdKjY67Dd7OfFqmGrn72QoKV56TegxHlG4gjeRng3F1XrB0fOR9/XnUFVh87ABO55pHh0ZfFOTEUwsr5e3yvyU01HExOtWzuFF0lj/W7/3nr14Eh4e4X0ro1kst8549f8fSSb5FdWXpWDSvGQT298cPdT+Ppa26Cq/3ltYI5W6xeAaFilKJMVYskcrMt0yctz7TtWfNnWfVySfy+zBQMDo2A5yW8z0RL2CoUTIkeZOW+t2zqFF0iXPc37n/wixmPTKe45IJZt9SSfMz49n0sjtsp7t7SFRfavAePGNwxfBwW3v8voe4uhss/V3De73pysYFuXjiYnQa1Xte1c6V92H5nlpdgzbFYESZw/u9SgwSrjBSrx2c1xw/jSFamZXOH6BKBXn3tzZ9HhUV7U0eeuWXOAV9t/wP3LZiDlJIC8bqjH+HtLd/jdIe3kzO+uuMJkcT1ukyu+jOBXBEGEVkmRvdHLlnyjA6qT9oDk5OLSLemHENCYTZGhkXD6RImi7k/7G1srAyNMp99v63iSdWd4sxn+cjUyfPueeoxVzuH8y6TimoqcdePH+GbXevE+CI3ZlcZzemO6/sNw+IHXxRZfu7Evxq4+oTPwYXcfyxZO56E3VEY0XIr78OKPbkoT8R2PHJyKZPF1G8yN3vHwB8KD65ASlGFZXO7OGMv/eulf8+5oc/QyPNt3X6L24WZ33+Aw3mZIoXRsqH5r/Z+jLdxnMdJ3I+nP4i3b7qHGvuvPRlZaW2DUeG9MDo8RhCosKqsy9aO26xao8b6pEPIrSjFVRG9xfddbPBxeDk5y9LVdUhes3WDZXO76PzMbuod+PasJ+d09/S1aUmIPwMe4H74py/w/oZlqG5Qd3hFtwe2auOi+uLXh17CDf2Hi8z+3wUhHt64sf8w6j0rHMhJ63L6hPdh9Rqfn4V1iXGI8gk4Y4nVBYKVwWQKW7ll4ReoQ4f3j+2UcCPvv+epN6bOvFphJT8vUfiW5Hjc9M072HUi6awmHjfVrFnjnZvuxsczHkSo5193Gl5nYCEwvmd/DAwJF+OxLWvtGG2fmyFeU1uW1dcKF1tHVm9MZO+LKp44HAr19LaeV5yd0XAgqcNKkk4J9+yLL343NDTCi066a8zoADxvk5O4L61YgLK6mi4TjcFJ3MEUYC95+CXMGDLmkriMiwlumwjfAEwja1en0yA+l4RfC9J1Bv4szxo7QPHgVrq4WZhczMpiDrvURr3j7l9XdigeOibcrFED59z55Avezq5/atD0MF2pN335X1H3dbZJXL5qXpo8Hd/c9YTI2J8NUf/q4KqTSb0GiTkVsZmppEwbqD1Ot1htW4T34PRJfk0Flh/ZCwWRdXhYT/HehYdMZjSZAxeXHPgBaWXtVgV32INTv3n7g5UPvfwvcqddi2DbgE/6vbW/4uNNvwsZ30wW/r+9aomW4CRuTEAw/jfrMREIn6trUNXWoaasHEajAe7e3nDxcMc5nk6XkXMiBWuXLkDikf1oqK+DkhSoo7MrrMkyDxp5NabNuh92Dk6WvbuG9NJCvPz7fKwkAsnbFB80d2B7bcoXLY/BTojuix/ufgZ+pGYvNPQmgyn6v48/mf32j99aNrVCh63/+LPPfTmkW4QnS17LprPCM798gy+2rUGDQd9lsvF7EqnQp66+AfPufQ4xft6QGWopiKPvsKKGbucKbw+q2lrsW7seBzdtQU5yCvJPZCD10BEU5+bB1dMTDs4XpqQ7dscGfPDSI4jbswX1NdVoUKtQV1OFitIilBbmIuHwPrFf/2FXieczQTJo0FhfBi83b0wdMFJUFvPcDZ3J0CVrzx6C49+M8mIxSjGNhNaFHlfmxFatVm2z65cV7brV9gl3+/Cot2c+9EqAi7v8XPhWUFWBZ5Z+Rz+sESfdFbCICCWltujBF/HoVWPhoE2FuTYBkjYfkiYXjeosSGYdrKxdqSXbV6dmgxFasmqpsXGoLiyGna0tXJyc4eHqBg8XV9RUVlHHF8DDx/u8k66+thqrf/0RB3ZshK3SzrL1FLgdddQeThRTsaVTtknWNmpqoU/bAV3GbpgqsqBN2oi61W+gfutnMOQchGPoQAztPULMGuNRmdzy1rV2nYKuZJ6bW1hdjpuJuBcYshqNOmBp9YHPkVJx2gKH7R5x31m33PnG5BnXkis7J1/2y8Ed2Jh0BCSTz3gl8rssDO4bNRGLH3oJAwJIgVbH0dVd2bSDAO9FrWaogmSshczWg4xda/FQmZuPrH0HUZx6gvYzwtHenh4ORDolT3ODrY2NcDFlJaXw8PeDFz3OJwoouN+5fgWKC3KhaJGu4d90cXFCYKCv+FuuUCKm/xB4+vhb9gBMVXmoW/tfItccQS5d2nYY8o9A0qvpPOV0sVVCe/wPqA8sgh80mH7L83Cwd8Q+snZdUfv8vtFshIbaZdaQq2B/Aa0c/5afi4dszv4d8eZD6WmWzSfRLqFuiBk8kfr33AInAs9QF3M2La87ghiacnbB8sdeI2HwFB2oG1m1REgmvtW75dPUSeLBIJcq6cvI4uWTSTA2bSOoKqpQkpwGnarjvJ6JSG1trYArWTaTVgej/vyuLsrjuSaxmCHQPSwI02dMwdPPzsYXX72BX5fMwcefvoSrxw9HHbl7NcV2LWEsSoI2cR1k1pYKX2oXm6BIeN79KtxvewrK6KFobKiGua4YDanbYJd3AK9NvR2bnn1HlC3xBduMztq8kb6Xvc6FhpOtrdVdwydOsLxshfZIJY/w8R/5Z1Ihwe5eQh1ZaNIuuJFmDB6NA6/MwS0DRyHxeBIO7NkKbX256DQB+sOkVUFfU0L8apqvYUXutLo4GUnHD0Otbmq8huqaJgJZPshPtuTVnFxl8PCVwTeYGttKBz1d4Q4ODiig38o5liAIcr5g7+BIv+mAideMxDvvPYfb75iKSZNHIyIilCIAKzi6OMLP30t0OsepJ0GWh4mERhPkjm6wDekJB7reHUdMhZWjKxSeAXAcPgXO19wJuYMzWXgdGnV1glhjIvtgy3Pv4ekJN4oRGG7v9tqc92WF603ihZcTu/CQyfr6h4yzvGiF013q3VcP/r+ZDz3i7uB0zozjScLsVqt52pxlWzM4iHWjzvn+7qfw6nUz4W6ZNbV9x24oUY0AbwWseZortZzJzASjv6kzFBQX5ZWaodY2wstVgdj4Arh5BZK7coZOrUZ9WQX9lhFBYVYIjbKCTyCRzUcGVw8ZnN0okK02Qa1i99NkMBW21nClWM7G7vy4F6ORjlGqR1VJDrZuiYVOp0NEZDeujMWWTXvx3de/oqSkHA5OHhgwYjx8SYUzGslt6shqcQjhOHQyrEjB2hDpFB7s8iWy+JUwFGZC4RVAxKyEsThDuFhrv0jIXfyaksXR/TE4JBz7M5PFLLC2cTN7ElaoH9w8G5F+F77ymX5dptLr3H4u3v9d2/TIaYTrN/36W1+aeMu1dNDn7FJ5XbQRYT3FslU8fHUKEm4bNAq/PfyyuDqbB9zLysqRmnIC3fys4OtuQ+4Y2HtcjR2H6+HuagsPN3todI3YdawBh1M1ZKkkqDUGIpM3PLy8yFVao6awDE5OWljbG5GeVgOt1gQnRxvY2sqRk1WPvIJaqNRcCiQXHeLk4Q7PoADYKM8P4WT0vTJTHfpFe+LWGdcJsnETNpKi7N7NH1dPHCXSM3XqRiLcBLh7NY2WmKvzoTmynP7Qwr7vGHKlEbBSkqCwhBL8t4wejUQ8mVwBQ8EJmFVlMBWnwjZsJKzsXUTaKNI3EDcPHImK+hoxA6w5/GbL50XC6c0bZuHO4RfnBjQc1ng6ukgf7dscKx0+0SqOO41wdzz24NMTe/bvRR9qfZmcJXhQffbIa9DLPxh9g7phxqDR+Pz2R3Hf6GtB1tOyVxNycnKQm1uIsAAFfD2ssT+hAen5OrIOMoQFKuFoY4aVSQs7OxIK1JAuTgo6KQkmSQkPTy/YOTpARRaukQRFZbUa3j5KuDiTQKc251E5Vzdb9Ah3QXCIAzRqIqvKCDcfL3gGBsLa9vyMXMhNVVAYcmGkGCk/s0S4ey9fdzomA1S1KlKxOkiNZnj6h6Bn/1FEdAdiQyN0yRtQt28hclU2OFZhRZbXFvZ21pBLZjRSxFNeVo2M7DJo5I5w83BDY0U+xXP1kNnYwto3Atbep2riOFk8uc8QUaDJBZse1M5T+wzGpzMeEhO2LyZ4we2EorzctLXbt1k2CZxGuFmPPfgumWfPP0s4Bg+u9woMFclbLhZ0JWXV3tempqajtLQC3QJs4EZkcneRw8tNgWExDvTclOg0aevh6eGI8FBHBHmT4qSYrqTaDB9yEfb2dtx31Em1RCo5kZCsFl3ZJvLJcgVZNCIdGwxebrixUQKvBOsf1RNOXn50POLr/zyM1bBtLIejsx3MZMmt6HddXB3Jwhlh0NGxltfTew4YPKwfWWEvyBQO5CoToNr5FaT6EiKnD6KGDoNncBBZ4EZhGRUUiNrbWMOBOk9O5+BMp6U7cRSN2gbIXf3hMGg65E6tpzzyxCEenZg5ZAwp/2twHRHwYiR824IV+YmKYs3OX35vlY9r7TanDrQPdPXofj7IdjZwdnKiq1ohXAgvr+WopDjM0ww2aEwUKwURjN8gmHRa6ClOCXJWI9BZT265abtHSAA83DUkPpJx5OAJcl/U7fQZDgFT0wqxaVM8igqqyNop0D3SHh7eDuePbASZ0gcyB3KjVtYkDjwQEOhJyrXpGBwc7RHTN4zUqz/Mkg2RrcnCSyYSAFoSAEQmQ7ESVau10CTk0GuZsIa83UQW2xibAYeSBuiLzNAXkrhw8YB9/5spjosW33M5gtpWFuDi1tfy8iRaE87NLTrGL8TqvPZEFzBgYD/cOS0GQb52wo3WlFdjz45kFOSUo9FMpouPnh5GnQEHD2XjzfdWYGNcIZxdlLC3VL3zIbP4s7WWU9xmh5rKBuSkFuAEdaDC0Ige3cJQV0NumCyjrR0R+8+vrdcaVraQ2XqTmSV5TFcJE40VtpEeTZcEQyISUXzG+xDkzr6w9o+hfcl52ubAxjOOyOQiLjKO/8xkycxmNeyjAiFXEtkyE8R3K7zC4Dj6AfEdlyt4xCHEw9cTt49pNdWslUt1GNv/6vdvmn2T4jwXW3YF8kYViksKkJpXhfwqE0o1JPPpcsgmV5RdUo+soirsSyuDf0g33HzjRPToEY5jWeVw9giGo2OTxTAbkyhmkiEgfAAkGblv6OHuSe5W7gwfimvsKdazlhuov02Q2QWSqz29JL00Mw3xS+cj+feFKD52AKWJR1Cbnw07Nw/YnmkdErMGILVpUlfAWF8FORFfQbGaRG5VdIHcmkjpKawhw8reFTJrOxiyD6BRVw8FuXrb0CCylK7Q19XT+chg7aCEMsAD5qoMaBLXwspGC4WzH+xiJp/K212GYANhI1dIczYvXYuEvHzL5taEu+bumTffMXjMmIvtUgUUdkgmQdMrLBgx4SHoFxmIY9mlGBDmjr5hPugR4AZ7SUvuiNyhu5uwaDqZC7x8QqC0ZM7ldhTPGDWoqyhDbUUpHMiSKWwUZGnqoKoqga1CB0eKZ6w9RlPHnT7ScGL/Tmye8zbKj+6HpFVDXVmC+rIClKUehaq8BK5BYVA6u1r2bgeNekj6CnLjJjoYUpYyL3KhjpAMKlgriRzkboXrJdI1Q+5M5DOboM/YjUYK9DkNYusTBDsSW9ZKG6E2tSlxUO9fy+kGAitXZ9iEDhQW8nIGp2y+it26V7s/8ZhlU2uXGu7t342tueXlxYWVA0K790dGYTV2xadhU1w6+oR5Qk5k0VSXoa68GK7OnnAib5SQnoKUjGT0CPGjbacUr0zuDSfvHvANdCYL6ABXBzOUZAU83JQUU9FrD3viAZFSfvoUQm19HRI2rkRVdhqsSQFK7MrNEhktHbk2HcqTj4n3OgO7SxYDTArO88kby2BlzIONIx00pyl4OM7iTpshs6FjosCf3arMii6OigJUbvgJZXFboSo4gbKNi6Hes5LIbGazwZ+g75HTb50fdX0hweQa2T2qW9OrJrQinLeDc9ClYVsT/L3c0T/MCaN6umB8jD1ZCxkOFPpje6oT4kojkFnvByeyFIO6u9F+nnDgHNqpAEnASknKkzreyloJO08/kucNpAqV5JpcRIdaUZwla9PpjJL0JNQU5gnRYk9WUElCxsXbD17BFC+5eoryIgqoLHt3ALkSMsdwcondhYWTkzu1JvfIrpT8Hx2bvzi+ViAiNRq1gkcchMpp32rXIGyw8sPKShOO2XjDRgzS84lyDGgNa58IEgwXq8bt3MHGK9SDzHULtHKpNz1070uDQ8K9LoVHFeDEmbZIuCazwQRXFxtEhgcgqu9w9OjujyCXStgpOdjnen8Jcscw6sc2cRVbEbMWkrGOdiNFp6RYjmvIJDPFTMGQ2YcKJdkWxenJMNdVkyUMgn9YJEIHDYdLSDC8onvCPiQE/oNHo9uQMUTkzuMmExGr2KBEUkEDypIPQq8j8RB0Ixw9Y8i4kQuUtWpycc5Wtg5oVFcL16tW94EqbRB8Pd3gCmeE6sjl2ofDMcIHCtfuFLtdC6fxT4nY77IHCZzD+ZllO3/5fbFlS2v3OXfflurZw8e7dbWk6EKgsfogGrUl9Fez6bKCUVUpVJvc3on6p+lql1kpYeUxglxSOzEVJ03rU0QQbwZZNhmRTSGD2cqH4iqyOuTu2hZi5sQfQO7uzfAmceASEEDEVKBepxFZfBuFFezc/eHRvbcQAR0hLScXS1MOoJAC+6qMEhQcPiFca8CgHugeGIiJXpGYMGCQZe/2oEHp6l1IeWMnFE5EbG4Cuga9Rrki8sXhsHLl5G3rvikvzMTeNT8iN/Uw9a8EL/9u6D/uFvQePtmyx6VDI0n1L3asPfbs+GkDLJtauVS5va2t06WjWhNkLv0oqOZkZvORUJBMqkzh3oPckTedBMdBTtT4fU+3bhZo6xvQaB8FK7chiP12A2J/3A6N1ovcmwd2zP0JabtjLXueQmj/oWgwGJAaT1ZJ3SA628nBHtQm5AZIcVEAbNXJUl+Zufn4dvVKHMpOFzcB8Qr3x4Dbx6LPraPhrzDDsHwJtn7xLnauWkY90VFKRoK1o4zIxhaZXlITNOrN0FfLYdZRXKkvbtqN0EhCI2HfOnz1wjTEbf4VFUVZqCzKRurhbdi/dj40qlrLnpcSMpm9tW2rrPOpy/zWYW4PTrzx32FefmTgLh3tROAMN6g1chTn1KBB7gKzqx/MDu5I2ZeE6goJ5SZSqc7+5F4pVmtzqGl7DmDZy2+jaE8cCnauQsGBeJQcSSaLcxR5O/chddNe1FRWw7dnBBzdTllHPueG2hrkHImFnY0S7mTlJLKMjSQYdHV1sHHzgYN3UBv70oSKmhp8vnAxNscfQnCvblC6OIg8nKSQwzEhEUEb1sOdVC7yspC/ZyMS1y8nQjXCs3sEqegWLrqxHsayHKgyTDBUcakVHZe1HG6DwuE9uRckdYVQuUy29PhdWLfgHahqSJg0W2van2vxuPiBh8VCe3ZmTS88+JpJLM6VrZ778wdNW1oSbmCI18Pjb3462N2T+vDSEa7W2IiDe9bjxN5dSNqxBQ1VJfCOiIBJr8XxdauRHrsXpbmpWK9VosHWEcFODrDhjDxZp/VzvsGW7xbAhkhiLilDfV4VbOwb4ehthfrieiJdKazJuuSfyISNuyuCevWE3LqpWFLfoEbcsp9wInYXjCYDXFxIlDg6E/HrkbBrB/KSU+DZjWKpdu4CXV5Zji1796JEo4JfVBBsHZRoJFcsLyhEZG4Grh8/EN6RYchLPIFGE1kstQqZ+7Yjj8jt1S0Czr7+bMrIgpUTD60pjLWiOK6ALj4ZbD2d4TOpPxwj3SBpKLSwC0Di/vX46b37ERwahAnXT6E4USdIOGLcGFw1cTycXZ1RXVWHnoMnWo7w0iGpOF+x8seFb1tetiBc3wifxydMe8LP1eMS2jfg19RcVOxZheqkY1DXaWFQ14EXSi86dgylWfmordHCxkCxFcVGR022KDUBnmYj1r75PjLjjmLaS8/AWq1GbXYufRvFX46ADYVdBrWMSMtbJLJWzuI243C2QzGRxSzJUJ2RgpTt66CpqoRLUAgCIqNg5+aF+G3bkLJ7B4zUqf5RvYggPZoOtAXcrIoxtncguvHKSNBBTzGkjCyNXU42PMrL4T+kP/oMj4FHkB/q8othqlfDRGSq4/vqn0iBV/cecPGUQ9JWwNq7Pwzl9ajcnUL6wgr2QR7wv3kIbFzIYhrUkEjp5qfHoyA9FsPGjiVXb4uJU6dg4IhhCO4eCh9/X3hyCb2LF9wDTxtZOic0NDRg+fLlSEtLQ1RUFBYuXIgQElJ2dmcWLlkVJdLSPfM+QAWF04RTMZxkIvV9aWey8xFpC1JhqiiDQWskSyOhvt6E45t2IfNIEuprSQSYJai0jfCryMEkX2cUaw34ZPkGVJHluGfO2wjsHgxdVY0IoPnKaagg1zLSBI8wco9EThm5Oo2jDfLszFiybhUWzvsOa/YfwfEqAxrcAxEY1Q9DYvpTg0bAhRTl2OFjcPfbn2P84y/CK/R0srHAMZO6dPbticDAYCjYYpIv4SjNno5hYHdf9OoZSMdtRo8hfTD11UcRc/1YsrRyODe6QH0iB2kbvqOTr4KVUzS5UGvYBXuQom3Ksyn93eEQ7odGg47MA8WRdE6eAWFw8/RFYEggevbtLSyhnb2SftsaeZlFSD6WjR49Tz/Wc0ENhQsTJ07EHXfcIYjG9X3ctgMHDsSBAwcse3UMwSmv6JNJw1OEUyhkCj6bS4iSBj30Wi209Gwk18rg5/o6PVT1ehgogGbodGZUVaoxOiQAg/MyYXZxgecjD8ElOgq1OfnQ1auIbHRq4nQkVKRbkeWiQIE2NZLVcCqoxCSfcPTVKTFt2HhMnzQOkQOHYMZbn+LGux+BQ60KNauWoGrVL2jYuw1ejk7oPeG6dq0byA1y3AlrD5jMBhg5QWuBnDpGYWKW0zORobJGjTI6jyHXXI2JV18PZYOCrCG5Q7kvYNeP+oDMMcHa3QkufT3g1NMKrgO5/MjI5TJExqZJzV4+Phg5YSKK8ooRt4fi2nISCPRbdJUiIMgTA4dHw6wngv5JmOjYd+zYgePHj+Nf//qXqFZmzJo1C5MnT8Zdd90lXncGBV/1doaTPDtFOJNJ4ptlXErUabSosvdCvU4mLFkzTKZGQbzmw+Nyo6qSUlSVlaF86w7YrV6DuIRUYe1YAfIV2ByGMskKDspRV2jFCXqBRqMJ/pE9oLS3h0ytg53CBkb6iIpL1cl9SBQPNnL5OX24kWJHU5s5CCdhUlNHUyfYNAkxXtGIH2xarSimMtTXQ03fZzZbU5zVCIfKSvhmV8DBVgH/23rBfrQ3FM5O8AprXfVh9LNByV0OyJ4tR9FAihnNpJpNdBFZxmCdPALQ9+q7MHD0GAy7qhfcPBzpuClEYPEgAiIFZDZN5OT7UtTreY7I2YOtcj2dw0MPPYRnn33WspW5LaG6uhqFhYXQkoHoDFyqBSebJqYSThFOsqKL89RkjEuBBupkMydGqdGalt9rBxYiyclUF6QchU9Ud7hWVsC0Zy+05RXw7h0NBy8P4sHJc2yFRmpEvz6R8O4VwVadGq9RTK7Jzy/FJx/8gD27DooZXs3s5lUqjWUlMFFs1xZSIxGcrJuoACEw2XjyEA9jKerq0ZhfgKKsAlTkZEJhpYfSzw8OMUGorKzCzgWrkHU4CX49eyNqXOucWUJSNt5+aznmfbEHaxb/TidLncopoOakMT1b2QdB7tqP/qQ4in7TTNbNTAKHj1um9ISVS4ywtieqsnG8IhEm6ez71obaoV+/fti1axeKi4vFayP10ZdffonffvsNESTmzhTHcXtDZTg5eaQF4XQ6HVk5+sOy4dywaNEiaDTnNjOogeIwKxIEDnZy2DtYw9aWOk5hRYSg4N+Wtyng6GgNLy879IjyRoqmAUf6D4J6xAg4HT2K9Q8/i6R9e9Ctrz/C+wXAJ9gFSgebpjMiEnv4OaLPqBBERrvg0JIlJEJyEUhuWGlDLpFiO5XBDC1ZUysSJDKhXqnzqJFVRw6h/nAcf0sbEPtlPGzVRASer8El3Uw429xcOGVnIzspE398/gtS9sSjnETCvm27sWLOfKTvOwpnbz/0GHE1HDxOFVGWV1Zj4/bdSMutw4k8stbafEBdQvFd29sz0UVJFs/KazyploFkKUMhd+4GG7+rIfcYDhN1bUF9gSBcWXUt0qpOWD7XdXCqiEXCrbfeisGDB2Pjxo3U/o7497//DV9fX/zww5nXktYYDBI2Zp68Y43lkiH081PMHD7phe6evu3m4QoKCgS7mdEd5emqqqrwwgsv4JZbboE9uauzxbHSGtRU5KGXTQl8XK3g5mVP8Yo9PL3p2duB1Jc9fIk04ZHucB0yHBmOIfBxcsWMW6Zi8FUjoKqogb2iHOFD7WArb4SSfKh3kAv8Ql0R0M0Nju52UGkMOJ5cjMRDqRhy81QMmkbWhUjFRQNxsUfQzViPnv5eMPPYKVkOmb2DyNOqj8ZDn51FwTvFaWTt2K1YUaAuM3O8SFbO2gkpebmIy06HnYMtjN4+MHl5QVlXA0c6L8ecUpiPZZDazkIN0UHfoIV3WAT633QHXHwDLC0AJKVlYu5PixHoKsOMyX0xZWxfpJbYoXtoqzFwgdxjafjhhY+we/lOKA22FOdaQafwgquXGwpVxUipTIO1grrYSkKNSg1Xeyc4smQ/C3Cfh4eH4/7770dQUBAGDBggYrcvvvhCbD8T4guy1avn/nQyD3eKOQNh/dv3e7W39R/R7mx7NqF5eXm47bbbhHnN5qu3xSMrKwulpaVi35ISIgwFtmdCQ0USVq34A2orH9wzaybmnihEbfoB9C0/ADszT5ZpFOXgBop/OP5SkKXj8uvooQOhVFoj6eBRuHUfie7DboSNfdOog7YgHuaaw6gn61WZXEexDU8+luBBFm/L2jQkH8yDA31n38GRGPf0k3CPigH9DDbHZ2Hp0g0YUZeNEaEesHGwg73RAFn3bpAFekFqqIUuOQN1abkUwpOlHRQDx+hQQWy3kJ6w8+iGPGqXb777Fjtj90Lp4yW+d3ikL2ZQrGf1+y7IbUiB9ukG3ZAwJBxJgaN3OEbd/xS8w5tiOIlkdFn6bpSnbUC3nr2wLb4UT324AXfedj3ee+15sQ/DTDFoSWIG4lZsw+HD8ahXq8XEbwYXKtz1r4cRNqovCusKUdlQhlpNJbSSHOQzcFXoENh1cRyWybZ161b88ccfePfdd+HmdmolJn5v7dq1uOmmmyxbTgdb/B/3bS58ePSkkwP4p1zqEeobvVbdkUNlf/3WW2+he/fuGDVqFO6++27x+qeffsK+ffuEXB43bpywbGzpzgSjphQNlRmI6O2JuAYD5qzZjozSStjLjaB+gY1SDgdyn2xd7J0UsKXXfCHwRBqzpga1JYUi2alTVVEHnFJkdRnFqE7JFdv4ZjmN5CKdybr59A1GVLQvRg4MxKSx4QhxJGFQXy0+w9ZKoVQitFdPWA8ehRTPUOySrLFXssKxolIUVqrQSNaBLm/U3vEgiu54FFlRI1Ehc0ZGvQ2OFulgInIGk5sZ5ueJHkUZ6JGRglneClzvZQ01kdRMblai69hcqoKvSzju/uZLTHvhHnj6cv6tiCKaUkj1qXAyZyLA0w5KO2co7PxRUV2H8orW7VlfWo60zXuha9BBTeELHz8/15NAMWh0KDyWDhmJrBCXYPR3DcIQfQ4GKo1ionkKtXlXwao0MzMT33zzDdzd3cWc3p49e+Kaa64RVu6XX36x7NkRJEmr17U6+FOEI+j0hnLLn6chLCxMFAOOHz8ezzzzjDCpzPCUlBQRs7HL3bZtGyZNmiT+ZkndGWpUjfgjzgDfHjdj2IBBOJKWgRq1BgEu5IbIxZkpnDRRo/GtWBtURo6Fodea6cqi7RoV6quqoSGFaYaSIq1TkYFBpUJlUh0qjnPSuGkeqrWjhIayXHgozQgJdIWSVCJ/n66yDI28tjARU69qwOGtO6FeuhDDdq/CxKwjGFGZiV7Z8QgtzIWnrSdsHXzh6eCEUf5uuCHMF4P7DsHoAeGw0hXg4NF9MNVkQS9m9EsYNqY/Bo4ZivyEIiJcHuyUFHDTwWjICtYlZENSRFCsNeTkuLGMLthyjSPmbq3DJyuykVnhCPfA3mKYqoHU+0mQtXRxKEGfKdGQ6OLj+a8tPRIXXhjqNcg+kChec8EqE9dDGYQ+3n3Q368XiYmuCQhWqWw8HnjgAQQEkDLu2xf+/v6ChKtXr0ZwcNPc2g5Bbawy6FtxqhXhavWaEnG5tANnZ2eMGTMGa9aswZw5c/Dkk0/iuuuuE4xXtpjbyRawK4SztnVEVa0KztQRAQ11sK6qwE3d/XD9uGuI2E5Qq/TkUs3QNDR9j0ZjEgqwrLQBe3fn48D+EpzIMcGzxzDYu5wabjJTB0isjCzRAidF9bVa1GZVU0ecWnWI1ae5vhbpiUlY9NNybPrtVxhrS1Buo0QJhbiNZHX5IZmtoEk6hrLv56Bh4beoPrAfuSuWIP/1Z5BDrqv4s88gP54KW00VtPW5COvmgHHXj4StoxuKyq3gKrNHqLU1XDgxS8dCR4D65CRU7dhKR0FW28YdMiIErL2g1lthb2IBtqfoUS/zFvGXHbUtL6kqOkUyopGsoZWNPZRERsmxSey0BL8Ss/ub259iERu3YNh49Wl6Sf+sOW/YBfB83xtvvFGoUh5p4BQIi0ImHBsbFg6dgY+lqqGeS39OohXhqjSqgnbZZsFn1LgtydUeuko4N1dn1NTUQaPVYeTIIXjtsXswKaYHxRdK6H2GkEozITG+DMcTKnHseAUSj1ciObEKKek1OJxeizWZamzSuqBB2WZeAqvEFtcMz4CqzzOgJp2CfQ1tJ74x5Rrl1li8cT8+nbccpToDYsYMx7XTp0I7eBi+sfLAzmoTtOUqGErroedHhRqGSjVMDXoY6jQwVquJjHQRkBvzOpEEv7jtqEpMxOHYJGxasRv5ueXwoYuUi8nryc0V1auhI/duTdbblJeDuu1EuDbXNlvH2joVHB1IJHm6C49ir7QlS8NTHum8TPVkwmsBx56oKinD0e0HoOD4wwKuUrZ3c8bA24aSSqeLhdw0LwDUnJM7W6gpNnz99ddFbM4jCx9++CFuuOEG1NXVoUePHrj99tste7YPamepoKay6V4IFrQiXGZ5US7vZHl5GlgssJntCHq9XlQr8MTmMxGO4eriLCYMuzg7ISY6ksjcVDmhd3DFyjprfFcuYV6FDHMr5fih0ko8fqpRYLXGBgnkZQqramA4leIRkAlV1mTF2kPzOxsKiTR9huLepx/A9Ouvhi1ZguQj6bAhF91r4kQcCQjH10ToX2WBWCILwnJ6rDC64rjRGtUyJbkKGcx1WnLJ5ELpJ6XaRqgLzWjQEzGoCa3t7OGsN8K5ogJyazm5Mc7RmUUg7WinhC7hKEr/WNV0MBYYKBBXN2hgb2cHT3c34R5tLRO1mywzhQh0ATWotDi2Ixb1NU1rALcCd6AtEcyFLCDHhVx46nC6wu0K2NnxKENoaKhIhzz44INCOHIMzzEci8POwEQ6mJvOg9on0epo92emZpIxtrw6HZyH+fnnn7F7927x/J///AezZ8/G6NGjhY9nwcAHlZCQIMz6mdC3T09k5uSTu2ydrWbFJRqYTL9Ez7zOG9eY+Xl6wpuCV57sa2VNMZHowNa/I+eSJVHh2/55WBMZ9xeroegzhOLNsQghi8DKRG/U0kf0SI8/jrSDxxAY0QPm4ADEkRU+rFLjAMV4B2vrka8zYrvJGXusyQL5+6HR1x8m/2BYDRkBjZsrVOWl5MXo+Mj66dOSyeolEGmU8HNygJLOQWcyQ02WSFeQh/pN62AgQjaDJ26zxbcjQjo78aRxzthYi2cFEQ1y2mbjhJqcA6S2E8RwWUtwmxnISlYWU9hk5Qwr137nTDYGE87JyUko1HvuuUfk5Dw8PIRBiY+PFwP4naGioU4qLMzOsrwUaEW4irLC9MKaqg4Zxz/42GOPiViuWaXygO7+/fvFyTLz2czW1tZ2ycIN6BuNjMzc1kExwZeIpeRFZug7NRQ3PDpzOuKWLsbuRfNx143XCwvAROM4rC2sHamhiYxSOxcOG756vQkVjl6I7NdblHGzu2Jw49o62MI7yAua+iqoKFh2cHGEjR3P3DdT5zaSpeI5B/Q9ZA0T9TKcCAiE8/hRaAwPg97Rno7JQApaBRn9vj4lGfqDsWIpCSP9RoOB3C890yHAnogSRC4TFBvmL/hR/D6DvYfRYIBD8wI7dP4cR52swLayA5Td4UvC56bb+dn55PEzeDeDVo+yvCLLlnMHG4yioiKR9H3llVfw/fffY9OmTUhNTUVZWRnGjh0Lb29vy96ng9szraSQTkpqNfOodY/pGlKSS/Jp3/Y5x6bVk8jwyCOPnFSpqakpqK6m2IrU6s6dO4VU5lxdy0X5OoI3NXppWaVYRqslgvx9ySrY0kGzypSRetZTAzQdkzvFRTbUCXyMvH5tW5di4+oOOU8bbOcc5PRdmTU6uIRHIDTIDzbUqNyVerIsTh5euPracXjuhQfx9vsvkeWejgHDB2HgyEF49PG78OXX7+D7bz/ElGmToGtswDiK9ybdey8aiXwGCgEa7Jzh5u4Kdx9vcGDg1aCGs6petIOOrF09nQNP91Vas5UzoYqIwfFazfYtqNncdC8NFgfMGlfXpriUb5HOw2ytztHKFgqnHnCj47fta4skFx2OKQ04rtCiIcIHL899H+Nvv96y87mDw6PNmzfj119/xSeffIJDhw6dDKfYk7HV6wzc+tkVpbVYvKdj0YBlR+oKaspJOHRMOGZ8S5UaFdVTjA2yyWXLxvjoo49E3qYrsCf1piM30hLsQj1cXUVujwlRr25o6gyCA52sguI0JpyTg4NwtS2h9PaFnO8k2A7h+GRLtWZ4kLriTtWTdWD7wITnylsP2sYWw0BE5+1uXh7QGU1QETGY+HUNWhGLOXi4C4tVp9aRVXQSy2Gx9eLEqCd9xmjQU1wfDberxtIJ2omZZqzG7YhsdrbWZL0pLqOLxjciHD3vux+uI0bx4QmvwOTiebcMXk+ECXfabZ2snZBn7o4f9xSggkipdrRGodwIvZs93PzPnHDvCgxkaTl0qiCXz5UiQ4YMEX06ZcoUMZDPIVVnYKtVoqo97X4NrQlHyK+ujOedLS9bgX32a6+9JqwPF+VxBvrxxx/H1VdfjVWrVgkinql6oC36xEQiM7dAxC4t0Ts8nGI5zohboZKIzJlthg11Gi+uxybfmzpe2Wb1I3v/IOFW2yMcX3cmcndyIoCtggJysji2RIAD245g+49/oCwjDxQVkj8xo7y0goLiSlJkKqgokOdcnbO9LeyJBAGk0OyDQ6CBAnIbugBkTZZYslGSlSMLy0q0Z28Y7r4fawOCsbe3LZRPjITy6dcRs+R/iJj7PKJWbUPw0rVwvO0OyCwrB3AMx9/TPNeW/7alGM66hRJlVFF7bNyzj/OmGNKnN9599klodCTY6HfPF9gyM7m4Hu7IkSPw8/PDtGnTcOzYMTGGyn1+BkipJfnxlr9P4jTC7clMjmsbAL333nuiw9lt8sgCZ5o5eGSJ/OOPPwo3y2OsPBrRFVfaEn17RyErK+804TCsb2+4kDLi6YCllRXQ0RXHYLJRP5BVkRDM1Ren3UlPBsfQHlAQ6VqtNGkB18lxTMQe2kinaaA/GugiMeh1RHo9qohc5Wo1qgw6itGVorJYT1ZOS7FfbYMeElmghtISHD2SgCKVAdZKO9K1Jro4lBS72cGVhIOHt5dI5LJ4MBo0sPUZDkWvu6EP8oE8+Cooe9xAKvL06YZMOGG5KR5kcCdw1S9XabQEt3GIvzeuGhCJAdFRREAun5LIOp85bu4K2HXycGWz3eERhsjISNH36enpgogjR3a+OLXeZJJWHT9wyPLyJE4j3N6kw7ElqrpWPcWqhBneq1cvPP/882J87frrr8eyZctQXl4uroBvv/1WWDsmZQcGsl2EBPkjv7AEWl1rCzd60AB4kYtiguSXlFKHNxUcsPvir+c1eyO7hRApTx+M9hwymixdMO9s2XIKVkYDGsmF8nfwQ0bfN3hoDPpP6I/Abn7wdXGFG7nJngH+8HKw4/Ux4GgpwbGxlotpg1qNBtqaatSQ9VObKC5TWMGJiMmq0c3TAz5+nBCVCQvV2GgFs3oTGkq+gqmRvqcxG9ry+TBpTq5+cBJcu8Ztx8lehkjgmknMtCEcX4j3XjcaP79yG5666w6M7tMNnz9zC2bffLNljz8Hdqfr168XhoYFw7x584RIYHAe9uGHH4KLS8e3CuVziM/PlBpKy/ZbNp3EaYTD3u1xsZnJes4XNYOHq1wppuID4HFTZvf8+fNFPNf8w1xJwMMse/bsEQd8NlBQR+o4n9UGVw0ZLOIqJpyKp+4ReBVJ7hgOqKO6dzvZOS2hoBiu+x33IPhmd7j1y4LnQB94DPSF+7AadOtbThatDHX1GijJelCvwi/AiyyUDaqIQAraxuShP0ROjC2Xi6sz7Gzk0NAx5BeVorq8AkFuDnB2ckCZWg9rO0eKY2tQTBeOnTMR1j+EtjmIhteRarV1GgWXgNvpt9TU4t2g9LyTjrGf5WhPgS0LW29OizBETR9ZeCXFf60g8TJgOrJ+DsJah/g4YfqE4bhmxFDLDn8OLBiaMw/vv/8+/u///k88c78//PDD2LKFR0k6BnMnoYjipN8oyGyD0wmXCf2JiqKDdLInGcfjp5zueO655zBixAgxdsqVoM3Yvn27OBAmGltBlvJng5ie4cim49O2ieNuvJqkN8VpHExnFzQdO8cqevodJptni+qFtpArXeEQ7A2XqBp4DHOA5zBbOIRXo98Id2jqKlBWXA4jWU82c67kwuQmI2oqqlDf0HQMnKwtyMqBnDo9IjwUaSkZWL15D8qqa+Dm4QI3ZwdoVHXYklKPH4674o/ibthRFYJFOb7I8J0CdB+D5LxaKDyCKdbSQlObDL9ADv5lMKrjoCn+P/rt012ggiyqkmJkBocNvESsM1m0lpB4BXdRcs6xKokpEx2zvPU+fwbcf1xilp+fL1IjixcvFqKQBcSSJUtEkUbnkBpTSwp2WF60wumEI2xKPb6V6H3SH7F1e/vtt0/GEpyL44K8kSNHiMHcCRMmICMjA2+88QaGDh16WqriTOgbE4XM7LzT8nHB/n7oFxUlEsHpuXnCrVpRXGbfaMLwboHwsMQ67cJchvhN1Ug/ZA2Dpoa6uQZFmY0oOmSG6kQKCgoySB2zmya3R5YlJqo7CYR6JCRnQuJqYhIMRQWliAgNECMi2SUVMJO6dHRzREjvSKjoONKT0uBOls7T0wG+7kpys5UoO34YtqpKqLVGFBkd0Bg2FumFWuQlroSPT1P5lsI+GtbOVxHXW6eDOGhjZc7JXgbHZByHOrUhHI+p8qoCrFYpPjj193kAW2UeymIjwrEaT5ThOQzfffedSPYyEc8Uv+lMpsZFcTtaLbXajDZ6uwn57uaGGaMnPeDp6Mz57dPARXj8o6xgWDxMnToV//3vf0VCmFMD3GhnA28vdyz5fT0G9Iuhzm1quIbaauQkHUf9kb3wry3GgJBARA0Ygrr0BDhkJaIuLQGHN6/FcXrUlZfCO7Q7bDkdQsg4nIDd899B4pZ4HNkoQ3WFHxGvEXt/q0Z+Sq0oSzqeUQS9sxf8KIa0pZP0IEuqJbGQU1gOFZHwwLY9cCN3OmHiaGjItWYXl0FP7s2G4jk5xWwNlVVQlddA6WQPdx8HmPQVUFXnETkk+AS4oltkEAICPSAzqZC87zCR3gejrn+ArLWMhIYPGSYV8SSFLHGYOGZGTU0FKisKMXTQYPj7+qCIQom4I0cxYtgAREe2KHY0aSDpSsQcVeFetQWwcgiGzOp0IXK24KQuK9CDBw+KoSsmGGclOBXCIRTP4OosfmN3ui3tmHHewkWPIaf4tJRF+8xIKiztdcPE+wcEhbmezHK3QWBgoIjteFB3wYIFYpiL0yL84OEQLmU5G8W6Ycse9O/TE54ebohbtxIr57yH2PWrUF9RJoLy9IRjGDhxMnavW43U40fJMJFroniurLwMhcXF6DV0JNy8mjLfCjtrlJLHV1nZwS2mO/pMnoBQiget/d1hHeyPmAmTMJEU9tGDx3DwaDJsOGdIcZONszMayGXvWLWB4jUNIgcPQKOtEilZRUhLzRIFoEpHBXkwnVhVU0nKXWZDttOghs6sI6umh7JBhd4+jugZFgJPOo6K44egLcuHk30WtBWLsHX5Gor33BHZ1xGayrVEGB9UJamRv24zHGuyMDYmHOGDhsOK3JqX0goTgq0R4SVHVnYF9h9PQihdWPJGulhqN0Dh1B8y+l1JWwwr5z+//CpnIjh2YyHISXyey8BxOxOO0yH8mvu8M5Cok1YcjY3d9s7nX1s2tUL7bCLMmvvx/36a/eyjpMo6NFec6B00aJCo9uUUCY+jchUBK9knnnhCuNquxnP/euUdMWT1wnOPYd/a3xG3fbMIom3s7OHg7onuUT0xdvL1MFBnlxUXibjOjuS6p7cPXNw9ztqqMjhm3LFjPymybcgroE6jUCAqojudUx8UFpJ1iTsKlUpNLtMD0VE9YCIhUcdjpKoGDO8TjWnXT8DWbfuw7eBRNJK79VLa4pZrr0bPmAjLLwBVNbVY8cdKpKZsRL9oChH630Ln6YTDB/6HUoqJekQ9gIm9RqAoPpUuFBu4RQTDKbRpSS8zCamKI+lI37APhw8dxb6qAhgHhuCFmXSMoUdh7fUsjKp9FArWwyHoDfGZPwMWC6xOWRhyJS9XefOIEovBTz/9VAhFDp06g8FkMg/9v+dfPPbqF59YNnURd4+7Kqeq3EAmskOQG5WI/dIvv/wikWCwbJWkNWvWSA899JBUXV1t2XJmlJSUSbEpiVJxdaVUUlMp7T2RJB3KTpM0ep1lj1NIyM+SRrz7rPTGyoVStbpebKtpUEk7045LZXU14nVXcSQ3Q7rus9elkfR9e+g3W6KRrlYivXhmqNUNUmpqhlRQUEzHpZfK62sklU4jFReXSYmJaVJtbZ3YrzOkFxdIN7/3suQ5/Rppzqpfxbakwlxpwb4tktFkkg7lnJCe+fVbKaUoT7zHMFLb7tqyUZo5bYo0dNgQafCIPtJH790lNVRukY7uuEH6aeGj0htzvpHueOJp6ZsFCy2fOjdkZmZKFCZJZCwkIp7YtnnzZsnLy0siwShedwS2brsyk/W4uX/no/od4ZvdG3JN1OAd4Y477pD+9a9/SaRaLVuaMGPGDOnmm28+K8IxXicCuTx+s+T9zExp/EcvSn7PzZIW7t0i6YxNZG7ueMbUz9+UMHuitPTQbvH638t+lPq++ah0ICtVvG4Lo8koxWWnS/FEsGYSpxTnSaM/eJ5+53bp8y0rpUpV+4ThhuQHo/kYkotypSmfvSa9uHyueP3T/q3Swws/l3IqSsVrbrfU4nxpX0ayVKdRi21FdCHNnvuxZP/YNOkl+lxhdYXYvuTgTqnXGw9LR/MypVXx+ySfZ2dKK+m5PZjoPKorK6TaqiqppLhIeuGZJ6URo0dIkf36SREDB0mPPPOsZc+zA1k36dChQ9Lx48ellStXSnZ2dhJZfMnBwYGzFZKzs7O0bt06y97tgy6Yxnc2LNnTxJ720bkfGhTpM3Pg6OH0w+3KTp4Iy8lJFhDsOllCc3qETTG7VFayZ5MiWZ8Qhx3pifjs9ofp8QjsrG3wyqqF6B8UhnJVLZ769RtxDwJfF3fojHrE5qQjraQALuR25+7bgr5B3XHLwJFwUrZWr/lV5Xhx+Twsit2GhftJgNO2od0i8dbqn3G8IFfcm/X2oWNRUV9LLsEIB75RlwVEEjz285eoUDVl899Z+ysclZwQtsZPsdtFFfI10f2xOeUolh3Zg1HhMfB1dsf/bViKD+mx+lgsTpQWYVxUHyyP34fvd63Hh7fejxcnTxfJ61qK+VJLCxGbnYbZIycguTgf+zJTcc+ICQhyPzV9sBncFXak2pUUfjhSrDxx0mTcc+fduG78WFw7YhhmTJ9O73Wi3jtAZWUlHn30UTGVgIwF7rvvPjF22lzpzbE5P3cGnclofmjxFx/W7D562LLpNHSav1i3Y82CIwXZbOIsW1qD0yM8wMvrTnCujg+W8zRcLcIFehzLdWVCTTM4mcsD1UwitV6H0RG9RMdmlBXilRULxBCTs4VMs0dMFLfWPphzAvcv/BypxXmCbHwHnLYgdyVq0ZY8/DJ+f+w1qHRa6vgNiMvNwLW9Boh7wzN4FIPvXt1cKMAg64qi2iqQRcPcPZvEsQW58eoAGjpGrRh54IuBicnHygspb0s9Ju5p+s1dT2LDs+8gzNsXX+34A7tIWff0C8G0vk13heGVDqrUKlAYAEcbJZR0cVbTa/4OzzOtmN4CPMIRFhmNoWPHw5Xi2bMFiwVe0oFTIZxv5aIMNh4vv/yyMB5fffWViNU7A08C35gcr8k+tLvTmTWdJ8yWH05fm3Awljri9DEiAqvQDRs2iHUmuLScJ1vwgD7XvXOZEg+JcAlTV0cemExcXFlSWwOtQY9unr7wdHLGc0t/FLfhfmnKdHT3agqo+Ur/zw13itsqqeprcHXPftSZp0/qYCIcyT1B1sIbPi5u4pY8fJcWvh8YWz4PRxc4UGczKhrqkFNRIojUDM62O5FF+2rbamwlIj067joikJ8gIjlX+j4rUrY61GkbhOWjWBKxWcmwt7EV979iXB3VD70DuyGhKEdYYx46Y/BFlUQXSn51OfRk7VbFx+JHIjXfwqj5mC4G2Lpx9QeLPy47iouLw/Dhw4VwYLX6v//9z7Jnx5Ao6liXdHglNmaeGhFoB2fM0H61a+03dVrNqUu+DTgZzOqUKwh4sgWXInOuhodDWPVw9UgHfD0NHuQibBWc0qgRN/e1o++Wy6zE2nDf3f2UuIVSS/QLDsMtA0ZCQUQd2i2KXNnpIw8lddXIJBL5u3mI+rme/sGIICKw1SYXQFbTACN1NmN9wiEkFeXBqYVL5eNhkoIez11zM6YPbnIrbIl5nJW/o8GgE9aRj7VGo0ZGeYm4MTATkC1u/xCeq2EjLCuXmXM4wDhekIU1xw6IW0IdzUzGp1tWCkKytTBYjulCgxUoj42zlWOjwRPZWYnyXAYmGxuTM62kwLUemZWlpnmbl35j2dQhzki4mk9/W7o0fk9xSzfTFjyIz6aXZ/gw8ThJyIudzJw5U5joM028aQbHPtzBleo6anDjSRfL2Zt31y3BsYLMph1b4ERZkbAyYyN7w7md2IXvBs0xGZOtJZgM7LrS6fOV6nqQ+MBvcbtF57dMsTBRxB2UyYKRMBD3jmfwcfIFUdOgFkRSKmzI4hHp6FgcaX9+vyVs6X224MW1dAGUF4sZ+h9tXCamRPLxDScreOCVT3HX8PHCSrLFvBhQqVQiFcJDkv3798fcuXNF3MajRpx74+1PP/20Ze/2YTKZpaWH9xzFor0HLZs6xBkJR5Dm7d/6lbGRGNABmGhcVdBs6XjUgWS0KMTsLCvdFnzPe+5gUpRkFZviRrYc91w1Sbx329fvYu7ujcLdMkqo8xLJIrFY6OgGZjH+IfBxdsXejGSKl5qs/a98L1f6O4osHQf1A/77BGZ89wH6kNsbG9k0na4ZduQa2XVOHjJWvP/Aws/w1fY1glCe5I757tfs7plsqaUF+HbnOuzPShVCgV02Y8+JJOxMP44hJFSOUdw48dNXMeajf9NnZCQUJgr3zBeLp5Mr/EgQcf6x+VgvNLifeKyU82w8Z+XEiRNieJKtHpeQ8xzkMxmMGm2D8fPtqz61vOwUXcqWFpccSIgeOuHhnn5BDlyP1hZsEbha5KqrrhIHyKaYpLUYjeC4gMfjuISJTXbb2q6WYPW5neIk7uQbB4wga+OAJXE7xQ1/P5nxEKLJHf7nj8VIKszB0O5RomyIVefU3kMwqdcgYc3agkdKIunz3+/egDdJlbJVOUQx3UNjpqA/ueRUEgHZ5AKZtG/deAc9nxpqYrA7pThWWMMvZj2CfvT+J5tXIJ0+14NiuQQ6lsyKUuECOfbSUyhgJMLkVpXhi21r8Bm5yTXHD2Bqn6G4deAopJYVCKvMxHqFYtKpJCC2ksLNoziOlSm7XC25XL5QQj3PT/VuR+DBeI61edIT9x8TjJP13I9c5ctJfC667AycO5y7f3PWqkdff8yy6fxgzKev/Edj0J/K7rYDcqsib0NEk66++mpp+vTpEh28RCQTuRzO71CsYNm7fXACl5O5zfm/ktoqqU7TcDL/xTk0cmEiL0axkJRZWiSptK3zgO2htkEtHc45ISXkZ0sN9PmWyCorEr/TEcrqa6SKFjm6Bj4G+s3mY2qJ+Xs3S8PffUb6LW6nlEnfy7/J59QSpbXVEilvyytJ2px0RPrvmkWWVxcHnOAlAyBybZxz+/e//y22c/+Q0JN8fX2lr7/+WmzrDFUNKl3IK7Pva2LJ+cRAuCw5tLuMAmzLT52Ompqak8leunqkRx99VJDNz89PIqUjPfLII1J5ebl4/89i0f6t0o1fvCn1eeMR6txdksHUOZHPhO93rpM2Jh6yvDo3qInInICePfcTIllTsvdckEFE/XH3eim3simJfL5RW1srffbZZ9L8+fOloqIiady4cSJ5n5eXJz3//PMSxW7SAw88INXVdT5yojcaG+dsW51qYUiX0CWXKlACfWEPN5s7Bo8bbcOzWNoB+3pWp7///ruY2RUbGytcLJttThqy/E5MTBTlyjwgfK7IqijG74f24pFxUzFj6FgkF+ch2N2bnnORVpwvxAa7QA7gGdQ2KK3jEqUmEcE4QHEWK1K+iTDXJ3y0aQW2px2Ht5MLvCg242Ce1TWnRditJxXmItKPQoTyIjSQ+naxVKY0g2PNA9lpYvsjY6ecTH2cCURSbEg8hBQ6B45DySqilgTDW6sXUxxYKO6oTTESNiUeFmKE41e+2zOf37H8LGxMOkTxra9YFuJYfjb2ZSbBj9Q6n1d74Q+DZ87zjCyua+O5KJzo5SU7WKmy+OM8HE8DPVMfVajrDXfM/+T5hn0JTUqqC+g64QiFW2PjQq8ddU+fgFDX5s5sC1Y6PKOLq0V4wRNWqTytLDk5WSSCeQCYy5t4bbFzGXBn/H5kH+jqx7W9B4lYaHj3nojNSsNhCsiHhUVRrLZIdE64T9O6a0yutRRHcbKW83pMrKPUWRyPcZCfRsF+QXWl+M7h9HkebVi4f4sQA6w+f4rdhvn0emdaAgkQd4zoES3I9SXFaOTu0Y1irS9JSMz6/gMUkZAZFd4LZsmMr2kb/w7nE5kgzSiurcK8PZuIHClEDDkRehe+27VBiCVvEjhM8jkU+3HucHzPfiL25AR3BJ3P0iN7xPFllBXj6k9eohi0EFdF9BIX1OdbV4nYlEdQHEn5htLvtgfOi/L6ILx0B5eT8dQABsd0PCWQ+47np3QGsm7S/3b+cXTt4288ZdnUJbTPmo6hf3fdL/+t0VjKYtsBq1JOi3C5EpOKG2/FihXCwrFg4EkY/Mz5n3OFStcg7pvP1orTGDxPdf6+zSKd8AOJAw7CeUSArQ65J9Rq1DxHEvfOnwNyd3htxULRQcsO7xbDTfF5mYJsfQK7I8zbH7/TtsO5mRgQGo6YwFCEkELOLshBASnSADcP2rdM5M9GEvGy6XPP/fY9bicV+/DY64Sl4YWUl5MF5mpdtpbvrP1FWDIGq9m1xw+ikEjHQuX9dUtJ6VYhl6ztgZx0jCGVXKfRiNxgDFk3ttZHyXJxfo+PkS82HsVgAfXRrfeLnB1nwlbQdh612Ebn/nv8fpGkbgu2bFxKxkp0xowZop6RFyfi8vEPPvhA1DWyF2KD0Bk475ZVVaZ7Y9X8Fy2buoyzNjF1e48fsx8eM2VEWM8AUnDtljc1l6Hz1cOz81nx8MgAy+8+ffqIGfx/xqUygfZlpGBwtwiyOG5CMa4gkvx8YDupRCMpvyEor68j96MTaY+YgBDsOpEkyMfWgTuPrRxn+q/rPVjk4uJIubIL2nMiUVi1IC6J8vIjsvnQbyVjR3oC3Ig8KrKS6WRVeLRhbFQfXh5DfO7mgSNJXRqwOTkeG8n9MWFuHzoOlQ31wjVO6TNE5AL5osiqKCHlHCRuq8RWU2ltg2Laj1NCPIRmS+5wzdFYOs4GsW+foG4izcLHwDnD7p5+uJsULc/JXXZotziGI3kZOEiWPJvU8ZvXz8I8ugAfumqKUOkMTsLzCkg81s0ToricjCdC8dohPJLAS61xH3E5Eo8ydAaDyWR6/Y9Fq4++9uVHlk1dxjn5tF2yiuPXD77qDnJnNmzB2gNfTbzmCMdzvOoOj8dxro4lNycWGRwv8JokZ1qYuC3YVR4kl/b++t/wGbkRjn+4Q3OryzGxZ388f83NWHp4D95eMR+T+w0XA/MxAcEYEBJGn0tHtF+wiHFGhsfg2Yk34WhBFo6nJ+KWYePw7d1P4nZ65kH0l3+fB1KZcLZzgJz2f2bCjZhG38fDbzlkbf67ZjF8XdxEzMYWN8I7AEFunuL4vJ1c8dX2P1BBxOff56IDBqd8KlS1+GzLKiJRgSBldx8/ig1L8MM9T2FI9wiy0htRXFdLx3Yj3r/1Pkygc3rgqsnoHRCKX+iiCiFXe8ugUSLeHExWmIfRbuw/HPHkvsdE9iK3eh2Ok1XkFE1vstCc1+MKXm5vnpvASV2eBshj4NOnTxdj4nfeeafwShwSdQZO22xIiq9+8a1nbkRB/bktj34uuPart+aQm9A36ZX2wfKa1Q6ZafF6yODB0s8//8zLV4vXzz33nEQnedZlTM3g9EJ5XY3UrJzNjeRg6B8jrSRfyq8sO5leYXDO6LrPX5deW7FApDaasfporChR+njTcsuWJnBtHZcs8fdr9fo232UU6Y6W39MSfBRcllTbJiXSDE6rVKmaavk4HmKF24yvt6+V/J+7Q9qaLOakC3Aq56MNyyTcM166b96nlq2twWma5kd5fa2UUJgttsfFxUlktaTc3FxR38fpK0dHR2ns2LEnswbtpXjaQ4WqXtv7P48/Y6HBRYXyix1/pOgMndZoSh999JF07733SiQeRC7uyy+/FLmet99+W+R/KDgVBZxabevc2IUCE4Q7uCVis1KlIW8/JX23c71ly6UFWTEp4pX7JbJS4jXnJeOy0qRviIg2D02V3v5jsdjeFdTX10ukRKV58+ZJs2fPFmkQBhdXBgUFST4+PtKtt94q3X///WcknUavN7+6auHupu6/FHj42rHxBVkqTsJ2BiYUiQbpwQcfFLmemTNnSgqFQnr33XcF+TgntHXr1pOW72KDYkDpv6sXS7vTEy1bLi02JR2W7p9/yopRDChNmfMaWbeJUq83HhGFmueC1NRUQTqVqsnqJiUlScHBwRIJBmn9+vUiMd8RjGQZN6YercSNUZ3L1wuN8Z+99hEF8Z26Vgab8S1btkgUI0ikZCVSrifL0p966inJ3t5eZLbbVg9fDPCVrTcaTrrmSw3hwg2nmpRdOV8Ui2O3iTL6M4Fiemnv3r0SxdDiQudELoPd6eHDh6Unn3xS/P3dd99JFFuL986E4toqTfR/Hn7C0u2XFFZvrV0cS67qVIDTDkpKSqTw8HDxiI+PP2m+P/74YzEc9v3330vJycnSxo0bz5jhvoLOkZ6eLr3++uvSzp07xdyEZ555xvIOuWeKl99//33xePnlly1bO0eDXmu8/+f/rbT092WA8eHdVx87WExy2XKI7YOkt/TDDz+cJBS7Wibbe++9J6nVTUNBL730kmggJugVnD14jJSFGl/UHKJw7DZp0iTp8ccflxYvbor9uN379esn/j4T2NJ+u2djGvqinXu9nz3OLdXfFjnVNRsc1dnTeg+d4unkbMt3ymoP3bp1ExlsTvqSyRd18yzT+VY6nCohc49XX31V5PB4tj/v/2fydf9E8PAiPzjtwSX/XLXDuU9OuPPseZ5HzBOcuYSc0yKdgedrxOakVt/6xcu3YFNetmXz5YNRH73435K66jPKzblz5wpZPm3aNKmsrExsowYS7vaaa645qaTYLSQkJIi/r6BjsBiYOnWqqNLhrACjoaFBPDeDLd/IkSOl1atXC8vHVi4tLc3y7unggCejvEgd9sr9D1i69/LEXfM+/o1ERKdlTAwWDU888YRUWloqqhfoypMGDBggZWRkiPe5wbiBuBE5FrmC9sFKk9NOLBJefPFFMZ2Pq0DagoXDjTfeKARFV1BWX6u9+otXznIy86WB9UurF+xUaTWdigjGgQMHRGwRFRUl9ejRQ8yJbAY3DpNtx44dwuLxFVlQUGB59woYTB5OpA8bNky8ZtJxBoBCERHDMY4ePSomrLO3qKxomgd7JrDBuPenz5Za+vMvgGi4f75tzVG1Ttt5go7Aebno6Ghp6dKlJ4szOV/n7u4uFGuzmuXgly0gP1+K1MnlAk4lpaSkCHKxa+Q24vbjtBPnNXfv3i1GFWJiYqTt27cLF3o2qNdqTP/+fd526sWzW8r0kmO0f9Dc/VtS21uqoS1YqrNb4Jnf7BacnJykX3/9tVV1MGfDOWPOUp6Tl+xK/mnghC0naal1xYOV5v79+8V7e/bsEaM5DA5B+H22dGcTA6t0GvM7G5YcQCTOz9pfFx3XR/f4OW57hqZFErMjsHvg4RX6lKgObmnFPv30U5Gv41iPr+7IyEhRAs1WkZco+CeAL0a+6G677Tbpiy++EC6S13Vhq5+VlSUSuIMGDZIKCwuFF3jrrbfOuDRDS5Bla/x466rDiHDkuzX9hXHDoMif4raf6ArpGFxbz3EHuwqO3VhJ8VBYs0W74YYbxBggD0gzWGRs2LBBPHc1IP6rgM+HFeiHH34oDR06VMw/aE7iNg/Cszdg8jEh5XK5uGB5hOFs2oLJ9tHWlYcwyvH0tSX+krgxJuzHfZuT1fozD9A3x2y9evWSJk6cKNwGj7MyeOCfE8U//vij2I/JyQEzu+HBgweL1+drzsSlBMdpLJbGjx8vYjEe41ywYIEQV9dee61lr6bRm/vuu08MXzFYKPB+zammrqBO02B+e93SWAzG2a8RcVljTEDgx1tWHqITPKOQYLBifeedd0RVA5MrJydHKFl2KzxZh10IKzJWs2zdeEkpHohmNcvql8XIXw2cCuIwgUl1zz33iPItXjqLScTgdAfnL+fMmSNec4zL73H66FxQpVaZXlg+f/NfN2Y7E0Lg+sKKeVsq1HVdtvdMLm7g3r17i7iNXQcTkIsAWM1ynMJX+ZAhQ4Q7+eabb0QMyFPgeDYSW4qW4uNyRLNV5xCCh/lYFHGhA4+JsoXn8VAGx2d8wfGFd+LECdE27G75M2eLoppK/ewFn/5Kbdb15a3+opDf/uP/LcitKu9yLRLXdPEChywq2I0cOXJECggIkN58882TpTbsTnhdOq6GYJfr6uoqFB1bOp6uyAqO48K2GfhLBS5U4NiUQwQ3NzcxhsyiiMFqnI+ZwWKJ3//999/Fa06H8Gs+v8mTJwtBdTZgaieX5qsnfP7Kh5b++Gdg6AfPvXQoJ6POZLm6uwJ2r0w+FhJhYWHS9ddfL6pYGRwkN1sKHjLjGJCJyfj8888lT09Psf+dd94pFkvkQDs2NvaiFH7ysfFxcqqHCxiYbGyV2RKzyuZjoSYRx8bgkIAXeuRzZQHFQ3587AxW73whMeHY/Z4N9GaTtCXlaEX4a/fNbuqFfxjsn7x10pJDu3M6KtPuDHfffbfoJLZqXNfFroaVa2JionC/PMTDoxisbq+77jqpb9++Ii7koTReOrRPnz5ieO21114TwoNX8+TgnC0mE5ddFuewmi1oV8GfZau6bNkyYbVY+PDFwSkMDgN4iInVJYuc5tEAHkGZNWuWmDDOhZDFxcXCsu3atUsICC7Dl8lkIiXCijw/P1+cAw8Hcg6zK6mhWm2D9OWutYm4Z9zAptb/p4LExL9XzttUUld9VoEWE4GHbDj3xBaLrQKD67z46m+2JlyaQ78iFCx3DGfiWVywVWFw0QB33qhRo8R7HCOyNWES8nf37NlTWr781FyHfeTS+H1vb2+hDlmstATP3+AKZn9/fxFX8vexpWLys+Jk68wlWmxxeS3kZixZskSkONhF8rlxfSALAj4P/p1bbrlFWEAmHYPni/B5cR6O/+4MORWlugcWfvEruqPrKwv93XHVxy+9uutEUi2XMp8LODbjQJuTwkyg5rwdz53gmIetGYOrirljufPY2jCZOK/H+3FHc56PCcVWhK0Lx1n8nWw92aXfdNNNoq6ME9BMUnbdHFe1BLtpLkxgsh48eFBsYyKx4mQLxcNNdMqChM3gkQL+Pk7qcpzKBAsJCREJ3ObaQCYuhwn820xEjvOqqjpeE4XXRv4j4WBZ9NuPPdjUylfQGvdNGPTuhqUHyutrz4l1TDheQIctC1s3tmg8M4k7kuMmxmOPPSYEBz8//PDDgmycMOVAncnA5GQX1gxWyJxw/fbbb0XsxEqZrQy7dJ4AxK6SlXFbMMHYijExGBxv8WfZVbLL5UV+eAILp3EYmzZtkqZMmSKGqlj0sBvm+K09cEx4pvHk/OoK44sr52/C9f17WFr3CjqAYuycV17dmHykWneOC9RwXMME4/FZ+j6RPmlOCHNMxS6KrQSD1S+nUFjdshvj/T/55BPxHoNr93hBHo712Gpxxp/jLP5+HgXg/GB7cR7HcExsdvsMtoJMUE55MDhdw6/Z2vIFwamPZuLye2z9mud8nA0aDHppafy+4r5vP/GwaM0r6CJmDI546rfvV6eVFv6pwVLOXXFHsvXiRCrPFmOBwS6T3TATkDubc2BsjThNwcF+s+Jl8rHV47iLVxZiy9OyPo+VLgf3bcGWil0qJ3AZnFNrHjlpHpZjd8hxHLt1Ps5msOvkZHZz2X1XwDPnjuRlau5Z8PkCjAjyt7TiFZwtfJ6bNfXDTcuOFddUdT1/0gE4z8Xk4LiI4zC2fPQTQlhwB3OsxMliVpDNM51YPfI2fo+Jy/uz62PFy2TjJcgWLTp9bTe2fly9zBUbHPyza2ZVyTHhTz/9dF4nCmVXlppeXfPTbjw2tele5lfwpyHv886T9321c11GeQc37zg38JBZthgyYjXJYNfHhONsPqtKtkrNJUCcUrnrrrsE6ZofL7zwwmkjGTywzoWRnLJhxcrffSGqWgqqKxr5Ygx5efb5uTPvFbTBGCgHfvDsw59v+yOjuO7clofoCjh24pIfjs/aEoXdHefr3njjDRHLXawVA1oit6rM/P6G346Hv/nITGqVs10B6wrOGtGwiX7zkVn/Wftr/ImyItOf9rV/AZgazdLxwhzDiysW7vZ/cfb11ArtT427ggsL5ZM3jnlk8f9+W5d4WKU6hxGLyx01WrW09PDe6nsXfPo9p40sp/2Xxd/nKrlpgN/oERNuuSZ64H2Tew3s3TsgVGFzjitsXmrwzUYO52Xo1yfFH1qfdHDu8ZRdq/FLYo3l7b80/p5m+a6rek4YPOamceG9bhvVo1fMoJAe1vbWHS/XfzmgXq/Fwaw0/f6stCObThxfGrt/2x9Ycfjym3z8J/H3jwNmDQ+Jieg3YWJM/2t7+4VcNTAkwodvCMKrTF5KaIwGvseDdLQgqyihKG/75rT4jdl5GTuwcFfTjfH/pvhnBZ5vvmmF7B2RUd2jR46L7D003CdgkL+Le2SUb5BdDy8/ONhcmGUl2HrxzUDSywrUxbXVKcnFBYd3ZSQeyC3I2Y+fdmRZdvtH4IrSuWeMEgrrbo4OztF9g8PDewcGd/N1cg9xs3P0t7ex8bWzsXVztXNQ8B0FeWlTXleXF3rmLJy50SzWDG4w6MUK6fVajUFrNFZr9NrS2gZVcVF9TR4py+xjBZknDDpdCuShefj+e6Pll/+RuEK4M+G22+TwVTlAC2dqLns0WtnA2rIIkNnKBBvoiXlaGOX1CFrTgP+ga7dOvIIruIIruIK/FYD/B6phZUxfOg+i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" y="7938"/>
            <a:ext cx="1198414" cy="11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активной дневной занятости маломобильных пожилых граждан и инвалидов, в рамках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стационарозамещающей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«Приходящий друг»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7160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социально-демографической и семейной политики Самарской области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казенное учреждение Самарской области «Комплексный центр социального обслуживания населения Самарского округа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20" y="260648"/>
            <a:ext cx="8949680" cy="90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Учет и контроль деятельности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1" y="44624"/>
            <a:ext cx="891188" cy="7200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994" y="1268760"/>
            <a:ext cx="4752062" cy="5040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за деятельностью Проекта осуществляется руководителем подразделения Учреждения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целях оценки эффективности работы Проекта, ответственным лицом ежемесячно осуществляется рабочая встреча с серебряными волонтерами, по результатам которой заполняется дневник наблюдения, проводится анализ актуального состояния Участников.</a:t>
            </a:r>
          </a:p>
        </p:txBody>
      </p:sp>
      <p:pic>
        <p:nvPicPr>
          <p:cNvPr id="1026" name="Picture 2" descr="\\8kab\общая папка\Руфа\ПД приложения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6645"/>
            <a:ext cx="3637953" cy="51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20" y="260648"/>
            <a:ext cx="8949680" cy="90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Учет и контроль деятельности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1" y="44624"/>
            <a:ext cx="891188" cy="7200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8kab\общая папка\Руфа\ПД приложения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2882785" cy="37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8kab\общая папка\Руфа\ПД приложения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8484"/>
            <a:ext cx="2965773" cy="41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8kab\общая папка\Руфа\ПД приложен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57" y="925547"/>
            <a:ext cx="3052919" cy="43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20" y="260648"/>
            <a:ext cx="8949680" cy="90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Учет и контроль деятельности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1" y="44624"/>
            <a:ext cx="891188" cy="7200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8kab\общая папка\Руфа\ПД приложения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3" y="1124744"/>
            <a:ext cx="3766896" cy="53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8kab\общая папка\Руфа\ПД приложения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29" y="1124745"/>
            <a:ext cx="3766896" cy="53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20" y="2780928"/>
            <a:ext cx="8949680" cy="9029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2" y="44623"/>
            <a:ext cx="1579365" cy="12761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«Организация активной дневной занятости маломобильных пожилых граждан и инвалидов,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стационарозамещающей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технологии»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8965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начала: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окончания: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Статус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реализуется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понятия: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 государственного казенного учреждения Самарской области «Комплексный центр социального обслуживания населения Самарского округа» «Организация активной дневной занятости маломобильных пожилых граждан и инвалидов, в рамках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стационарозамещающей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технологии, «Приходящий друг»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далее Проект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Государственное казенное учреждение Самарской области «Комплексный центр социального обслуживания населения Самарского округа»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далее Учреждение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Маломобильные пожилые граждане и инвалиды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далее Участники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1" y="44624"/>
            <a:ext cx="1158544" cy="9361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Связь с государственными программами Российской Федерации и Самарской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772816"/>
            <a:ext cx="8712968" cy="48965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«Демография»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Федеральный проект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«Старшее поколение»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Региональный проект Самарской 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«Разработка и реализация программы системной поддержки и повышения качества жизни граждан старшего поколения (Самарская область)»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Региональная программа Самарской области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«Укрепление здоровья, увеличение периода активного долголетия и продолжительности здоровой жизни граждан старшего поколения в Самарской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9858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7869560" cy="168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качества жизни представителей старшего поколения и инвалидов через организацию их активной дневной занятости.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1" y="44624"/>
            <a:ext cx="1384910" cy="11190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994" y="1772816"/>
            <a:ext cx="4175998" cy="4653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психологической поддержки участникам;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активной дневной занятости, направленной на сплочение людей;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серебряных волонтеров в деятельность, направленную на оказание помощи Участникам, нуждающимся в поддержке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Владелец\Downloads\IMG-aa28dd517a7ef26915342b074ab8ece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38" y="2924944"/>
            <a:ext cx="2688299" cy="20162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Владелец\Downloads\IMG-824d41e34c479aca0bbbb1a7589a1a3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2165338" cy="16240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ЧЕРНОЩЕКОВА\ВОЛОНТЕР\серебряные волонтёры\ВОЛОНТЕРЫ\8E5A09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63230"/>
            <a:ext cx="2376263" cy="15841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20" y="260648"/>
            <a:ext cx="8949680" cy="9029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принципы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1" y="44624"/>
            <a:ext cx="1411204" cy="11402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60438" y="1297662"/>
            <a:ext cx="3173993" cy="1942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Защищенность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уга 5"/>
          <p:cNvSpPr/>
          <p:nvPr/>
        </p:nvSpPr>
        <p:spPr>
          <a:xfrm rot="2480275">
            <a:off x="-1627040" y="636275"/>
            <a:ext cx="6748950" cy="7939180"/>
          </a:xfrm>
          <a:prstGeom prst="arc">
            <a:avLst/>
          </a:prstGeom>
          <a:ln>
            <a:solidFill>
              <a:srgbClr val="3563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29273" y="1778102"/>
            <a:ext cx="286217" cy="2789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46552" y="2433658"/>
            <a:ext cx="286217" cy="2789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98457" y="3220395"/>
            <a:ext cx="286217" cy="2789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66351" y="5113350"/>
            <a:ext cx="286217" cy="2789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09459" y="4141580"/>
            <a:ext cx="286217" cy="2789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37025" y="5984413"/>
            <a:ext cx="286217" cy="2789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6209" y="1548241"/>
            <a:ext cx="212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2713" y="2245514"/>
            <a:ext cx="220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4102" y="3220395"/>
            <a:ext cx="245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1961" y="4141580"/>
            <a:ext cx="214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9308" y="5098360"/>
            <a:ext cx="254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3026" y="5800717"/>
            <a:ext cx="234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направленность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C:\Users\Владелец\Desktop\Буклет_Активное долголетие_внутр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290">
            <a:off x="1979627" y="3132190"/>
            <a:ext cx="2761876" cy="149641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Владелец\Desktop\Буклет_Активное долголетие_внутр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268">
            <a:off x="398862" y="4607201"/>
            <a:ext cx="3013554" cy="17622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1" y="44624"/>
            <a:ext cx="1384910" cy="11190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994" y="1772816"/>
            <a:ext cx="4175998" cy="3600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Маломобильные пожилые граждане и инвалиды, волонтеры серебряного возраста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 реализации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года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Владелец\Downloads\IMG-f6735b8150016237a23a74d4611b798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916832"/>
            <a:ext cx="3291377" cy="2468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Владелец\Downloads\IMG-9a7ef2904d646d6d0253a1d0315a42e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84042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1628" y="260648"/>
            <a:ext cx="8949680" cy="90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«Приходящий друг»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20" y="260648"/>
            <a:ext cx="8949680" cy="90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1" y="44624"/>
            <a:ext cx="1384910" cy="11190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79512" y="1163632"/>
            <a:ext cx="4968552" cy="52897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Оказана адресная помощь Участникам, направленная на психологическую поддержку и повышение качества жизни представителей старшего поколения и инвалидов, в рамках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стационарозамещающей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для организации активной дневной деятельности, направленной на сплочение людей старшего поколения и инвалидов в преодолении их возрастных и личностных проблем.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волонтеры привлечены в деятельность, направленную на оказание помощи Участникам, нуждающимся с поддержке.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14950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92079" y="1795833"/>
            <a:ext cx="3763137" cy="465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проекте приняло участие 5 серебряных волонтеров.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Оказана помощь 6 маломобильным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одинокопроживающим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гражданам пожилого возраста.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Средний возраст волонтеров – 65 лет, подопечных – 83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20" y="260648"/>
            <a:ext cx="8949680" cy="90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Критерии успеха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1" y="44624"/>
            <a:ext cx="1384910" cy="11190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Объект 2"/>
          <p:cNvSpPr txBox="1">
            <a:spLocks/>
          </p:cNvSpPr>
          <p:nvPr/>
        </p:nvSpPr>
        <p:spPr>
          <a:xfrm>
            <a:off x="323994" y="1622919"/>
            <a:ext cx="4175998" cy="4974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количества участников, получивших услуги в рамках Проекта и внедрения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стационарозамещающей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количества серебряных волонтеров, ведущих активную социальную жизнь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качества жизни граждан старшего поколения и инвалидов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Владелец\Downloads\IMG-8507be88332ba30a73576058d5adc96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38" y="1325999"/>
            <a:ext cx="3660346" cy="27452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Владелец\Downloads\IMG-987dc3fa9201fce1e0829a96d20f2103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329350" cy="27996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830065" y="692696"/>
            <a:ext cx="2836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лицо собирает информацию об Участниках Проекта, выявляет их потребности в видах дневного досуга, координирует деятельность Участников и волонтеров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7473" y="5227513"/>
            <a:ext cx="22025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Проекта осуществляется на безвозмездной основе в соответствии с режимом работы Учреждения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01163" y="3160551"/>
            <a:ext cx="22025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участия в Проекте составляет 6 месяцев. При необходимости, курс продлевается, разрабатывается новый план работы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9509" y="595736"/>
            <a:ext cx="2202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лицом разрабатываются планы работы на 6 месяцев, учебные планы занятий на 6 месяцев. Планы утверждаются руководителем подразделения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2558" y="5119792"/>
            <a:ext cx="2202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подразделения Учреждения определяется лицо, ответственное за организацию работы Проекта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8595" y="2588051"/>
            <a:ext cx="2202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лицо составляет базу серебряных волонтеров, желающих принять участие в Проекте, организовывает обучение серебряных волонтеров, принимающих участие в проекте, проводит их анкетирование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 descr="C:\Users\Владелец\Desktop\img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1" y="44624"/>
            <a:ext cx="1158543" cy="9361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Овал 52"/>
          <p:cNvSpPr/>
          <p:nvPr/>
        </p:nvSpPr>
        <p:spPr>
          <a:xfrm>
            <a:off x="3347864" y="2480882"/>
            <a:ext cx="2425114" cy="246110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Freeform 7"/>
          <p:cNvSpPr>
            <a:spLocks/>
          </p:cNvSpPr>
          <p:nvPr/>
        </p:nvSpPr>
        <p:spPr bwMode="auto">
          <a:xfrm rot="20751983">
            <a:off x="5284212" y="1916381"/>
            <a:ext cx="977535" cy="921903"/>
          </a:xfrm>
          <a:custGeom>
            <a:avLst/>
            <a:gdLst>
              <a:gd name="T0" fmla="*/ 499 w 601"/>
              <a:gd name="T1" fmla="*/ 487 h 551"/>
              <a:gd name="T2" fmla="*/ 448 w 601"/>
              <a:gd name="T3" fmla="*/ 398 h 551"/>
              <a:gd name="T4" fmla="*/ 179 w 601"/>
              <a:gd name="T5" fmla="*/ 551 h 551"/>
              <a:gd name="T6" fmla="*/ 0 w 601"/>
              <a:gd name="T7" fmla="*/ 244 h 551"/>
              <a:gd name="T8" fmla="*/ 270 w 601"/>
              <a:gd name="T9" fmla="*/ 89 h 551"/>
              <a:gd name="T10" fmla="*/ 218 w 601"/>
              <a:gd name="T11" fmla="*/ 0 h 551"/>
              <a:gd name="T12" fmla="*/ 601 w 601"/>
              <a:gd name="T13" fmla="*/ 104 h 551"/>
              <a:gd name="T14" fmla="*/ 499 w 601"/>
              <a:gd name="T15" fmla="*/ 487 h 551"/>
              <a:gd name="T16" fmla="*/ 499 w 601"/>
              <a:gd name="T17" fmla="*/ 48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1" h="551">
                <a:moveTo>
                  <a:pt x="499" y="487"/>
                </a:moveTo>
                <a:lnTo>
                  <a:pt x="448" y="398"/>
                </a:lnTo>
                <a:lnTo>
                  <a:pt x="179" y="551"/>
                </a:lnTo>
                <a:lnTo>
                  <a:pt x="0" y="244"/>
                </a:lnTo>
                <a:lnTo>
                  <a:pt x="270" y="89"/>
                </a:lnTo>
                <a:lnTo>
                  <a:pt x="218" y="0"/>
                </a:lnTo>
                <a:lnTo>
                  <a:pt x="601" y="104"/>
                </a:lnTo>
                <a:lnTo>
                  <a:pt x="499" y="487"/>
                </a:lnTo>
                <a:lnTo>
                  <a:pt x="499" y="4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 7"/>
          <p:cNvSpPr>
            <a:spLocks/>
          </p:cNvSpPr>
          <p:nvPr/>
        </p:nvSpPr>
        <p:spPr bwMode="auto">
          <a:xfrm rot="1773093">
            <a:off x="5816591" y="3341651"/>
            <a:ext cx="977535" cy="921903"/>
          </a:xfrm>
          <a:custGeom>
            <a:avLst/>
            <a:gdLst>
              <a:gd name="T0" fmla="*/ 499 w 601"/>
              <a:gd name="T1" fmla="*/ 487 h 551"/>
              <a:gd name="T2" fmla="*/ 448 w 601"/>
              <a:gd name="T3" fmla="*/ 398 h 551"/>
              <a:gd name="T4" fmla="*/ 179 w 601"/>
              <a:gd name="T5" fmla="*/ 551 h 551"/>
              <a:gd name="T6" fmla="*/ 0 w 601"/>
              <a:gd name="T7" fmla="*/ 244 h 551"/>
              <a:gd name="T8" fmla="*/ 270 w 601"/>
              <a:gd name="T9" fmla="*/ 89 h 551"/>
              <a:gd name="T10" fmla="*/ 218 w 601"/>
              <a:gd name="T11" fmla="*/ 0 h 551"/>
              <a:gd name="T12" fmla="*/ 601 w 601"/>
              <a:gd name="T13" fmla="*/ 104 h 551"/>
              <a:gd name="T14" fmla="*/ 499 w 601"/>
              <a:gd name="T15" fmla="*/ 487 h 551"/>
              <a:gd name="T16" fmla="*/ 499 w 601"/>
              <a:gd name="T17" fmla="*/ 48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1" h="551">
                <a:moveTo>
                  <a:pt x="499" y="487"/>
                </a:moveTo>
                <a:lnTo>
                  <a:pt x="448" y="398"/>
                </a:lnTo>
                <a:lnTo>
                  <a:pt x="179" y="551"/>
                </a:lnTo>
                <a:lnTo>
                  <a:pt x="0" y="244"/>
                </a:lnTo>
                <a:lnTo>
                  <a:pt x="270" y="89"/>
                </a:lnTo>
                <a:lnTo>
                  <a:pt x="218" y="0"/>
                </a:lnTo>
                <a:lnTo>
                  <a:pt x="601" y="104"/>
                </a:lnTo>
                <a:lnTo>
                  <a:pt x="499" y="487"/>
                </a:lnTo>
                <a:lnTo>
                  <a:pt x="499" y="4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 7"/>
          <p:cNvSpPr>
            <a:spLocks/>
          </p:cNvSpPr>
          <p:nvPr/>
        </p:nvSpPr>
        <p:spPr bwMode="auto">
          <a:xfrm rot="4248500">
            <a:off x="5399319" y="4578398"/>
            <a:ext cx="977535" cy="921903"/>
          </a:xfrm>
          <a:custGeom>
            <a:avLst/>
            <a:gdLst>
              <a:gd name="T0" fmla="*/ 499 w 601"/>
              <a:gd name="T1" fmla="*/ 487 h 551"/>
              <a:gd name="T2" fmla="*/ 448 w 601"/>
              <a:gd name="T3" fmla="*/ 398 h 551"/>
              <a:gd name="T4" fmla="*/ 179 w 601"/>
              <a:gd name="T5" fmla="*/ 551 h 551"/>
              <a:gd name="T6" fmla="*/ 0 w 601"/>
              <a:gd name="T7" fmla="*/ 244 h 551"/>
              <a:gd name="T8" fmla="*/ 270 w 601"/>
              <a:gd name="T9" fmla="*/ 89 h 551"/>
              <a:gd name="T10" fmla="*/ 218 w 601"/>
              <a:gd name="T11" fmla="*/ 0 h 551"/>
              <a:gd name="T12" fmla="*/ 601 w 601"/>
              <a:gd name="T13" fmla="*/ 104 h 551"/>
              <a:gd name="T14" fmla="*/ 499 w 601"/>
              <a:gd name="T15" fmla="*/ 487 h 551"/>
              <a:gd name="T16" fmla="*/ 499 w 601"/>
              <a:gd name="T17" fmla="*/ 48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1" h="551">
                <a:moveTo>
                  <a:pt x="499" y="487"/>
                </a:moveTo>
                <a:lnTo>
                  <a:pt x="448" y="398"/>
                </a:lnTo>
                <a:lnTo>
                  <a:pt x="179" y="551"/>
                </a:lnTo>
                <a:lnTo>
                  <a:pt x="0" y="244"/>
                </a:lnTo>
                <a:lnTo>
                  <a:pt x="270" y="89"/>
                </a:lnTo>
                <a:lnTo>
                  <a:pt x="218" y="0"/>
                </a:lnTo>
                <a:lnTo>
                  <a:pt x="601" y="104"/>
                </a:lnTo>
                <a:lnTo>
                  <a:pt x="499" y="487"/>
                </a:lnTo>
                <a:lnTo>
                  <a:pt x="499" y="4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Freeform 7"/>
          <p:cNvSpPr>
            <a:spLocks/>
          </p:cNvSpPr>
          <p:nvPr/>
        </p:nvSpPr>
        <p:spPr bwMode="auto">
          <a:xfrm rot="15416712">
            <a:off x="2807241" y="1952891"/>
            <a:ext cx="977535" cy="921903"/>
          </a:xfrm>
          <a:custGeom>
            <a:avLst/>
            <a:gdLst>
              <a:gd name="T0" fmla="*/ 499 w 601"/>
              <a:gd name="T1" fmla="*/ 487 h 551"/>
              <a:gd name="T2" fmla="*/ 448 w 601"/>
              <a:gd name="T3" fmla="*/ 398 h 551"/>
              <a:gd name="T4" fmla="*/ 179 w 601"/>
              <a:gd name="T5" fmla="*/ 551 h 551"/>
              <a:gd name="T6" fmla="*/ 0 w 601"/>
              <a:gd name="T7" fmla="*/ 244 h 551"/>
              <a:gd name="T8" fmla="*/ 270 w 601"/>
              <a:gd name="T9" fmla="*/ 89 h 551"/>
              <a:gd name="T10" fmla="*/ 218 w 601"/>
              <a:gd name="T11" fmla="*/ 0 h 551"/>
              <a:gd name="T12" fmla="*/ 601 w 601"/>
              <a:gd name="T13" fmla="*/ 104 h 551"/>
              <a:gd name="T14" fmla="*/ 499 w 601"/>
              <a:gd name="T15" fmla="*/ 487 h 551"/>
              <a:gd name="T16" fmla="*/ 499 w 601"/>
              <a:gd name="T17" fmla="*/ 48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1" h="551">
                <a:moveTo>
                  <a:pt x="499" y="487"/>
                </a:moveTo>
                <a:lnTo>
                  <a:pt x="448" y="398"/>
                </a:lnTo>
                <a:lnTo>
                  <a:pt x="179" y="551"/>
                </a:lnTo>
                <a:lnTo>
                  <a:pt x="0" y="244"/>
                </a:lnTo>
                <a:lnTo>
                  <a:pt x="270" y="89"/>
                </a:lnTo>
                <a:lnTo>
                  <a:pt x="218" y="0"/>
                </a:lnTo>
                <a:lnTo>
                  <a:pt x="601" y="104"/>
                </a:lnTo>
                <a:lnTo>
                  <a:pt x="499" y="487"/>
                </a:lnTo>
                <a:lnTo>
                  <a:pt x="499" y="4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auto">
          <a:xfrm rot="12473960">
            <a:off x="2361452" y="3250483"/>
            <a:ext cx="977535" cy="921903"/>
          </a:xfrm>
          <a:custGeom>
            <a:avLst/>
            <a:gdLst>
              <a:gd name="T0" fmla="*/ 499 w 601"/>
              <a:gd name="T1" fmla="*/ 487 h 551"/>
              <a:gd name="T2" fmla="*/ 448 w 601"/>
              <a:gd name="T3" fmla="*/ 398 h 551"/>
              <a:gd name="T4" fmla="*/ 179 w 601"/>
              <a:gd name="T5" fmla="*/ 551 h 551"/>
              <a:gd name="T6" fmla="*/ 0 w 601"/>
              <a:gd name="T7" fmla="*/ 244 h 551"/>
              <a:gd name="T8" fmla="*/ 270 w 601"/>
              <a:gd name="T9" fmla="*/ 89 h 551"/>
              <a:gd name="T10" fmla="*/ 218 w 601"/>
              <a:gd name="T11" fmla="*/ 0 h 551"/>
              <a:gd name="T12" fmla="*/ 601 w 601"/>
              <a:gd name="T13" fmla="*/ 104 h 551"/>
              <a:gd name="T14" fmla="*/ 499 w 601"/>
              <a:gd name="T15" fmla="*/ 487 h 551"/>
              <a:gd name="T16" fmla="*/ 499 w 601"/>
              <a:gd name="T17" fmla="*/ 48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1" h="551">
                <a:moveTo>
                  <a:pt x="499" y="487"/>
                </a:moveTo>
                <a:lnTo>
                  <a:pt x="448" y="398"/>
                </a:lnTo>
                <a:lnTo>
                  <a:pt x="179" y="551"/>
                </a:lnTo>
                <a:lnTo>
                  <a:pt x="0" y="244"/>
                </a:lnTo>
                <a:lnTo>
                  <a:pt x="270" y="89"/>
                </a:lnTo>
                <a:lnTo>
                  <a:pt x="218" y="0"/>
                </a:lnTo>
                <a:lnTo>
                  <a:pt x="601" y="104"/>
                </a:lnTo>
                <a:lnTo>
                  <a:pt x="499" y="487"/>
                </a:lnTo>
                <a:lnTo>
                  <a:pt x="499" y="4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Freeform 7"/>
          <p:cNvSpPr>
            <a:spLocks/>
          </p:cNvSpPr>
          <p:nvPr/>
        </p:nvSpPr>
        <p:spPr bwMode="auto">
          <a:xfrm rot="9671317">
            <a:off x="2859096" y="4614569"/>
            <a:ext cx="977535" cy="921903"/>
          </a:xfrm>
          <a:custGeom>
            <a:avLst/>
            <a:gdLst>
              <a:gd name="T0" fmla="*/ 499 w 601"/>
              <a:gd name="T1" fmla="*/ 487 h 551"/>
              <a:gd name="T2" fmla="*/ 448 w 601"/>
              <a:gd name="T3" fmla="*/ 398 h 551"/>
              <a:gd name="T4" fmla="*/ 179 w 601"/>
              <a:gd name="T5" fmla="*/ 551 h 551"/>
              <a:gd name="T6" fmla="*/ 0 w 601"/>
              <a:gd name="T7" fmla="*/ 244 h 551"/>
              <a:gd name="T8" fmla="*/ 270 w 601"/>
              <a:gd name="T9" fmla="*/ 89 h 551"/>
              <a:gd name="T10" fmla="*/ 218 w 601"/>
              <a:gd name="T11" fmla="*/ 0 h 551"/>
              <a:gd name="T12" fmla="*/ 601 w 601"/>
              <a:gd name="T13" fmla="*/ 104 h 551"/>
              <a:gd name="T14" fmla="*/ 499 w 601"/>
              <a:gd name="T15" fmla="*/ 487 h 551"/>
              <a:gd name="T16" fmla="*/ 499 w 601"/>
              <a:gd name="T17" fmla="*/ 48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1" h="551">
                <a:moveTo>
                  <a:pt x="499" y="487"/>
                </a:moveTo>
                <a:lnTo>
                  <a:pt x="448" y="398"/>
                </a:lnTo>
                <a:lnTo>
                  <a:pt x="179" y="551"/>
                </a:lnTo>
                <a:lnTo>
                  <a:pt x="0" y="244"/>
                </a:lnTo>
                <a:lnTo>
                  <a:pt x="270" y="89"/>
                </a:lnTo>
                <a:lnTo>
                  <a:pt x="218" y="0"/>
                </a:lnTo>
                <a:lnTo>
                  <a:pt x="601" y="104"/>
                </a:lnTo>
                <a:lnTo>
                  <a:pt x="499" y="487"/>
                </a:lnTo>
                <a:lnTo>
                  <a:pt x="499" y="4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48419" y="2962519"/>
            <a:ext cx="462687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latin typeface="Times New Roman" pitchFamily="18" charset="0"/>
                <a:cs typeface="Times New Roman" pitchFamily="18" charset="0"/>
              </a:rPr>
              <a:t>Организация </a:t>
            </a:r>
          </a:p>
          <a:p>
            <a:pPr algn="ctr"/>
            <a:r>
              <a:rPr lang="ru-RU" sz="2800" b="1" dirty="0" smtClean="0">
                <a:ln w="0"/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algn="ctr"/>
            <a:r>
              <a:rPr lang="ru-RU" sz="2800" b="1" dirty="0" smtClean="0">
                <a:ln w="0"/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800" b="1" dirty="0">
              <a:ln w="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579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Организация активной дневной занятости маломобильных пожилых граждан и инвалидов, в рамках стационарозамещающей технологии «Приходящий друг»</vt:lpstr>
      <vt:lpstr>«Организация активной дневной занятости маломобильных пожилых граждан и инвалидов,  в рамках стационарозамещающей технологии»</vt:lpstr>
      <vt:lpstr>Связь с государственными программами Российской Федерации и Самарской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ГКУ СО «Комплексный центр социального обслуживания населения»  Промышленное подразделение Заслушивание</dc:title>
  <dc:creator>Александр Жукавин</dc:creator>
  <cp:lastModifiedBy>5Note</cp:lastModifiedBy>
  <cp:revision>94</cp:revision>
  <cp:lastPrinted>2022-01-19T12:35:55Z</cp:lastPrinted>
  <dcterms:created xsi:type="dcterms:W3CDTF">2022-01-18T17:18:50Z</dcterms:created>
  <dcterms:modified xsi:type="dcterms:W3CDTF">2022-03-31T08:23:09Z</dcterms:modified>
</cp:coreProperties>
</file>