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13" r:id="rId3"/>
    <p:sldId id="318" r:id="rId4"/>
    <p:sldId id="312" r:id="rId5"/>
    <p:sldId id="314" r:id="rId6"/>
    <p:sldId id="305" r:id="rId7"/>
    <p:sldId id="317" r:id="rId8"/>
    <p:sldId id="258" r:id="rId9"/>
    <p:sldId id="257" r:id="rId10"/>
    <p:sldId id="319" r:id="rId11"/>
    <p:sldId id="321" r:id="rId12"/>
    <p:sldId id="322" r:id="rId13"/>
    <p:sldId id="323" r:id="rId14"/>
    <p:sldId id="320" r:id="rId15"/>
    <p:sldId id="324" r:id="rId16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B1262"/>
    <a:srgbClr val="FFFFFF"/>
    <a:srgbClr val="BB177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880" autoAdjust="0"/>
    <p:restoredTop sz="93979" autoAdjust="0"/>
  </p:normalViewPr>
  <p:slideViewPr>
    <p:cSldViewPr>
      <p:cViewPr varScale="1">
        <p:scale>
          <a:sx n="98" d="100"/>
          <a:sy n="98" d="100"/>
        </p:scale>
        <p:origin x="-846" y="-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FDD4E-47D3-4DDF-AF20-33421E8EABF0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9384A4-34AC-4B19-AFF1-BF73D47E9278}">
      <dgm:prSet phldrT="[Текст]" custT="1"/>
      <dgm:spPr/>
      <dgm:t>
        <a:bodyPr/>
        <a:lstStyle/>
        <a:p>
          <a:r>
            <a:rPr lang="ru-RU" sz="1100" dirty="0" smtClean="0"/>
            <a:t>Зона отдыха</a:t>
          </a:r>
          <a:endParaRPr lang="ru-RU" sz="1100" dirty="0"/>
        </a:p>
      </dgm:t>
    </dgm:pt>
    <dgm:pt modelId="{E963530A-7C6D-4106-9C31-54DA6E4CD568}" type="parTrans" cxnId="{4CF1A080-90BE-4A3C-B039-1260ABFDF40C}">
      <dgm:prSet/>
      <dgm:spPr/>
      <dgm:t>
        <a:bodyPr/>
        <a:lstStyle/>
        <a:p>
          <a:endParaRPr lang="ru-RU"/>
        </a:p>
      </dgm:t>
    </dgm:pt>
    <dgm:pt modelId="{6448152C-4EDF-45C7-BC79-720FF41CE6D6}" type="sibTrans" cxnId="{4CF1A080-90BE-4A3C-B039-1260ABFDF40C}">
      <dgm:prSet/>
      <dgm:spPr/>
      <dgm:t>
        <a:bodyPr/>
        <a:lstStyle/>
        <a:p>
          <a:endParaRPr lang="ru-RU"/>
        </a:p>
      </dgm:t>
    </dgm:pt>
    <dgm:pt modelId="{3B5C6E30-7DAE-4CEE-B26A-63AD9CDEC735}">
      <dgm:prSet phldrT="[Текст]" custT="1"/>
      <dgm:spPr/>
      <dgm:t>
        <a:bodyPr/>
        <a:lstStyle/>
        <a:p>
          <a:r>
            <a:rPr lang="ru-RU" sz="1100" dirty="0" smtClean="0"/>
            <a:t>Зона для проведения встреч, мероприятий</a:t>
          </a:r>
          <a:endParaRPr lang="ru-RU" sz="1100" dirty="0"/>
        </a:p>
      </dgm:t>
    </dgm:pt>
    <dgm:pt modelId="{097D9490-19EF-4704-9240-DCB2A3089898}" type="parTrans" cxnId="{F9103AAD-295D-4ACD-B8D3-794D2C09CA76}">
      <dgm:prSet/>
      <dgm:spPr/>
      <dgm:t>
        <a:bodyPr/>
        <a:lstStyle/>
        <a:p>
          <a:endParaRPr lang="ru-RU"/>
        </a:p>
      </dgm:t>
    </dgm:pt>
    <dgm:pt modelId="{795477B8-5257-42B6-8CCF-7448D7F8EC78}" type="sibTrans" cxnId="{F9103AAD-295D-4ACD-B8D3-794D2C09CA76}">
      <dgm:prSet/>
      <dgm:spPr/>
      <dgm:t>
        <a:bodyPr/>
        <a:lstStyle/>
        <a:p>
          <a:endParaRPr lang="ru-RU"/>
        </a:p>
      </dgm:t>
    </dgm:pt>
    <dgm:pt modelId="{EBE3E26A-9FDB-4EAA-80AE-30A69801B360}">
      <dgm:prSet phldrT="[Текст]" custT="1"/>
      <dgm:spPr/>
      <dgm:t>
        <a:bodyPr/>
        <a:lstStyle/>
        <a:p>
          <a:r>
            <a:rPr lang="ru-RU" sz="1200" b="1" dirty="0" smtClean="0"/>
            <a:t>Добро.Центр</a:t>
          </a:r>
          <a:endParaRPr lang="ru-RU" sz="1200" b="1" dirty="0"/>
        </a:p>
      </dgm:t>
    </dgm:pt>
    <dgm:pt modelId="{171170A8-016C-45F3-B34B-8FC8FFE38F31}" type="parTrans" cxnId="{BE212BF6-4F66-467E-B0E5-5A7B335124D1}">
      <dgm:prSet/>
      <dgm:spPr/>
      <dgm:t>
        <a:bodyPr/>
        <a:lstStyle/>
        <a:p>
          <a:endParaRPr lang="ru-RU"/>
        </a:p>
      </dgm:t>
    </dgm:pt>
    <dgm:pt modelId="{2727926F-A3E2-4B62-A68E-D3B20AE06845}" type="sibTrans" cxnId="{BE212BF6-4F66-467E-B0E5-5A7B335124D1}">
      <dgm:prSet/>
      <dgm:spPr/>
      <dgm:t>
        <a:bodyPr/>
        <a:lstStyle/>
        <a:p>
          <a:endParaRPr lang="ru-RU"/>
        </a:p>
      </dgm:t>
    </dgm:pt>
    <dgm:pt modelId="{64564230-6A3D-42DB-B186-C009B280D666}">
      <dgm:prSet phldrT="[Текст]" custT="1"/>
      <dgm:spPr/>
      <dgm:t>
        <a:bodyPr/>
        <a:lstStyle/>
        <a:p>
          <a:r>
            <a:rPr lang="ru-RU" sz="1100" dirty="0" smtClean="0"/>
            <a:t>Рабочая зона сотрудников,  она же зона приема, консультирования благополучателей</a:t>
          </a:r>
          <a:endParaRPr lang="ru-RU" sz="1100" dirty="0"/>
        </a:p>
      </dgm:t>
    </dgm:pt>
    <dgm:pt modelId="{3F05BA6D-F308-4D02-888F-82D9A3A7DB12}" type="parTrans" cxnId="{3CD93EA9-A8A6-4A10-BECD-16A0BD010949}">
      <dgm:prSet/>
      <dgm:spPr/>
      <dgm:t>
        <a:bodyPr/>
        <a:lstStyle/>
        <a:p>
          <a:endParaRPr lang="ru-RU"/>
        </a:p>
      </dgm:t>
    </dgm:pt>
    <dgm:pt modelId="{C2AB01CF-104F-4ACC-BCFD-1D35EFD3D166}" type="sibTrans" cxnId="{3CD93EA9-A8A6-4A10-BECD-16A0BD010949}">
      <dgm:prSet/>
      <dgm:spPr/>
      <dgm:t>
        <a:bodyPr/>
        <a:lstStyle/>
        <a:p>
          <a:endParaRPr lang="ru-RU"/>
        </a:p>
      </dgm:t>
    </dgm:pt>
    <dgm:pt modelId="{86897EFE-6AA0-4673-9309-32BC63D196C8}" type="pres">
      <dgm:prSet presAssocID="{504FDD4E-47D3-4DDF-AF20-33421E8EAB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2235B7-49D8-4621-B0C4-4A06A6EFE342}" type="pres">
      <dgm:prSet presAssocID="{EBE3E26A-9FDB-4EAA-80AE-30A69801B360}" presName="hierRoot1" presStyleCnt="0"/>
      <dgm:spPr/>
    </dgm:pt>
    <dgm:pt modelId="{189CFF1C-A372-48F6-BE4D-829F01F25481}" type="pres">
      <dgm:prSet presAssocID="{EBE3E26A-9FDB-4EAA-80AE-30A69801B360}" presName="composite" presStyleCnt="0"/>
      <dgm:spPr/>
    </dgm:pt>
    <dgm:pt modelId="{519A45F1-DEA7-40AA-B620-35D6CACAA02B}" type="pres">
      <dgm:prSet presAssocID="{EBE3E26A-9FDB-4EAA-80AE-30A69801B360}" presName="background" presStyleLbl="node0" presStyleIdx="0" presStyleCnt="1"/>
      <dgm:spPr/>
    </dgm:pt>
    <dgm:pt modelId="{A8B85CAA-7517-457C-9445-0ED52C2F3810}" type="pres">
      <dgm:prSet presAssocID="{EBE3E26A-9FDB-4EAA-80AE-30A69801B360}" presName="text" presStyleLbl="fgAcc0" presStyleIdx="0" presStyleCnt="1" custLinFactNeighborX="-1389" custLinFactNeighborY="-56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2511EB-1CA6-476D-951F-A7F187BE6250}" type="pres">
      <dgm:prSet presAssocID="{EBE3E26A-9FDB-4EAA-80AE-30A69801B360}" presName="hierChild2" presStyleCnt="0"/>
      <dgm:spPr/>
    </dgm:pt>
    <dgm:pt modelId="{434A98A9-B37A-4040-925E-008E2DD82919}" type="pres">
      <dgm:prSet presAssocID="{3F05BA6D-F308-4D02-888F-82D9A3A7DB1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1AF6EBD-151A-490A-80D1-94F26FE0D5F7}" type="pres">
      <dgm:prSet presAssocID="{64564230-6A3D-42DB-B186-C009B280D666}" presName="hierRoot2" presStyleCnt="0"/>
      <dgm:spPr/>
    </dgm:pt>
    <dgm:pt modelId="{FFA3381B-1148-4CEF-8091-B4821767F471}" type="pres">
      <dgm:prSet presAssocID="{64564230-6A3D-42DB-B186-C009B280D666}" presName="composite2" presStyleCnt="0"/>
      <dgm:spPr/>
    </dgm:pt>
    <dgm:pt modelId="{7BB61621-18DF-4660-A720-A3BC247C97D7}" type="pres">
      <dgm:prSet presAssocID="{64564230-6A3D-42DB-B186-C009B280D666}" presName="background2" presStyleLbl="node2" presStyleIdx="0" presStyleCnt="3"/>
      <dgm:spPr/>
    </dgm:pt>
    <dgm:pt modelId="{ACCF022E-196F-42C5-8841-C0451740D42D}" type="pres">
      <dgm:prSet presAssocID="{64564230-6A3D-42DB-B186-C009B280D666}" presName="text2" presStyleLbl="fgAcc2" presStyleIdx="0" presStyleCnt="3" custScaleX="192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8391AF-E246-4249-8B6E-E0E8E568AA7D}" type="pres">
      <dgm:prSet presAssocID="{64564230-6A3D-42DB-B186-C009B280D666}" presName="hierChild3" presStyleCnt="0"/>
      <dgm:spPr/>
    </dgm:pt>
    <dgm:pt modelId="{822FA976-A438-4DA5-B1C9-30D9928EB228}" type="pres">
      <dgm:prSet presAssocID="{E963530A-7C6D-4106-9C31-54DA6E4CD56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240C063-4ACD-4B3E-80BB-6C35F9041713}" type="pres">
      <dgm:prSet presAssocID="{189384A4-34AC-4B19-AFF1-BF73D47E9278}" presName="hierRoot2" presStyleCnt="0"/>
      <dgm:spPr/>
    </dgm:pt>
    <dgm:pt modelId="{0DBF218E-22B1-4F61-82BF-5BDE2239CC1B}" type="pres">
      <dgm:prSet presAssocID="{189384A4-34AC-4B19-AFF1-BF73D47E9278}" presName="composite2" presStyleCnt="0"/>
      <dgm:spPr/>
    </dgm:pt>
    <dgm:pt modelId="{DBF7BBA2-55CA-4012-A2D6-F41500CB28BB}" type="pres">
      <dgm:prSet presAssocID="{189384A4-34AC-4B19-AFF1-BF73D47E9278}" presName="background2" presStyleLbl="node2" presStyleIdx="1" presStyleCnt="3"/>
      <dgm:spPr/>
    </dgm:pt>
    <dgm:pt modelId="{F31ACF2B-7378-4DDA-952D-84606E4B793B}" type="pres">
      <dgm:prSet presAssocID="{189384A4-34AC-4B19-AFF1-BF73D47E9278}" presName="text2" presStyleLbl="fgAcc2" presStyleIdx="1" presStyleCnt="3" custScaleX="154750" custLinFactNeighborX="-2778" custLinFactNeighborY="-1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EA09E5-FCC8-48EE-B23A-21FD0C4E2D4D}" type="pres">
      <dgm:prSet presAssocID="{189384A4-34AC-4B19-AFF1-BF73D47E9278}" presName="hierChild3" presStyleCnt="0"/>
      <dgm:spPr/>
    </dgm:pt>
    <dgm:pt modelId="{7BA7BCFC-8CF5-40CF-9A92-1067C0865DE4}" type="pres">
      <dgm:prSet presAssocID="{097D9490-19EF-4704-9240-DCB2A308989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34CE72C-7500-4028-B4C0-E249395C6CB5}" type="pres">
      <dgm:prSet presAssocID="{3B5C6E30-7DAE-4CEE-B26A-63AD9CDEC735}" presName="hierRoot2" presStyleCnt="0"/>
      <dgm:spPr/>
    </dgm:pt>
    <dgm:pt modelId="{0DC81CCD-B49E-4EBC-9325-AF1559CD84BD}" type="pres">
      <dgm:prSet presAssocID="{3B5C6E30-7DAE-4CEE-B26A-63AD9CDEC735}" presName="composite2" presStyleCnt="0"/>
      <dgm:spPr/>
    </dgm:pt>
    <dgm:pt modelId="{543D32D8-E023-4F9F-98B4-6A0B21369E2C}" type="pres">
      <dgm:prSet presAssocID="{3B5C6E30-7DAE-4CEE-B26A-63AD9CDEC735}" presName="background2" presStyleLbl="node2" presStyleIdx="2" presStyleCnt="3"/>
      <dgm:spPr/>
    </dgm:pt>
    <dgm:pt modelId="{B02F06A7-CAA5-4212-92AF-618ECD8EC4AB}" type="pres">
      <dgm:prSet presAssocID="{3B5C6E30-7DAE-4CEE-B26A-63AD9CDEC735}" presName="text2" presStyleLbl="fgAcc2" presStyleIdx="2" presStyleCnt="3" custScaleX="199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35247-2293-4B24-9870-CE4D328D9DA8}" type="pres">
      <dgm:prSet presAssocID="{3B5C6E30-7DAE-4CEE-B26A-63AD9CDEC735}" presName="hierChild3" presStyleCnt="0"/>
      <dgm:spPr/>
    </dgm:pt>
  </dgm:ptLst>
  <dgm:cxnLst>
    <dgm:cxn modelId="{BE212BF6-4F66-467E-B0E5-5A7B335124D1}" srcId="{504FDD4E-47D3-4DDF-AF20-33421E8EABF0}" destId="{EBE3E26A-9FDB-4EAA-80AE-30A69801B360}" srcOrd="0" destOrd="0" parTransId="{171170A8-016C-45F3-B34B-8FC8FFE38F31}" sibTransId="{2727926F-A3E2-4B62-A68E-D3B20AE06845}"/>
    <dgm:cxn modelId="{CAD8499A-5487-482F-9132-B17640061FC7}" type="presOf" srcId="{504FDD4E-47D3-4DDF-AF20-33421E8EABF0}" destId="{86897EFE-6AA0-4673-9309-32BC63D196C8}" srcOrd="0" destOrd="0" presId="urn:microsoft.com/office/officeart/2005/8/layout/hierarchy1"/>
    <dgm:cxn modelId="{FEF3A88E-6BD4-428D-8386-1D2A6D6CADCE}" type="presOf" srcId="{3B5C6E30-7DAE-4CEE-B26A-63AD9CDEC735}" destId="{B02F06A7-CAA5-4212-92AF-618ECD8EC4AB}" srcOrd="0" destOrd="0" presId="urn:microsoft.com/office/officeart/2005/8/layout/hierarchy1"/>
    <dgm:cxn modelId="{694F44D3-F589-45C8-BB68-53F3760073F5}" type="presOf" srcId="{097D9490-19EF-4704-9240-DCB2A3089898}" destId="{7BA7BCFC-8CF5-40CF-9A92-1067C0865DE4}" srcOrd="0" destOrd="0" presId="urn:microsoft.com/office/officeart/2005/8/layout/hierarchy1"/>
    <dgm:cxn modelId="{1F339BFC-B4D9-4BD5-A5A3-D41BB95C6FDE}" type="presOf" srcId="{189384A4-34AC-4B19-AFF1-BF73D47E9278}" destId="{F31ACF2B-7378-4DDA-952D-84606E4B793B}" srcOrd="0" destOrd="0" presId="urn:microsoft.com/office/officeart/2005/8/layout/hierarchy1"/>
    <dgm:cxn modelId="{F9103AAD-295D-4ACD-B8D3-794D2C09CA76}" srcId="{EBE3E26A-9FDB-4EAA-80AE-30A69801B360}" destId="{3B5C6E30-7DAE-4CEE-B26A-63AD9CDEC735}" srcOrd="2" destOrd="0" parTransId="{097D9490-19EF-4704-9240-DCB2A3089898}" sibTransId="{795477B8-5257-42B6-8CCF-7448D7F8EC78}"/>
    <dgm:cxn modelId="{C93E8A0A-E535-4BCA-8CDB-0F6CFF216467}" type="presOf" srcId="{64564230-6A3D-42DB-B186-C009B280D666}" destId="{ACCF022E-196F-42C5-8841-C0451740D42D}" srcOrd="0" destOrd="0" presId="urn:microsoft.com/office/officeart/2005/8/layout/hierarchy1"/>
    <dgm:cxn modelId="{4CF1A080-90BE-4A3C-B039-1260ABFDF40C}" srcId="{EBE3E26A-9FDB-4EAA-80AE-30A69801B360}" destId="{189384A4-34AC-4B19-AFF1-BF73D47E9278}" srcOrd="1" destOrd="0" parTransId="{E963530A-7C6D-4106-9C31-54DA6E4CD568}" sibTransId="{6448152C-4EDF-45C7-BC79-720FF41CE6D6}"/>
    <dgm:cxn modelId="{5FE2FA8A-5101-48DB-9389-339BEA778B8D}" type="presOf" srcId="{E963530A-7C6D-4106-9C31-54DA6E4CD568}" destId="{822FA976-A438-4DA5-B1C9-30D9928EB228}" srcOrd="0" destOrd="0" presId="urn:microsoft.com/office/officeart/2005/8/layout/hierarchy1"/>
    <dgm:cxn modelId="{878D413D-638A-44D7-8A7F-153D3D5DD6A4}" type="presOf" srcId="{EBE3E26A-9FDB-4EAA-80AE-30A69801B360}" destId="{A8B85CAA-7517-457C-9445-0ED52C2F3810}" srcOrd="0" destOrd="0" presId="urn:microsoft.com/office/officeart/2005/8/layout/hierarchy1"/>
    <dgm:cxn modelId="{7CDFC593-631A-418E-80D1-38D93B99D431}" type="presOf" srcId="{3F05BA6D-F308-4D02-888F-82D9A3A7DB12}" destId="{434A98A9-B37A-4040-925E-008E2DD82919}" srcOrd="0" destOrd="0" presId="urn:microsoft.com/office/officeart/2005/8/layout/hierarchy1"/>
    <dgm:cxn modelId="{3CD93EA9-A8A6-4A10-BECD-16A0BD010949}" srcId="{EBE3E26A-9FDB-4EAA-80AE-30A69801B360}" destId="{64564230-6A3D-42DB-B186-C009B280D666}" srcOrd="0" destOrd="0" parTransId="{3F05BA6D-F308-4D02-888F-82D9A3A7DB12}" sibTransId="{C2AB01CF-104F-4ACC-BCFD-1D35EFD3D166}"/>
    <dgm:cxn modelId="{D61ED351-0D3D-49A8-896A-70F86A7F88F6}" type="presParOf" srcId="{86897EFE-6AA0-4673-9309-32BC63D196C8}" destId="{762235B7-49D8-4621-B0C4-4A06A6EFE342}" srcOrd="0" destOrd="0" presId="urn:microsoft.com/office/officeart/2005/8/layout/hierarchy1"/>
    <dgm:cxn modelId="{D7371A86-4657-4F26-8912-9B80FAD466EC}" type="presParOf" srcId="{762235B7-49D8-4621-B0C4-4A06A6EFE342}" destId="{189CFF1C-A372-48F6-BE4D-829F01F25481}" srcOrd="0" destOrd="0" presId="urn:microsoft.com/office/officeart/2005/8/layout/hierarchy1"/>
    <dgm:cxn modelId="{4C8229F2-421C-4EAF-BE36-48D4157E0375}" type="presParOf" srcId="{189CFF1C-A372-48F6-BE4D-829F01F25481}" destId="{519A45F1-DEA7-40AA-B620-35D6CACAA02B}" srcOrd="0" destOrd="0" presId="urn:microsoft.com/office/officeart/2005/8/layout/hierarchy1"/>
    <dgm:cxn modelId="{AF7337CF-89D7-4C08-895B-A144A6C7D025}" type="presParOf" srcId="{189CFF1C-A372-48F6-BE4D-829F01F25481}" destId="{A8B85CAA-7517-457C-9445-0ED52C2F3810}" srcOrd="1" destOrd="0" presId="urn:microsoft.com/office/officeart/2005/8/layout/hierarchy1"/>
    <dgm:cxn modelId="{20097700-A129-49F3-AC9A-6DA82DA6A9A1}" type="presParOf" srcId="{762235B7-49D8-4621-B0C4-4A06A6EFE342}" destId="{922511EB-1CA6-476D-951F-A7F187BE6250}" srcOrd="1" destOrd="0" presId="urn:microsoft.com/office/officeart/2005/8/layout/hierarchy1"/>
    <dgm:cxn modelId="{D178CBEA-E4B5-4230-8FBC-124B85F555B0}" type="presParOf" srcId="{922511EB-1CA6-476D-951F-A7F187BE6250}" destId="{434A98A9-B37A-4040-925E-008E2DD82919}" srcOrd="0" destOrd="0" presId="urn:microsoft.com/office/officeart/2005/8/layout/hierarchy1"/>
    <dgm:cxn modelId="{CD869AA0-395D-42D5-8DFD-5E76421614BD}" type="presParOf" srcId="{922511EB-1CA6-476D-951F-A7F187BE6250}" destId="{31AF6EBD-151A-490A-80D1-94F26FE0D5F7}" srcOrd="1" destOrd="0" presId="urn:microsoft.com/office/officeart/2005/8/layout/hierarchy1"/>
    <dgm:cxn modelId="{C469214A-8A08-48DB-966C-E051B3856D08}" type="presParOf" srcId="{31AF6EBD-151A-490A-80D1-94F26FE0D5F7}" destId="{FFA3381B-1148-4CEF-8091-B4821767F471}" srcOrd="0" destOrd="0" presId="urn:microsoft.com/office/officeart/2005/8/layout/hierarchy1"/>
    <dgm:cxn modelId="{6796F577-87F1-4E4C-A1BB-4325B9464AC3}" type="presParOf" srcId="{FFA3381B-1148-4CEF-8091-B4821767F471}" destId="{7BB61621-18DF-4660-A720-A3BC247C97D7}" srcOrd="0" destOrd="0" presId="urn:microsoft.com/office/officeart/2005/8/layout/hierarchy1"/>
    <dgm:cxn modelId="{77A52078-22EF-4E56-B345-42E0AEC10A46}" type="presParOf" srcId="{FFA3381B-1148-4CEF-8091-B4821767F471}" destId="{ACCF022E-196F-42C5-8841-C0451740D42D}" srcOrd="1" destOrd="0" presId="urn:microsoft.com/office/officeart/2005/8/layout/hierarchy1"/>
    <dgm:cxn modelId="{97C95C41-F481-4EBD-B14E-2E4F36540D14}" type="presParOf" srcId="{31AF6EBD-151A-490A-80D1-94F26FE0D5F7}" destId="{A68391AF-E246-4249-8B6E-E0E8E568AA7D}" srcOrd="1" destOrd="0" presId="urn:microsoft.com/office/officeart/2005/8/layout/hierarchy1"/>
    <dgm:cxn modelId="{E56A2364-FC97-44F3-B63B-747EA6CBDAA8}" type="presParOf" srcId="{922511EB-1CA6-476D-951F-A7F187BE6250}" destId="{822FA976-A438-4DA5-B1C9-30D9928EB228}" srcOrd="2" destOrd="0" presId="urn:microsoft.com/office/officeart/2005/8/layout/hierarchy1"/>
    <dgm:cxn modelId="{310ED9AD-3F39-482D-B1B5-69396B892F6A}" type="presParOf" srcId="{922511EB-1CA6-476D-951F-A7F187BE6250}" destId="{C240C063-4ACD-4B3E-80BB-6C35F9041713}" srcOrd="3" destOrd="0" presId="urn:microsoft.com/office/officeart/2005/8/layout/hierarchy1"/>
    <dgm:cxn modelId="{F117732D-4A3D-49EB-9EB7-412A89CF3E43}" type="presParOf" srcId="{C240C063-4ACD-4B3E-80BB-6C35F9041713}" destId="{0DBF218E-22B1-4F61-82BF-5BDE2239CC1B}" srcOrd="0" destOrd="0" presId="urn:microsoft.com/office/officeart/2005/8/layout/hierarchy1"/>
    <dgm:cxn modelId="{11E9E19D-B9FA-42BB-8A32-14D615F1D33A}" type="presParOf" srcId="{0DBF218E-22B1-4F61-82BF-5BDE2239CC1B}" destId="{DBF7BBA2-55CA-4012-A2D6-F41500CB28BB}" srcOrd="0" destOrd="0" presId="urn:microsoft.com/office/officeart/2005/8/layout/hierarchy1"/>
    <dgm:cxn modelId="{F6B12783-8BB0-40D4-B5CA-98426208FB4C}" type="presParOf" srcId="{0DBF218E-22B1-4F61-82BF-5BDE2239CC1B}" destId="{F31ACF2B-7378-4DDA-952D-84606E4B793B}" srcOrd="1" destOrd="0" presId="urn:microsoft.com/office/officeart/2005/8/layout/hierarchy1"/>
    <dgm:cxn modelId="{97DC5148-3D7B-4183-BD23-80DD2AED4F78}" type="presParOf" srcId="{C240C063-4ACD-4B3E-80BB-6C35F9041713}" destId="{D4EA09E5-FCC8-48EE-B23A-21FD0C4E2D4D}" srcOrd="1" destOrd="0" presId="urn:microsoft.com/office/officeart/2005/8/layout/hierarchy1"/>
    <dgm:cxn modelId="{A59F1A29-B034-45FD-88DC-F5A90D5E26F6}" type="presParOf" srcId="{922511EB-1CA6-476D-951F-A7F187BE6250}" destId="{7BA7BCFC-8CF5-40CF-9A92-1067C0865DE4}" srcOrd="4" destOrd="0" presId="urn:microsoft.com/office/officeart/2005/8/layout/hierarchy1"/>
    <dgm:cxn modelId="{AE2C5EBB-E614-4873-B238-8FD0A3BCE801}" type="presParOf" srcId="{922511EB-1CA6-476D-951F-A7F187BE6250}" destId="{F34CE72C-7500-4028-B4C0-E249395C6CB5}" srcOrd="5" destOrd="0" presId="urn:microsoft.com/office/officeart/2005/8/layout/hierarchy1"/>
    <dgm:cxn modelId="{3ABD3F75-F819-4A3E-9B92-11185E6C5F19}" type="presParOf" srcId="{F34CE72C-7500-4028-B4C0-E249395C6CB5}" destId="{0DC81CCD-B49E-4EBC-9325-AF1559CD84BD}" srcOrd="0" destOrd="0" presId="urn:microsoft.com/office/officeart/2005/8/layout/hierarchy1"/>
    <dgm:cxn modelId="{D65CA13C-6201-42FD-A362-5FECD99612FB}" type="presParOf" srcId="{0DC81CCD-B49E-4EBC-9325-AF1559CD84BD}" destId="{543D32D8-E023-4F9F-98B4-6A0B21369E2C}" srcOrd="0" destOrd="0" presId="urn:microsoft.com/office/officeart/2005/8/layout/hierarchy1"/>
    <dgm:cxn modelId="{0B050104-C76B-481F-8E45-82147F50CDAB}" type="presParOf" srcId="{0DC81CCD-B49E-4EBC-9325-AF1559CD84BD}" destId="{B02F06A7-CAA5-4212-92AF-618ECD8EC4AB}" srcOrd="1" destOrd="0" presId="urn:microsoft.com/office/officeart/2005/8/layout/hierarchy1"/>
    <dgm:cxn modelId="{7950596D-6A7E-42DC-BC1B-9FAE3AAE2B08}" type="presParOf" srcId="{F34CE72C-7500-4028-B4C0-E249395C6CB5}" destId="{B8A35247-2293-4B24-9870-CE4D328D9DA8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0B8F7-2BAA-4E4D-AE7F-5968E538E3BA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D483B-5339-40F4-9415-84D59E645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752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483B-5339-40F4-9415-84D59E64585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76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3379" y="1850263"/>
            <a:ext cx="7597241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1859" y="214884"/>
            <a:ext cx="1746503" cy="17449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165091"/>
            <a:ext cx="9144000" cy="978535"/>
          </a:xfrm>
          <a:custGeom>
            <a:avLst/>
            <a:gdLst/>
            <a:ahLst/>
            <a:cxnLst/>
            <a:rect l="l" t="t" r="r" b="b"/>
            <a:pathLst>
              <a:path w="9144000" h="978535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8143" y="2136648"/>
            <a:ext cx="1744979" cy="1744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822" y="138811"/>
            <a:ext cx="544258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131" y="2401316"/>
            <a:ext cx="776097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vk.com/club9998939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43112" y="895351"/>
            <a:ext cx="5043288" cy="4007822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2916" y="1034236"/>
            <a:ext cx="4834902" cy="75169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1905000" y="273043"/>
            <a:ext cx="36918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rgbClr val="FFFFFF"/>
                </a:solidFill>
                <a:latin typeface="Euclid Circular B SemiBold"/>
                <a:cs typeface="Euclid Circular B SemiBold"/>
              </a:rPr>
              <a:t>Знакомство</a:t>
            </a:r>
            <a:endParaRPr sz="3000" dirty="0">
              <a:latin typeface="Euclid Circular B SemiBold"/>
              <a:cs typeface="Euclid Circular B Semi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14" name="object 8"/>
          <p:cNvSpPr txBox="1"/>
          <p:nvPr/>
        </p:nvSpPr>
        <p:spPr>
          <a:xfrm>
            <a:off x="609600" y="1066717"/>
            <a:ext cx="4676780" cy="34118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 algn="just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Наименование организации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 Муниципальное бюджетное учреждение дополнительного образования «Эврика» муниципального образования Красноперекопский район Республики Крым  (МБУДО "Эврика")</a:t>
            </a: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 algn="just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84150" indent="-171450" algn="just"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ID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организации на Платформе ДОБРО.РФ: 10056265</a:t>
            </a:r>
          </a:p>
          <a:p>
            <a:pPr marL="12700" algn="just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 algn="just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Фактический адрес: Российская Федерация, 296000 Республика Крым, г. Красноперекопск, ул. Шевченко, д.2</a:t>
            </a:r>
          </a:p>
          <a:p>
            <a:pPr marL="184150" indent="-171450" algn="just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 algn="just"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Социальные сети организации: </a:t>
            </a:r>
            <a:r>
              <a:rPr lang="en-US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  <a:hlinkClick r:id="rId4"/>
              </a:rPr>
              <a:t>https://vk.com/club99989395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, </a:t>
            </a:r>
          </a:p>
          <a:p>
            <a:pPr marL="184150" indent="-171450" algn="just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 algn="just"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Площадь вашего помещения: 25 м – административное помещение, 816 м  - учебные кабинеты</a:t>
            </a:r>
          </a:p>
          <a:p>
            <a:pPr marL="184150" indent="-171450" algn="just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 algn="just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Лидер команды: Клюева Татьяна Ивановна</a:t>
            </a:r>
          </a:p>
          <a:p>
            <a:pPr marL="184150" indent="-171450" algn="just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 algn="just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Наименование основного вида деятельности согласно ОКВЭД: 85.41 Дополнительное образование детей и взрослых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17" t="6897" r="12069" b="5172"/>
          <a:stretch/>
        </p:blipFill>
        <p:spPr>
          <a:xfrm>
            <a:off x="5715000" y="1123950"/>
            <a:ext cx="3200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9678866"/>
              </p:ext>
            </p:extLst>
          </p:nvPr>
        </p:nvGraphicFramePr>
        <p:xfrm>
          <a:off x="142846" y="485405"/>
          <a:ext cx="9001154" cy="465809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531575">
                  <a:extLst>
                    <a:ext uri="{9D8B030D-6E8A-4147-A177-3AD203B41FA5}">
                      <a16:colId xmlns="" xmlns:a16="http://schemas.microsoft.com/office/drawing/2014/main" val="2882312876"/>
                    </a:ext>
                  </a:extLst>
                </a:gridCol>
                <a:gridCol w="2754835">
                  <a:extLst>
                    <a:ext uri="{9D8B030D-6E8A-4147-A177-3AD203B41FA5}">
                      <a16:colId xmlns="" xmlns:a16="http://schemas.microsoft.com/office/drawing/2014/main" val="3611189064"/>
                    </a:ext>
                  </a:extLst>
                </a:gridCol>
                <a:gridCol w="3714744">
                  <a:extLst>
                    <a:ext uri="{9D8B030D-6E8A-4147-A177-3AD203B41FA5}">
                      <a16:colId xmlns="" xmlns:a16="http://schemas.microsoft.com/office/drawing/2014/main" val="2576594692"/>
                    </a:ext>
                  </a:extLst>
                </a:gridCol>
              </a:tblGrid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Партнер</a:t>
                      </a:r>
                      <a:endParaRPr lang="ru-RU" sz="10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вы можете дать партнеру?</a:t>
                      </a:r>
                      <a:endParaRPr lang="ru-RU" sz="10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вы хотите получить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от партнера?</a:t>
                      </a:r>
                      <a:endParaRPr lang="ru-RU" sz="10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7517787"/>
                  </a:ext>
                </a:extLst>
              </a:tr>
              <a:tr h="187080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Муниципальная власть </a:t>
                      </a:r>
                      <a:r>
                        <a:rPr lang="ru-RU" sz="1000" dirty="0" smtClean="0">
                          <a:effectLst/>
                          <a:latin typeface="+mn-lt"/>
                        </a:rPr>
                        <a:t>(администрация Красноперекопского района Республики Крым, ее структурные</a:t>
                      </a:r>
                      <a:r>
                        <a:rPr lang="ru-RU" sz="1000" baseline="0" dirty="0" smtClean="0">
                          <a:effectLst/>
                          <a:latin typeface="+mn-lt"/>
                        </a:rPr>
                        <a:t> подразделения: управление образования и молодежи, аппарат администрации района,  финансовое управление,  отдел по вопросам культуры и межнациональных отношений, сектор по делам несовершеннолетних и защите их прав, отдел экономики, инвестиций и торговли, отдел по вопросу имущественных и земельных отношений</a:t>
                      </a:r>
                      <a:r>
                        <a:rPr lang="ru-RU" sz="1000" dirty="0" smtClean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fontAlgn="t">
                        <a:buAutoNum type="arabicParenR"/>
                      </a:pPr>
                      <a:r>
                        <a:rPr lang="ru-RU" sz="1000" dirty="0" smtClean="0">
                          <a:effectLst/>
                          <a:latin typeface="+mn-lt"/>
                        </a:rPr>
                        <a:t>помощь в реализации проектов, в том числе совместных (конкурсов, акций, программ для молодежи, </a:t>
                      </a:r>
                      <a:r>
                        <a:rPr lang="ru-RU" sz="1000" baseline="0" dirty="0" smtClean="0">
                          <a:effectLst/>
                          <a:latin typeface="+mn-lt"/>
                        </a:rPr>
                        <a:t>программ по развитию территории);</a:t>
                      </a:r>
                    </a:p>
                    <a:p>
                      <a:pPr marL="342900" indent="-342900" algn="l" fontAlgn="t">
                        <a:buAutoNum type="arabicParenR"/>
                      </a:pPr>
                      <a:r>
                        <a:rPr lang="ru-RU" sz="1000" baseline="0" dirty="0" smtClean="0">
                          <a:effectLst/>
                          <a:latin typeface="+mn-lt"/>
                        </a:rPr>
                        <a:t>обмен опытом и лучшими практиками;</a:t>
                      </a:r>
                    </a:p>
                    <a:p>
                      <a:pPr marL="342900" indent="-342900" algn="l" fontAlgn="t">
                        <a:buAutoNum type="arabicParenR"/>
                      </a:pPr>
                      <a:r>
                        <a:rPr lang="ru-RU" sz="1000" baseline="0" dirty="0" smtClean="0">
                          <a:effectLst/>
                          <a:latin typeface="+mn-lt"/>
                        </a:rPr>
                        <a:t>помощь в поиске </a:t>
                      </a: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ресурсов</a:t>
                      </a:r>
                      <a:r>
                        <a:rPr lang="ru-RU" sz="1000" spc="-1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и</a:t>
                      </a:r>
                      <a:r>
                        <a:rPr lang="ru-RU" sz="1000" spc="-25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партнеров;</a:t>
                      </a:r>
                      <a:endParaRPr lang="ru-RU" sz="10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Euclid Circular B"/>
                      </a:endParaRPr>
                    </a:p>
                    <a:p>
                      <a:pPr marL="342900" indent="-342900" algn="l" fontAlgn="t">
                        <a:buAutoNum type="arabicParenR"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обучение</a:t>
                      </a:r>
                      <a:r>
                        <a:rPr lang="ru-RU" sz="1000" spc="-2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 </a:t>
                      </a:r>
                      <a:r>
                        <a:rPr lang="ru-RU" sz="1000" spc="-1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волонтеров</a:t>
                      </a:r>
                      <a:r>
                        <a:rPr lang="ru-RU" sz="1000" spc="-1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и</a:t>
                      </a:r>
                      <a:r>
                        <a:rPr lang="ru-RU" sz="1000" spc="-3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организаторов;</a:t>
                      </a:r>
                    </a:p>
                    <a:p>
                      <a:pPr marL="342900" indent="-342900" algn="l" fontAlgn="t">
                        <a:buAutoNum type="arabicParenR"/>
                      </a:pPr>
                      <a:r>
                        <a:rPr lang="ru-RU" sz="1000" dirty="0" smtClean="0">
                          <a:latin typeface="+mn-lt"/>
                        </a:rPr>
                        <a:t>повышение уровня доверия в обществе ;</a:t>
                      </a:r>
                    </a:p>
                    <a:p>
                      <a:pPr marL="342900" marR="0" indent="-34290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в распространении информации; </a:t>
                      </a:r>
                      <a:r>
                        <a:rPr lang="ru-RU" sz="1000" dirty="0" smtClean="0">
                          <a:effectLst/>
                          <a:latin typeface="+mn-lt"/>
                        </a:rPr>
                        <a:t>трансляция итогов реализации проектов</a:t>
                      </a:r>
                      <a:r>
                        <a:rPr lang="ru-RU" sz="10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 algn="l" fontAlgn="t">
                        <a:buAutoNum type="arabicParenR"/>
                      </a:pPr>
                      <a:r>
                        <a:rPr lang="ru-RU" sz="10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содействия в районных мероприятиях.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marL="34192" marR="34192" marT="34192" marB="3419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предоставление мер  поддержки (</a:t>
                      </a:r>
                      <a:r>
                        <a:rPr lang="ru-RU" sz="10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организационных, методических, информационных, финансовых)</a:t>
                      </a:r>
                      <a:r>
                        <a:rPr lang="ru-RU" sz="1000" dirty="0" smtClean="0">
                          <a:latin typeface="+mn-lt"/>
                        </a:rPr>
                        <a:t>; </a:t>
                      </a:r>
                    </a:p>
                    <a:p>
                      <a:pPr marL="342900" marR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усиление возможностей и экспертизы друг друга;</a:t>
                      </a:r>
                    </a:p>
                    <a:p>
                      <a:pPr marL="342900" marR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инициатив в </a:t>
                      </a:r>
                      <a:r>
                        <a:rPr lang="ru-RU" sz="1000" u="none" strike="noStrike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грантовых</a:t>
                      </a:r>
                      <a:r>
                        <a:rPr lang="ru-RU" sz="10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конкурсах.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7947145"/>
                  </a:ext>
                </a:extLst>
              </a:tr>
              <a:tr h="1128424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центр поддержки добровольчества Республики Крым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  <a:ea typeface="Times New Roman"/>
                        </a:rPr>
                        <a:t>участие в мероприятиях (акциях,</a:t>
                      </a:r>
                      <a:r>
                        <a:rPr lang="ru-RU" sz="10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+mn-lt"/>
                          <a:ea typeface="Times New Roman"/>
                        </a:rPr>
                        <a:t>конкурсах, </a:t>
                      </a:r>
                      <a:r>
                        <a:rPr lang="ru-RU" sz="1000" dirty="0" err="1" smtClean="0">
                          <a:latin typeface="+mn-lt"/>
                          <a:ea typeface="Times New Roman"/>
                        </a:rPr>
                        <a:t>квестах</a:t>
                      </a:r>
                      <a:r>
                        <a:rPr lang="ru-RU" sz="1000" baseline="0" dirty="0" smtClean="0">
                          <a:latin typeface="+mn-lt"/>
                          <a:ea typeface="Times New Roman"/>
                        </a:rPr>
                        <a:t> и </a:t>
                      </a:r>
                      <a:r>
                        <a:rPr lang="ru-RU" sz="1000" baseline="0" dirty="0" err="1" smtClean="0">
                          <a:latin typeface="+mn-lt"/>
                          <a:ea typeface="Times New Roman"/>
                        </a:rPr>
                        <a:t>тп</a:t>
                      </a:r>
                      <a:r>
                        <a:rPr lang="ru-RU" sz="1000" baseline="0" dirty="0" smtClean="0">
                          <a:latin typeface="+mn-lt"/>
                          <a:ea typeface="Times New Roman"/>
                        </a:rPr>
                        <a:t>)</a:t>
                      </a:r>
                      <a:r>
                        <a:rPr lang="ru-RU" sz="1000" dirty="0" smtClean="0">
                          <a:latin typeface="+mn-lt"/>
                          <a:ea typeface="Times New Roman"/>
                        </a:rPr>
                        <a:t>;</a:t>
                      </a:r>
                    </a:p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  <a:ea typeface="Times New Roman"/>
                        </a:rPr>
                        <a:t>помощь в распространении информации;</a:t>
                      </a:r>
                    </a:p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  <a:ea typeface="Times New Roman"/>
                        </a:rPr>
                        <a:t>реализация совместных проектов;</a:t>
                      </a:r>
                    </a:p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n-lt"/>
                        </a:rPr>
                        <a:t>оказание сервисов.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34192" marR="34192" marT="34192" marB="3419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оказание  всесторонней поддержки (организационной, методической, информационной);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оказание сервисов </a:t>
                      </a:r>
                      <a:r>
                        <a:rPr lang="ru-RU" sz="10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благополучателям</a:t>
                      </a: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;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наставничество</a:t>
                      </a:r>
                      <a:r>
                        <a:rPr lang="ru-RU" sz="100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 и экспертиза;</a:t>
                      </a:r>
                      <a:endParaRPr lang="ru-RU" sz="1000" dirty="0" smtClean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контакт с региональными органами власти;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вовлечение в мероприятия;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организация и проведение образовательных мероприятий.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1099111"/>
                  </a:ext>
                </a:extLst>
              </a:tr>
              <a:tr h="133577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+mn-lt"/>
                        </a:rPr>
                        <a:t>СМИ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 smtClean="0">
                          <a:effectLst/>
                          <a:latin typeface="+mn-lt"/>
                        </a:rPr>
                        <a:t> 1)</a:t>
                      </a:r>
                      <a:r>
                        <a:rPr lang="ru-RU" sz="1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dirty="0" smtClean="0">
                          <a:latin typeface="+mn-lt"/>
                        </a:rPr>
                        <a:t>укрепление и расширение социальных связей;</a:t>
                      </a:r>
                    </a:p>
                    <a:p>
                      <a:pPr algn="l" fontAlgn="t"/>
                      <a:r>
                        <a:rPr lang="ru-RU" sz="1000" dirty="0" smtClean="0">
                          <a:latin typeface="+mn-lt"/>
                        </a:rPr>
                        <a:t>2) приглашение на мероприятия </a:t>
                      </a:r>
                      <a:r>
                        <a:rPr lang="ru-RU" sz="1000" dirty="0" err="1" smtClean="0">
                          <a:latin typeface="+mn-lt"/>
                        </a:rPr>
                        <a:t>Добро.Центра</a:t>
                      </a:r>
                      <a:r>
                        <a:rPr lang="ru-RU" sz="1000" dirty="0" smtClean="0">
                          <a:latin typeface="+mn-lt"/>
                        </a:rPr>
                        <a:t>; </a:t>
                      </a:r>
                    </a:p>
                    <a:p>
                      <a:pPr algn="l" fontAlgn="t"/>
                      <a:r>
                        <a:rPr lang="ru-RU" sz="1000" baseline="0" dirty="0" smtClean="0">
                          <a:effectLst/>
                          <a:latin typeface="+mn-lt"/>
                        </a:rPr>
                        <a:t>3) пространство для встреч;</a:t>
                      </a:r>
                    </a:p>
                    <a:p>
                      <a:pPr algn="l" fontAlgn="t"/>
                      <a:r>
                        <a:rPr lang="ru-RU" sz="1000" baseline="0" dirty="0" smtClean="0">
                          <a:effectLst/>
                          <a:latin typeface="+mn-lt"/>
                        </a:rPr>
                        <a:t>4) </a:t>
                      </a:r>
                      <a:r>
                        <a:rPr lang="ru-RU" sz="10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в распространении информации;</a:t>
                      </a:r>
                    </a:p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5) </a:t>
                      </a: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активное взаимодействие с ведущими и репортерами.</a:t>
                      </a:r>
                    </a:p>
                  </a:txBody>
                  <a:tcPr marL="34192" marR="34192" marT="34192" marB="34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ru-RU" sz="1000" dirty="0" smtClean="0">
                          <a:latin typeface="+mn-lt"/>
                        </a:rPr>
                        <a:t>укрепление и расширение социальных связей;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информационная поддержка деятельности </a:t>
                      </a:r>
                      <a:r>
                        <a:rPr lang="ru-RU" sz="1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Добро.Центра</a:t>
                      </a: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распространение информации /пресс-релизов /</a:t>
                      </a:r>
                      <a:r>
                        <a:rPr lang="ru-RU" sz="1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пост-релизов</a:t>
                      </a: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 том числе </a:t>
                      </a:r>
                      <a:r>
                        <a:rPr lang="ru-RU" sz="10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приглашение на эфиры для выступлений, на участие в программах, освещение деятельности центра и мероприятий</a:t>
                      </a: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бесплатных мастер-классов на мероприятиях </a:t>
                      </a:r>
                      <a:r>
                        <a:rPr lang="ru-RU" sz="1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Добро.Центра</a:t>
                      </a:r>
                      <a:r>
                        <a:rPr lang="ru-RU" sz="1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462084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039266" cy="385582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1500134" y="142858"/>
            <a:ext cx="671520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Взаимодействие с партнерами (потенциальные партнеры)</a:t>
            </a:r>
            <a:endParaRPr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9678866"/>
              </p:ext>
            </p:extLst>
          </p:nvPr>
        </p:nvGraphicFramePr>
        <p:xfrm>
          <a:off x="0" y="500049"/>
          <a:ext cx="9286909" cy="464345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316765">
                  <a:extLst>
                    <a:ext uri="{9D8B030D-6E8A-4147-A177-3AD203B41FA5}">
                      <a16:colId xmlns="" xmlns:a16="http://schemas.microsoft.com/office/drawing/2014/main" val="2882312876"/>
                    </a:ext>
                  </a:extLst>
                </a:gridCol>
                <a:gridCol w="3243059">
                  <a:extLst>
                    <a:ext uri="{9D8B030D-6E8A-4147-A177-3AD203B41FA5}">
                      <a16:colId xmlns="" xmlns:a16="http://schemas.microsoft.com/office/drawing/2014/main" val="3611189064"/>
                    </a:ext>
                  </a:extLst>
                </a:gridCol>
                <a:gridCol w="2727085">
                  <a:extLst>
                    <a:ext uri="{9D8B030D-6E8A-4147-A177-3AD203B41FA5}">
                      <a16:colId xmlns="" xmlns:a16="http://schemas.microsoft.com/office/drawing/2014/main" val="2576594692"/>
                    </a:ext>
                  </a:extLst>
                </a:gridCol>
              </a:tblGrid>
              <a:tr h="238911">
                <a:tc>
                  <a:txBody>
                    <a:bodyPr/>
                    <a:lstStyle/>
                    <a:p>
                      <a:pPr algn="ctr"/>
                      <a:r>
                        <a:rPr lang="ru-RU" sz="95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Партнер</a:t>
                      </a:r>
                      <a:endParaRPr lang="ru-RU" sz="95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вы можете дать партнеру?</a:t>
                      </a:r>
                      <a:endParaRPr lang="ru-RU" sz="95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вы хотите получить</a:t>
                      </a:r>
                      <a:r>
                        <a:rPr lang="ru-RU" sz="950" b="0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от партнера?</a:t>
                      </a:r>
                      <a:endParaRPr lang="ru-RU" sz="95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7517787"/>
                  </a:ext>
                </a:extLst>
              </a:tr>
              <a:tr h="170951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dirty="0" smtClean="0"/>
                        <a:t>Государственные, муниципальные бюджетные учреждения </a:t>
                      </a:r>
                      <a:r>
                        <a:rPr lang="ru-RU" sz="950" b="0" dirty="0" smtClean="0"/>
                        <a:t>(ГБУ РК «ЦСССДМ Красноперекопского района», </a:t>
                      </a:r>
                      <a:r>
                        <a:rPr lang="ru-RU" sz="950" b="0" baseline="0" dirty="0" smtClean="0"/>
                        <a:t> </a:t>
                      </a:r>
                      <a:r>
                        <a:rPr lang="ru-RU" sz="95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ДОД ДЮСШ МО Красноперекопский район Республики Крым, МБУДО «Эврика», </a:t>
                      </a:r>
                      <a:r>
                        <a:rPr lang="ru-RU" sz="950" b="0" i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МБОУ, МБДОУ и др.)</a:t>
                      </a:r>
                      <a:endParaRPr lang="ru-RU" sz="9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fontAlgn="t">
                        <a:buAutoNum type="arabicParenR"/>
                      </a:pPr>
                      <a:r>
                        <a:rPr lang="ru-RU" sz="950" dirty="0" smtClean="0">
                          <a:effectLst/>
                        </a:rPr>
                        <a:t>Работа с волонтерским сообществом, в том числе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волонтеров, добровольцев  для участия в мероприятиях, их подготовка и обучение</a:t>
                      </a:r>
                      <a:r>
                        <a:rPr lang="ru-RU" sz="950" dirty="0" smtClean="0">
                          <a:effectLst/>
                        </a:rPr>
                        <a:t>;</a:t>
                      </a:r>
                    </a:p>
                    <a:p>
                      <a:pPr marL="228600" marR="0" indent="-22860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95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в распространении информации,</a:t>
                      </a:r>
                      <a:r>
                        <a:rPr lang="ru-RU" sz="95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продвижение событий</a:t>
                      </a:r>
                      <a:r>
                        <a:rPr lang="ru-RU" sz="95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marR="0" lvl="0" indent="-22860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участие в  мероприятиях (акциях, конкурсах</a:t>
                      </a:r>
                      <a:r>
                        <a:rPr lang="ru-RU" sz="95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 и т.п.)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;</a:t>
                      </a:r>
                      <a:endParaRPr lang="ru-RU" sz="950" u="none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950" baseline="0" dirty="0" smtClean="0">
                          <a:effectLst/>
                          <a:latin typeface="+mn-lt"/>
                        </a:rPr>
                        <a:t>обмен опытом и лучшими практиками;</a:t>
                      </a:r>
                    </a:p>
                    <a:p>
                      <a:pPr marL="228600" marR="0" lvl="0" indent="-22860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950" dirty="0" smtClean="0">
                          <a:effectLst/>
                          <a:latin typeface="+mn-lt"/>
                        </a:rPr>
                        <a:t>помощь в реализации проектов, в том числе совместных (конкурсов, акций, программ для молодежи, </a:t>
                      </a:r>
                      <a:r>
                        <a:rPr lang="ru-RU" sz="950" baseline="0" dirty="0" smtClean="0">
                          <a:effectLst/>
                          <a:latin typeface="+mn-lt"/>
                        </a:rPr>
                        <a:t>программ по развитию территории);</a:t>
                      </a:r>
                    </a:p>
                    <a:p>
                      <a:pPr marL="228600" marR="0" lvl="0" indent="-22860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950" baseline="0" dirty="0" smtClean="0">
                          <a:effectLst/>
                          <a:latin typeface="+mn-lt"/>
                        </a:rPr>
                        <a:t>помощь в поиске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ресурсов</a:t>
                      </a:r>
                      <a:r>
                        <a:rPr lang="ru-RU" sz="950" spc="-1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и</a:t>
                      </a:r>
                      <a:r>
                        <a:rPr lang="ru-RU" sz="950" spc="-25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партнеров.</a:t>
                      </a:r>
                      <a:endParaRPr lang="ru-RU" sz="95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Euclid Circular B"/>
                      </a:endParaRPr>
                    </a:p>
                  </a:txBody>
                  <a:tcPr marL="34192" marR="34192" marT="34192" marB="34192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+mn-lt"/>
                        </a:rPr>
                        <a:t>1) укрепление и расширение социальных связей;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2)</a:t>
                      </a:r>
                      <a:r>
                        <a:rPr lang="ru-RU" sz="95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оказание  всесторонней поддержки (организационной, методической, информационной);</a:t>
                      </a:r>
                      <a:endParaRPr lang="ru-RU" sz="950" baseline="0" dirty="0" smtClean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3)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вовлечение в мероприятия;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4) </a:t>
                      </a:r>
                      <a:r>
                        <a:rPr lang="ru-RU" sz="950" baseline="0" dirty="0" smtClean="0">
                          <a:effectLst/>
                          <a:latin typeface="+mn-lt"/>
                        </a:rPr>
                        <a:t>обмен опытом и лучшими практиками;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dirty="0" smtClean="0">
                        <a:latin typeface="+mn-lt"/>
                      </a:endParaRPr>
                    </a:p>
                  </a:txBody>
                  <a:tcPr/>
                </a:tc>
              </a:tr>
              <a:tr h="156019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Общественные организации </a:t>
                      </a:r>
                      <a:r>
                        <a:rPr lang="ru-RU" sz="95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(Общероссийское общественно-государственное движение детей и молодежи «Движение Первых»,</a:t>
                      </a:r>
                      <a:r>
                        <a:rPr lang="ru-RU" sz="950" b="0" i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ВВПОД «</a:t>
                      </a:r>
                      <a:r>
                        <a:rPr lang="ru-RU" sz="950" b="0" i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Юнармия</a:t>
                      </a:r>
                      <a:r>
                        <a:rPr lang="ru-RU" sz="95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Общероссийская общественно-государственная детско-юношеская организация «Российское движение школьников», ВОД  "Волонтеры победы», ВОД </a:t>
                      </a:r>
                      <a:r>
                        <a:rPr lang="ru-RU" sz="950" b="0" i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«Волонтеры-медики» , </a:t>
                      </a:r>
                      <a:r>
                        <a:rPr lang="ru-RU" sz="950" b="0" i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Красноперекопская</a:t>
                      </a:r>
                      <a:r>
                        <a:rPr lang="ru-RU" sz="95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городская общественная организация ветеранов, </a:t>
                      </a:r>
                      <a:r>
                        <a:rPr lang="ru-RU" sz="950" b="0" i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др.) </a:t>
                      </a:r>
                      <a:endParaRPr lang="ru-RU" sz="950" b="0" i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fontAlgn="t">
                        <a:buAutoNum type="arabicParenR"/>
                      </a:pPr>
                      <a:r>
                        <a:rPr lang="ru-RU" sz="950" dirty="0" smtClean="0">
                          <a:effectLst/>
                        </a:rPr>
                        <a:t>Работа с волонтерским сообществом, в том числе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волонтеров, добровольцев  для участия в мероприятиях, их подготовка и обучение</a:t>
                      </a:r>
                      <a:r>
                        <a:rPr lang="ru-RU" sz="950" dirty="0" smtClean="0">
                          <a:effectLst/>
                        </a:rPr>
                        <a:t>;</a:t>
                      </a:r>
                    </a:p>
                    <a:p>
                      <a:pPr marL="228600" marR="0" indent="-22860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95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в распространении информации,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продвижение событий</a:t>
                      </a:r>
                      <a:r>
                        <a:rPr lang="ru-RU" sz="95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marR="0" lvl="0" indent="-22860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участие в  мероприятиях (акциях, конкурсах</a:t>
                      </a:r>
                      <a:r>
                        <a:rPr lang="ru-RU" sz="95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 и т.п.)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;</a:t>
                      </a:r>
                      <a:endParaRPr lang="ru-RU" sz="950" u="none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950" baseline="0" dirty="0" smtClean="0">
                          <a:effectLst/>
                          <a:latin typeface="+mn-lt"/>
                        </a:rPr>
                        <a:t>обмен опытом и лучшими практиками.</a:t>
                      </a:r>
                    </a:p>
                    <a:p>
                      <a:pPr marL="228600" marR="0" lvl="0" indent="-22860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950" dirty="0" smtClean="0"/>
                        <a:t>популяризация </a:t>
                      </a:r>
                      <a:r>
                        <a:rPr lang="ru-RU" sz="950" dirty="0" err="1" smtClean="0"/>
                        <a:t>волонтерства</a:t>
                      </a:r>
                      <a:r>
                        <a:rPr lang="ru-RU" sz="950" dirty="0" smtClean="0"/>
                        <a:t> как социального явления, распространение эффективного опыта добровольческой (волонтерской) деятельности</a:t>
                      </a:r>
                      <a:endParaRPr lang="ru-RU" sz="950" baseline="0" dirty="0" smtClean="0">
                        <a:effectLst/>
                        <a:latin typeface="+mn-lt"/>
                      </a:endParaRPr>
                    </a:p>
                  </a:txBody>
                  <a:tcPr marL="34192" marR="34192" marT="34192" marB="3419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проведение бесплатных мастер-классов, образовательных  мероприятий;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+mn-lt"/>
                        </a:rPr>
                        <a:t>2) укрепление и расширение социальных связей;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3)</a:t>
                      </a:r>
                      <a:r>
                        <a:rPr lang="ru-RU" sz="95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оказание  всесторонней поддержки (организационной, методической, информационной);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4)</a:t>
                      </a:r>
                      <a:r>
                        <a:rPr lang="ru-RU" sz="95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наставничество</a:t>
                      </a:r>
                      <a:r>
                        <a:rPr lang="ru-RU" sz="95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 и экспертиза;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5)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+mn-cs"/>
                        </a:rPr>
                        <a:t>вовлечение в мероприятия</a:t>
                      </a:r>
                      <a:endParaRPr lang="ru-RU" sz="950" dirty="0" smtClean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2028747"/>
                  </a:ext>
                </a:extLst>
              </a:tr>
              <a:tr h="113482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Коммерческие организации </a:t>
                      </a:r>
                      <a:endParaRPr lang="ru-RU" sz="950" b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dirty="0" smtClean="0">
                          <a:effectLst/>
                          <a:latin typeface="+mn-lt"/>
                        </a:rPr>
                        <a:t>1)</a:t>
                      </a:r>
                      <a:r>
                        <a:rPr lang="ru-RU" sz="95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dirty="0" smtClean="0">
                          <a:latin typeface="+mn-lt"/>
                        </a:rPr>
                        <a:t>укрепление и расширение социальных связей;</a:t>
                      </a:r>
                    </a:p>
                    <a:p>
                      <a:pPr algn="l" fontAlgn="t"/>
                      <a:r>
                        <a:rPr lang="ru-RU" sz="950" dirty="0" smtClean="0">
                          <a:latin typeface="+mn-lt"/>
                        </a:rPr>
                        <a:t>2) приглашение на мероприятия </a:t>
                      </a:r>
                      <a:r>
                        <a:rPr lang="ru-RU" sz="950" dirty="0" err="1" smtClean="0">
                          <a:latin typeface="+mn-lt"/>
                        </a:rPr>
                        <a:t>Добро.Центра</a:t>
                      </a:r>
                      <a:r>
                        <a:rPr lang="ru-RU" sz="950" dirty="0" smtClean="0">
                          <a:latin typeface="+mn-lt"/>
                        </a:rPr>
                        <a:t>; </a:t>
                      </a:r>
                    </a:p>
                    <a:p>
                      <a:pPr algn="l" fontAlgn="t"/>
                      <a:r>
                        <a:rPr lang="ru-RU" sz="950" dirty="0" smtClean="0">
                          <a:effectLst/>
                          <a:latin typeface="+mn-lt"/>
                        </a:rPr>
                        <a:t>3)</a:t>
                      </a:r>
                      <a:r>
                        <a:rPr lang="ru-RU" sz="95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dirty="0" smtClean="0">
                          <a:effectLst/>
                          <a:latin typeface="+mn-lt"/>
                        </a:rPr>
                        <a:t>помощь в реализации  совместных проектов</a:t>
                      </a:r>
                      <a:r>
                        <a:rPr lang="ru-RU" sz="950" baseline="0" dirty="0" smtClean="0">
                          <a:effectLst/>
                          <a:latin typeface="+mn-lt"/>
                        </a:rPr>
                        <a:t>;</a:t>
                      </a:r>
                    </a:p>
                    <a:p>
                      <a:pPr algn="l" fontAlgn="t"/>
                      <a:r>
                        <a:rPr lang="ru-RU" sz="95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Euclid Circular B"/>
                        </a:rPr>
                        <a:t>4)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обучение</a:t>
                      </a:r>
                      <a:r>
                        <a:rPr lang="ru-RU" sz="950" spc="-2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 </a:t>
                      </a:r>
                      <a:r>
                        <a:rPr lang="ru-RU" sz="950" spc="-1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волонтеров</a:t>
                      </a:r>
                      <a:r>
                        <a:rPr lang="ru-RU" sz="950" spc="-1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и</a:t>
                      </a:r>
                      <a:r>
                        <a:rPr lang="ru-RU" sz="950" spc="-3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 </a:t>
                      </a:r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Euclid Circular B"/>
                        </a:rPr>
                        <a:t>организаторов;</a:t>
                      </a:r>
                    </a:p>
                    <a:p>
                      <a:pPr algn="l" fontAlgn="t"/>
                      <a:r>
                        <a:rPr lang="ru-RU" sz="9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5)</a:t>
                      </a:r>
                      <a:r>
                        <a:rPr lang="ru-RU" sz="9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ru-RU" sz="950" dirty="0" smtClean="0">
                          <a:latin typeface="+mn-lt"/>
                        </a:rPr>
                        <a:t>повышение уровня доверия в обществе ;</a:t>
                      </a:r>
                    </a:p>
                    <a:p>
                      <a:pPr marL="342900" marR="0" indent="-34290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6) Помощь в распространении информации; </a:t>
                      </a:r>
                    </a:p>
                  </a:txBody>
                  <a:tcPr marL="34192" marR="34192" marT="34192" marB="3419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ru-RU" sz="950" dirty="0" smtClean="0">
                          <a:latin typeface="+mn-lt"/>
                        </a:rPr>
                        <a:t>укрепление и расширение социальных</a:t>
                      </a:r>
                      <a:r>
                        <a:rPr lang="ru-RU" sz="950" baseline="0" dirty="0" smtClean="0">
                          <a:latin typeface="+mn-lt"/>
                        </a:rPr>
                        <a:t> </a:t>
                      </a:r>
                      <a:r>
                        <a:rPr lang="ru-RU" sz="950" dirty="0" smtClean="0">
                          <a:latin typeface="+mn-lt"/>
                        </a:rPr>
                        <a:t>связей;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950" dirty="0" smtClean="0">
                          <a:latin typeface="+mn-lt"/>
                        </a:rPr>
                        <a:t>проведение бесплатных мастер-классов;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950" dirty="0" smtClean="0">
                          <a:latin typeface="+mn-lt"/>
                        </a:rPr>
                        <a:t>предоставление мер  поддержки (организационных, методических, информационных, финансовых);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950" dirty="0" smtClean="0">
                          <a:latin typeface="+mn-lt"/>
                        </a:rPr>
                        <a:t>вовлечение в мероприятия.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1039266" cy="385582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1500166" y="0"/>
            <a:ext cx="42148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endParaRPr sz="24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500134" y="142858"/>
            <a:ext cx="671520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Взаимодействие с партнерами (потенциальные партнеры)</a:t>
            </a:r>
            <a:endParaRPr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lvl="0" algn="just"/>
            <a:endParaRPr lang="ru-RU" sz="1200" dirty="0" smtClean="0"/>
          </a:p>
          <a:p>
            <a:pPr lvl="0" algn="just"/>
            <a:endParaRPr lang="ru-RU" sz="1200" dirty="0"/>
          </a:p>
          <a:p>
            <a:pPr lvl="0" algn="just"/>
            <a:endParaRPr lang="ru-RU" sz="1200" dirty="0" smtClean="0"/>
          </a:p>
          <a:p>
            <a:pPr lvl="0" algn="just"/>
            <a:endParaRPr lang="ru-RU" sz="1000" dirty="0" smtClean="0"/>
          </a:p>
          <a:p>
            <a:pPr lvl="0" algn="just"/>
            <a:endParaRPr lang="ru-RU" sz="1000" dirty="0"/>
          </a:p>
          <a:p>
            <a:pPr lvl="0" algn="just"/>
            <a:r>
              <a:rPr lang="ru-RU" sz="1100" dirty="0" smtClean="0">
                <a:solidFill>
                  <a:schemeClr val="tx1"/>
                </a:solidFill>
              </a:rPr>
              <a:t>           </a:t>
            </a:r>
            <a:r>
              <a:rPr lang="ru-RU" sz="1100" dirty="0" err="1" smtClean="0">
                <a:solidFill>
                  <a:schemeClr val="tx1"/>
                </a:solidFill>
              </a:rPr>
              <a:t>Добро.Центр</a:t>
            </a:r>
            <a:r>
              <a:rPr lang="ru-RU" sz="1100" dirty="0" smtClean="0">
                <a:solidFill>
                  <a:schemeClr val="tx1"/>
                </a:solidFill>
              </a:rPr>
              <a:t> будет оснащен необходимыми техническими средствами и мебелью для организации зоны рабочих мест сотрудников, она же зона приема, консультирования благополучателей ,  зоны отдыха и зоны для проведения встреч, мероприятий.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1) Рабочая зона сотрудников - столы, стулья, настольные лампы, шкафы или полки для длительного хранения папок с документами, стеллажи, ноутбуки, моноблоки или ПК, МФУ, лотки для документов, канцелярские принадлежности и пр.;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2) Зона отдыха (</a:t>
            </a:r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пуфы, уютные кресла или кресла- мешки, низкие журнальные столики. За ними сотрудники смогут играть в настольные игры или размещать напитки и закуски. В зоне отдыха можно разместить стол для настольного тенниса и элементы для других физических активностей.</a:t>
            </a:r>
            <a:endParaRPr lang="ru-RU" sz="1100" dirty="0" smtClean="0">
              <a:solidFill>
                <a:schemeClr val="tx1"/>
              </a:solidFill>
            </a:endParaRPr>
          </a:p>
          <a:p>
            <a:pPr lvl="0" algn="just"/>
            <a:r>
              <a:rPr lang="ru-RU" sz="1100" dirty="0" smtClean="0">
                <a:solidFill>
                  <a:schemeClr val="tx1"/>
                </a:solidFill>
              </a:rPr>
              <a:t>3) Зона для проведения встреч, мероприятий: </a:t>
            </a:r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кресел, осветительное </a:t>
            </a:r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оборудование, </a:t>
            </a:r>
            <a:r>
              <a:rPr lang="ru-RU" sz="1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конференц-система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радиомикрофоны</a:t>
            </a:r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плазменная </a:t>
            </a:r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панель,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ноутбук для презентаций, трибуна </a:t>
            </a:r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докладчика.</a:t>
            </a:r>
          </a:p>
          <a:p>
            <a:pPr lvl="0" algn="just"/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Пространства </a:t>
            </a:r>
            <a:r>
              <a:rPr lang="ru-RU" sz="11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Добро.Центра</a:t>
            </a:r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должны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быть наполнены энергией творчества, </a:t>
            </a:r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любви и открытости, взаимоуважения, людьми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для которых самопознание, самовыражение и саморазвитие — ключевые задачи. </a:t>
            </a:r>
            <a:endParaRPr lang="ru-RU" sz="11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fontAlgn="base"/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Мы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ценим дружелюбную атмосферу, порядок, уют, чистоту</a:t>
            </a:r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 fontAlgn="base"/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Аутентичность интерьеру добавит использование предметов и материалов, которые отражают историю нашего Центра и наши интересы. Это будут фотографии нашего коллектива на мероприятиях, сувениры из разных населенных пунктов, где присутствовали наши волонтеры, работники. Фактурные оттенки, сочетание ярких и теплых цветов создадут эмоциональную атмосферу и придадут ощущение уюта. Уникальные предметы и аксессуары, ручная работа и декоративные элементы — это то, что сделает интерьер </a:t>
            </a:r>
            <a:r>
              <a:rPr lang="ru-RU" sz="11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Добро.Центра</a:t>
            </a:r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по-настоящему особенным. Важно, чтобы в каждой зоне было достаточно освещения: светильники, настольные лампы, подсветка.</a:t>
            </a:r>
            <a:endParaRPr lang="ru-RU"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/>
            <a:r>
              <a:rPr lang="ru-RU" sz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dirty="0" smtClean="0"/>
          </a:p>
          <a:p>
            <a:pPr algn="just"/>
            <a:endParaRPr lang="ru-RU" sz="1200" dirty="0" smtClean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42858"/>
            <a:ext cx="1039266" cy="385583"/>
          </a:xfrm>
          <a:prstGeom prst="rect">
            <a:avLst/>
          </a:prstGeom>
        </p:spPr>
      </p:pic>
      <p:sp>
        <p:nvSpPr>
          <p:cNvPr id="33" name="object 2"/>
          <p:cNvSpPr txBox="1"/>
          <p:nvPr/>
        </p:nvSpPr>
        <p:spPr>
          <a:xfrm>
            <a:off x="2214546" y="0"/>
            <a:ext cx="7162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Пространство и </a:t>
            </a:r>
            <a:r>
              <a:rPr lang="ru-RU" sz="3000" b="1" spc="-20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брендинг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142976" y="571486"/>
          <a:ext cx="7000924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lvl="0" algn="just"/>
            <a:endParaRPr lang="ru-RU" sz="1200" dirty="0" smtClean="0"/>
          </a:p>
          <a:p>
            <a:pPr lvl="0" algn="just"/>
            <a:endParaRPr lang="ru-RU" sz="1200" dirty="0"/>
          </a:p>
          <a:p>
            <a:pPr lvl="0" algn="just"/>
            <a:endParaRPr lang="ru-RU" sz="1200" dirty="0" smtClean="0"/>
          </a:p>
          <a:p>
            <a:pPr lvl="0" algn="just"/>
            <a:endParaRPr lang="ru-RU" sz="1000" dirty="0" smtClean="0"/>
          </a:p>
          <a:p>
            <a:pPr lvl="0" algn="just"/>
            <a:endParaRPr lang="ru-RU" sz="1000" dirty="0"/>
          </a:p>
          <a:p>
            <a:pPr lvl="0" algn="just"/>
            <a:r>
              <a:rPr lang="ru-RU" sz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dirty="0" smtClean="0"/>
          </a:p>
          <a:p>
            <a:pPr algn="just"/>
            <a:endParaRPr lang="ru-RU" sz="1200" dirty="0" smtClean="0"/>
          </a:p>
        </p:txBody>
      </p:sp>
      <p:pic>
        <p:nvPicPr>
          <p:cNvPr id="4" name="Picture 2" descr="C:\Users\MACTEP\Desktop\Маракасы\853069a101fd7f96deaddf543a735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502"/>
            <a:ext cx="3786214" cy="2285998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0"/>
            <a:ext cx="1039266" cy="314145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>
          <a:xfrm>
            <a:off x="1571604" y="1"/>
            <a:ext cx="7162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24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Пространство и </a:t>
            </a:r>
            <a:r>
              <a:rPr lang="ru-RU" sz="2400" b="1" spc="-20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брендинг</a:t>
            </a:r>
            <a:endParaRPr sz="24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26" name="Рисунок 25" descr="Фото 5_Комната для интервью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28610"/>
            <a:ext cx="3786214" cy="2286016"/>
          </a:xfrm>
          <a:prstGeom prst="rect">
            <a:avLst/>
          </a:prstGeom>
        </p:spPr>
      </p:pic>
      <p:pic>
        <p:nvPicPr>
          <p:cNvPr id="27" name="Рисунок 26" descr="Фото 3_Зал для подписания соглашений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28610"/>
            <a:ext cx="3643338" cy="2286016"/>
          </a:xfrm>
          <a:prstGeom prst="rect">
            <a:avLst/>
          </a:prstGeom>
        </p:spPr>
      </p:pic>
      <p:pic>
        <p:nvPicPr>
          <p:cNvPr id="1026" name="Picture 2" descr="C:\Users\MACTEP\Desktop\Маракасы\Dobro.TSentr-VolBiti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803500"/>
            <a:ext cx="3643338" cy="23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-9525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"/>
            <a:ext cx="1039266" cy="285734"/>
          </a:xfrm>
          <a:prstGeom prst="rect">
            <a:avLst/>
          </a:prstGeom>
        </p:spPr>
      </p:pic>
      <p:sp>
        <p:nvSpPr>
          <p:cNvPr id="33" name="object 2"/>
          <p:cNvSpPr txBox="1"/>
          <p:nvPr/>
        </p:nvSpPr>
        <p:spPr>
          <a:xfrm>
            <a:off x="0" y="0"/>
            <a:ext cx="914400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16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Долгосрочная стратегия развития </a:t>
            </a:r>
            <a:r>
              <a:rPr lang="ru-RU" sz="1600" b="1" spc="-20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Добро.Центра</a:t>
            </a:r>
            <a:endParaRPr lang="ru-RU" sz="1600" b="1" spc="-20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16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План развития</a:t>
            </a:r>
            <a:endParaRPr sz="16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34" name="object 8"/>
          <p:cNvSpPr txBox="1"/>
          <p:nvPr/>
        </p:nvSpPr>
        <p:spPr>
          <a:xfrm>
            <a:off x="609600" y="1475917"/>
            <a:ext cx="78486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Опишите стратегию и план развития вашего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на ближайший календарный год. 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Заполните таблицу, в которой укажите только ключевые задачи, выстраивая их последовательно друг за другом</a:t>
            </a:r>
          </a:p>
        </p:txBody>
      </p:sp>
      <p:sp>
        <p:nvSpPr>
          <p:cNvPr id="10" name="object 8"/>
          <p:cNvSpPr txBox="1"/>
          <p:nvPr/>
        </p:nvSpPr>
        <p:spPr>
          <a:xfrm>
            <a:off x="642910" y="714362"/>
            <a:ext cx="7848600" cy="1787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План развития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3554019"/>
              </p:ext>
            </p:extLst>
          </p:nvPr>
        </p:nvGraphicFramePr>
        <p:xfrm>
          <a:off x="142843" y="571486"/>
          <a:ext cx="9001157" cy="4178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591">
                  <a:extLst>
                    <a:ext uri="{9D8B030D-6E8A-4147-A177-3AD203B41FA5}">
                      <a16:colId xmlns:a16="http://schemas.microsoft.com/office/drawing/2014/main" xmlns="" val="957536217"/>
                    </a:ext>
                  </a:extLst>
                </a:gridCol>
                <a:gridCol w="964696">
                  <a:extLst>
                    <a:ext uri="{9D8B030D-6E8A-4147-A177-3AD203B41FA5}">
                      <a16:colId xmlns:a16="http://schemas.microsoft.com/office/drawing/2014/main" xmlns="" val="2821450707"/>
                    </a:ext>
                  </a:extLst>
                </a:gridCol>
                <a:gridCol w="1483627">
                  <a:extLst>
                    <a:ext uri="{9D8B030D-6E8A-4147-A177-3AD203B41FA5}">
                      <a16:colId xmlns:a16="http://schemas.microsoft.com/office/drawing/2014/main" xmlns="" val="3986668042"/>
                    </a:ext>
                  </a:extLst>
                </a:gridCol>
                <a:gridCol w="2088243">
                  <a:extLst>
                    <a:ext uri="{9D8B030D-6E8A-4147-A177-3AD203B41FA5}">
                      <a16:colId xmlns:a16="http://schemas.microsoft.com/office/drawing/2014/main" xmlns="" val="2984266816"/>
                    </a:ext>
                  </a:extLst>
                </a:gridCol>
              </a:tblGrid>
              <a:tr h="6124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Ключевая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smtClean="0"/>
                        <a:t>задача (наименование</a:t>
                      </a:r>
                      <a:r>
                        <a:rPr lang="ru-RU" sz="1100" baseline="0" dirty="0" smtClean="0"/>
                        <a:t>)</a:t>
                      </a:r>
                      <a:endParaRPr lang="ru-RU" sz="11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Сроки выполнения задачи</a:t>
                      </a:r>
                      <a:endParaRPr lang="ru-RU" sz="11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Ресурсы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для выполнения</a:t>
                      </a:r>
                      <a:r>
                        <a:rPr lang="ru-RU" sz="1100" baseline="0" dirty="0" smtClean="0"/>
                        <a:t> задачи</a:t>
                      </a:r>
                      <a:endParaRPr lang="ru-RU" sz="1100" dirty="0" smtClean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Ответственное лицо </a:t>
                      </a:r>
                    </a:p>
                    <a:p>
                      <a:pPr algn="ctr"/>
                      <a:r>
                        <a:rPr lang="ru-RU" sz="1100" dirty="0" smtClean="0"/>
                        <a:t>за выполнение задачи 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86829"/>
                  </a:ext>
                </a:extLst>
              </a:tr>
              <a:tr h="368829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концепций, программ, проектов нормативных и методических документов по организации и проведению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январь-февраль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Организационные,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</a:rPr>
                        <a:t>трудовые ресурсы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Директор, </a:t>
                      </a:r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1100" baseline="0" dirty="0" smtClean="0">
                          <a:latin typeface="+mn-lt"/>
                          <a:cs typeface="Times New Roman" pitchFamily="18" charset="0"/>
                        </a:rPr>
                        <a:t> МОЦ  ДОД на базе МБУДО "Эврика"</a:t>
                      </a:r>
                      <a:endParaRPr lang="ru-RU" sz="11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2928785"/>
                  </a:ext>
                </a:extLst>
              </a:tr>
              <a:tr h="47925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Создание сайта с направлениями «поиск волонтеров»,«информирование о мероприятиях».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Запуск социальных сетей.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январь-февраль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Организационные,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</a:rPr>
                        <a:t>трудовые и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</a:rPr>
                        <a:t>финансовые ресурсы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Директор, методист МОЦ ДОД </a:t>
                      </a:r>
                      <a:r>
                        <a:rPr lang="ru-RU" sz="1100" baseline="0" dirty="0" smtClean="0">
                          <a:latin typeface="+mn-lt"/>
                          <a:cs typeface="Times New Roman" pitchFamily="18" charset="0"/>
                        </a:rPr>
                        <a:t>на базе МБУДО "Эврика"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1706761"/>
                  </a:ext>
                </a:extLst>
              </a:tr>
              <a:tr h="25744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  <a:r>
                        <a:rPr lang="ru-RU" sz="110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обучения сотрудников </a:t>
                      </a:r>
                      <a:r>
                        <a:rPr lang="ru-RU" sz="110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Добро.Центра</a:t>
                      </a:r>
                      <a:endParaRPr lang="ru-RU" sz="1100" u="none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январь-февраль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Организационные,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</a:rPr>
                        <a:t>трудовые и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</a:rPr>
                        <a:t>финансовые ресурсы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Директор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9267433"/>
                  </a:ext>
                </a:extLst>
              </a:tr>
              <a:tr h="36864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Рекламная</a:t>
                      </a:r>
                      <a:r>
                        <a:rPr lang="ru-RU" sz="110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компания о деятельности </a:t>
                      </a:r>
                      <a:r>
                        <a:rPr lang="ru-RU" sz="110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Добро.Центра</a:t>
                      </a:r>
                      <a:r>
                        <a:rPr lang="ru-RU" sz="110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 том числе 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информационное сопровождение добровольческой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деятельности в районе</a:t>
                      </a:r>
                      <a:endParaRPr lang="ru-RU" sz="11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течение года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Организационные,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</a:rPr>
                        <a:t>трудовые ресурсы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Директор, </a:t>
                      </a:r>
                      <a:r>
                        <a:rPr lang="ru-RU" sz="1100" dirty="0" smtClean="0">
                          <a:latin typeface="+mn-lt"/>
                        </a:rPr>
                        <a:t>методист МОЦ ДОД </a:t>
                      </a:r>
                      <a:r>
                        <a:rPr lang="ru-RU" sz="1100" baseline="0" dirty="0" smtClean="0">
                          <a:latin typeface="+mn-lt"/>
                          <a:cs typeface="Times New Roman" pitchFamily="18" charset="0"/>
                        </a:rPr>
                        <a:t>на базе МБУДО "Эврика"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74200"/>
                  </a:ext>
                </a:extLst>
              </a:tr>
              <a:tr h="41835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встреч с </a:t>
                      </a:r>
                      <a:r>
                        <a:rPr lang="ru-RU" sz="11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потенциальными партнерами,</a:t>
                      </a:r>
                      <a:r>
                        <a:rPr lang="ru-RU" sz="110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том числе с органами власти, СМИ, </a:t>
                      </a:r>
                      <a:r>
                        <a:rPr lang="ru-RU" sz="11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государственными, муниципальными бюджетными учреждениями, коммерческими </a:t>
                      </a:r>
                      <a:r>
                        <a:rPr lang="ru-RU" sz="11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 некоммерческими общественными</a:t>
                      </a:r>
                      <a:r>
                        <a:rPr lang="ru-RU" sz="110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организациями, </a:t>
                      </a:r>
                      <a:r>
                        <a:rPr lang="ru-RU" sz="110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бизнес-структурами</a:t>
                      </a:r>
                      <a:r>
                        <a:rPr lang="ru-RU" sz="110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u="none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отдельному графику, в течение года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Организационные,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</a:rPr>
                        <a:t>трудовые ресурсы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Директор</a:t>
                      </a:r>
                    </a:p>
                    <a:p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Популяризация</a:t>
                      </a:r>
                      <a:r>
                        <a:rPr lang="ru-RU" sz="110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Единой информационной системы </a:t>
                      </a:r>
                      <a:r>
                        <a:rPr lang="en-US" sz="110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DOBRO.RU – </a:t>
                      </a:r>
                      <a:r>
                        <a:rPr lang="ru-RU" sz="110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главного  добровольческого интернет - ресурса страны</a:t>
                      </a:r>
                      <a:endParaRPr lang="ru-RU" sz="1100" u="none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 течение года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Организационные,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</a:rPr>
                        <a:t>трудовые ресурсы</a:t>
                      </a:r>
                      <a:endParaRPr lang="ru-RU" sz="11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1100" baseline="0" dirty="0" smtClean="0">
                          <a:latin typeface="+mn-lt"/>
                          <a:cs typeface="Times New Roman" pitchFamily="18" charset="0"/>
                        </a:rPr>
                        <a:t> МОЦ  ДОД на базе МБУДО "Эврика"</a:t>
                      </a:r>
                      <a:endParaRPr lang="ru-RU" sz="11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47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152400" y="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14296"/>
            <a:ext cx="1039266" cy="285734"/>
          </a:xfrm>
          <a:prstGeom prst="rect">
            <a:avLst/>
          </a:prstGeom>
        </p:spPr>
      </p:pic>
      <p:sp>
        <p:nvSpPr>
          <p:cNvPr id="33" name="object 2"/>
          <p:cNvSpPr txBox="1"/>
          <p:nvPr/>
        </p:nvSpPr>
        <p:spPr>
          <a:xfrm>
            <a:off x="0" y="142858"/>
            <a:ext cx="914400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16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Долгосрочная стратегия развития </a:t>
            </a:r>
            <a:r>
              <a:rPr lang="ru-RU" sz="1600" b="1" spc="-20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Добро.Центра</a:t>
            </a:r>
            <a:endParaRPr lang="ru-RU" sz="1600" b="1" spc="-20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16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План развития</a:t>
            </a:r>
            <a:endParaRPr sz="16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34" name="object 8"/>
          <p:cNvSpPr txBox="1"/>
          <p:nvPr/>
        </p:nvSpPr>
        <p:spPr>
          <a:xfrm>
            <a:off x="609600" y="1475917"/>
            <a:ext cx="78486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Опишите стратегию и план развития вашего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на ближайший календарный год. 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Заполните таблицу, в которой укажите только ключевые задачи, выстраивая их последовательно друг за другом</a:t>
            </a:r>
          </a:p>
        </p:txBody>
      </p:sp>
      <p:sp>
        <p:nvSpPr>
          <p:cNvPr id="10" name="object 8"/>
          <p:cNvSpPr txBox="1"/>
          <p:nvPr/>
        </p:nvSpPr>
        <p:spPr>
          <a:xfrm>
            <a:off x="642910" y="714362"/>
            <a:ext cx="7848600" cy="1787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План развития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3554019"/>
              </p:ext>
            </p:extLst>
          </p:nvPr>
        </p:nvGraphicFramePr>
        <p:xfrm>
          <a:off x="0" y="1000114"/>
          <a:ext cx="8929719" cy="312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1">
                  <a:extLst>
                    <a:ext uri="{9D8B030D-6E8A-4147-A177-3AD203B41FA5}">
                      <a16:colId xmlns:a16="http://schemas.microsoft.com/office/drawing/2014/main" xmlns="" val="957536217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821450707"/>
                    </a:ext>
                  </a:extLst>
                </a:gridCol>
                <a:gridCol w="1679350">
                  <a:extLst>
                    <a:ext uri="{9D8B030D-6E8A-4147-A177-3AD203B41FA5}">
                      <a16:colId xmlns:a16="http://schemas.microsoft.com/office/drawing/2014/main" xmlns="" val="3986668042"/>
                    </a:ext>
                  </a:extLst>
                </a:gridCol>
                <a:gridCol w="1463890">
                  <a:extLst>
                    <a:ext uri="{9D8B030D-6E8A-4147-A177-3AD203B41FA5}">
                      <a16:colId xmlns:a16="http://schemas.microsoft.com/office/drawing/2014/main" xmlns="" val="2984266816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Ключевая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smtClean="0"/>
                        <a:t>задача (наименование</a:t>
                      </a:r>
                      <a:r>
                        <a:rPr lang="ru-RU" sz="1100" baseline="0" dirty="0" smtClean="0"/>
                        <a:t>)</a:t>
                      </a:r>
                      <a:endParaRPr lang="ru-RU" sz="11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Сроки выполнения задачи</a:t>
                      </a:r>
                      <a:endParaRPr lang="ru-RU" sz="11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Ресурсы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для выполнения</a:t>
                      </a:r>
                      <a:r>
                        <a:rPr lang="ru-RU" sz="1100" baseline="0" dirty="0" smtClean="0"/>
                        <a:t> задачи</a:t>
                      </a:r>
                      <a:endParaRPr lang="ru-RU" sz="1100" dirty="0" smtClean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Ответственное лицо </a:t>
                      </a:r>
                    </a:p>
                    <a:p>
                      <a:pPr algn="ctr"/>
                      <a:r>
                        <a:rPr lang="ru-RU" sz="1100" dirty="0" smtClean="0"/>
                        <a:t>за выполнение задачи 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86829"/>
                  </a:ext>
                </a:extLst>
              </a:tr>
              <a:tr h="570901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Ведение сайта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Добро.Центра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и социальных сетей</a:t>
                      </a:r>
                    </a:p>
                    <a:p>
                      <a:pPr algn="just"/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в течение года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Организационные,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</a:rPr>
                        <a:t>трудовые ресурсы</a:t>
                      </a:r>
                    </a:p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методист МОЦ ДОД </a:t>
                      </a:r>
                      <a:r>
                        <a:rPr lang="ru-RU" sz="1100" baseline="0" dirty="0" smtClean="0">
                          <a:latin typeface="+mn-lt"/>
                          <a:cs typeface="Times New Roman" pitchFamily="18" charset="0"/>
                        </a:rPr>
                        <a:t>на базе МБУДО "Эврика"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5265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проведение культурно-массовых, гражданско-патриотических, спортивных мероприятий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в течение года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Организационные,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</a:rPr>
                        <a:t>трудовые и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</a:rPr>
                        <a:t>финансовые ресурсы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Директор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2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Привлечение, отбор и подготовка волонтеров для событий и мероприятий, проводимых на территории района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отдельному графику, в течение года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Организационные,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</a:rPr>
                        <a:t>трудовые ресурсы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Методист МОЦ ДОД </a:t>
                      </a:r>
                      <a:r>
                        <a:rPr lang="ru-RU" sz="1100" baseline="0" dirty="0" smtClean="0">
                          <a:latin typeface="+mn-lt"/>
                          <a:cs typeface="Times New Roman" pitchFamily="18" charset="0"/>
                        </a:rPr>
                        <a:t>на базе МБУДО "Эврика"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2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Проведение консультаций для </a:t>
                      </a:r>
                      <a:r>
                        <a:rPr lang="ru-RU" sz="1100" dirty="0" err="1" smtClean="0">
                          <a:latin typeface="+mn-lt"/>
                        </a:rPr>
                        <a:t>благополучателей</a:t>
                      </a:r>
                      <a:r>
                        <a:rPr lang="ru-RU" sz="1100" dirty="0" smtClean="0">
                          <a:latin typeface="+mn-lt"/>
                        </a:rPr>
                        <a:t>, волонтеров, добровольцев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в</a:t>
                      </a:r>
                      <a:r>
                        <a:rPr lang="ru-RU" sz="1100" baseline="0" dirty="0" smtClean="0">
                          <a:latin typeface="+mn-lt"/>
                        </a:rPr>
                        <a:t> течение года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Организационные,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</a:rPr>
                        <a:t>трудовые ресурсы</a:t>
                      </a:r>
                    </a:p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1100" baseline="0" dirty="0" smtClean="0">
                          <a:latin typeface="+mn-lt"/>
                          <a:cs typeface="Times New Roman" pitchFamily="18" charset="0"/>
                        </a:rPr>
                        <a:t> МОЦ  ДОД на базе МБУДО "Эврика"</a:t>
                      </a:r>
                      <a:endParaRPr lang="ru-RU" sz="11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47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53" name="Скругленный прямоугольник 52"/>
          <p:cNvSpPr/>
          <p:nvPr/>
        </p:nvSpPr>
        <p:spPr>
          <a:xfrm>
            <a:off x="2285984" y="285734"/>
            <a:ext cx="5943600" cy="598580"/>
          </a:xfrm>
          <a:prstGeom prst="roundRect">
            <a:avLst/>
          </a:prstGeom>
          <a:noFill/>
          <a:ln w="6350">
            <a:solidFill>
              <a:srgbClr val="2B1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142990"/>
            <a:ext cx="8358246" cy="3643320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object 8"/>
          <p:cNvSpPr txBox="1"/>
          <p:nvPr/>
        </p:nvSpPr>
        <p:spPr>
          <a:xfrm>
            <a:off x="357158" y="1142990"/>
            <a:ext cx="8215370" cy="39735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1600"/>
              </a:lnSpc>
              <a:buClr>
                <a:schemeClr val="accent6"/>
              </a:buClr>
            </a:pPr>
            <a:endParaRPr lang="ru-RU" sz="1400" b="1" dirty="0" smtClean="0">
              <a:solidFill>
                <a:schemeClr val="accent6"/>
              </a:solidFill>
              <a:latin typeface="Euclid Circular B SemiBold"/>
              <a:cs typeface="Euclid Circular B SemiBold"/>
            </a:endParaRPr>
          </a:p>
          <a:p>
            <a:pPr marL="12700" algn="just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Чем занимается ваша организация? </a:t>
            </a:r>
          </a:p>
          <a:p>
            <a:pPr marL="12700" algn="just">
              <a:lnSpc>
                <a:spcPts val="1600"/>
              </a:lnSpc>
              <a:buClr>
                <a:schemeClr val="accent6"/>
              </a:buClr>
            </a:pPr>
            <a:endParaRPr lang="ru-RU" sz="1400" b="1" dirty="0">
              <a:solidFill>
                <a:schemeClr val="accent6"/>
              </a:solidFill>
              <a:latin typeface="Euclid Circular B SemiBold"/>
            </a:endParaRPr>
          </a:p>
          <a:p>
            <a:pPr marL="12700" algn="just">
              <a:lnSpc>
                <a:spcPts val="1600"/>
              </a:lnSpc>
              <a:buClr>
                <a:schemeClr val="accent6"/>
              </a:buClr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МБУДО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«Эврика» - это многопрофильное учреждение дополнительного образования детей, которое организует работу творческих объединений,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досуговую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деятельность и реализует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дополнительные общеобразовательные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общеразвивающие программы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направленностям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технической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туристско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краеведческой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художественной, естественнонаучной, физкультурно-спортивной, социально-гуманитарной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2700" algn="just">
              <a:lnSpc>
                <a:spcPts val="1600"/>
              </a:lnSpc>
              <a:buClr>
                <a:schemeClr val="accent6"/>
              </a:buClr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Учреждение является неотъемлемой частью образовательной системы Красноперекопского района, обогащает содержание основного образования, усиливая социально- педагогическую функцию и обеспечивая условия для творческого развития детей.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МБУДО «Эврика» успешно сочетает функции координации в районе дополнительного образования и методической работы для всех учреждений образования, является своеобразной творческой лабораторией, в которой апробируются новые педагогические и управленческие технологии, формы и методы  работы с детьми, образовательные программы, программы 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мероприятий. На протяжении всей своей деятельности МБУДО «Эврика» являлся центром организации массовых общественных дел, культурно-просветительской работы, поддержки детской творческой инициативы. </a:t>
            </a:r>
          </a:p>
          <a:p>
            <a:pPr marL="12700" algn="just">
              <a:lnSpc>
                <a:spcPts val="1600"/>
              </a:lnSpc>
              <a:buClr>
                <a:schemeClr val="accent6"/>
              </a:buClr>
            </a:pPr>
            <a:endParaRPr lang="ru-RU" sz="1400" dirty="0">
              <a:solidFill>
                <a:schemeClr val="bg1"/>
              </a:solidFill>
            </a:endParaRP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 </a:t>
            </a: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6" name="object 2"/>
          <p:cNvSpPr txBox="1"/>
          <p:nvPr/>
        </p:nvSpPr>
        <p:spPr>
          <a:xfrm>
            <a:off x="4643438" y="357172"/>
            <a:ext cx="1828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Цели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7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8596" y="571486"/>
            <a:ext cx="8065558" cy="2191088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3071816"/>
            <a:ext cx="8072494" cy="1714512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8"/>
          <p:cNvSpPr txBox="1"/>
          <p:nvPr/>
        </p:nvSpPr>
        <p:spPr>
          <a:xfrm>
            <a:off x="571472" y="3071816"/>
            <a:ext cx="7929618" cy="1654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Чем бы занимался ваш Добро.Центр? </a:t>
            </a:r>
          </a:p>
          <a:p>
            <a:pPr marL="12700" algn="just">
              <a:lnSpc>
                <a:spcPts val="1600"/>
              </a:lnSpc>
              <a:buClr>
                <a:schemeClr val="accent6"/>
              </a:buClr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600"/>
              </a:lnSpc>
              <a:buClr>
                <a:schemeClr val="accent6"/>
              </a:buClr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функционал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Добро.Центра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входило бы прием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заявок на «добрые услуги» от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проведение обучающих тренингов для граждан и общественных организаций, предоставление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коворкинг-пространства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волонтерским и общественным объединениям,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реализацию волонтерских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проектов на территории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Красноперекопский район Республики Крым.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endParaRPr lang="ru-RU" sz="1400" b="1" dirty="0">
              <a:solidFill>
                <a:schemeClr val="accent6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 </a:t>
            </a: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714348" y="642924"/>
            <a:ext cx="7548991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Зачем вам Добро.Центр? </a:t>
            </a:r>
          </a:p>
          <a:p>
            <a:pPr marL="12700" algn="just">
              <a:lnSpc>
                <a:spcPts val="1600"/>
              </a:lnSpc>
              <a:buClr>
                <a:schemeClr val="accent6"/>
              </a:buClr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Социальная франшиза «Добро.Центр» поможет вовлечь граждан в добровольческую и благотворительную деятельность,   создать условия для их самореализации, помочь им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«делать добро» в доступной для каждого форме и найти команду единомышленников. повысить уровень доверия в обществе, усилить взаимодействие органов власти, бизнеса и общества между собой , обеспечить доступность и прозрачность благотворительной деятельности, снизить уровень преступности, оттока молодежи за счет вовлечения  граждан в социально-полезную деятельность,  преодолеть культуру «замалчивания» добрых дел и популяризовать общественно-полезную деятельность, привлечь  внимание  инвесторов к социальным проектам. </a:t>
            </a:r>
            <a:endParaRPr lang="ru-RU" sz="105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1752600" y="279456"/>
            <a:ext cx="6781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</a:t>
            </a:r>
            <a:r>
              <a:rPr lang="ru-RU" sz="3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акет «Стандарт»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1214428"/>
            <a:ext cx="4343399" cy="1428759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object 8"/>
          <p:cNvSpPr txBox="1"/>
          <p:nvPr/>
        </p:nvSpPr>
        <p:spPr>
          <a:xfrm>
            <a:off x="500034" y="1357304"/>
            <a:ext cx="4020349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Базовые сервисы:</a:t>
            </a:r>
            <a:endParaRPr lang="ru-RU" sz="14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4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1. Информирование граждан и организаторов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2. Консультирование граждан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3. Работа с Платформой ДОБРО.РФ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4. Организация взаимопомощи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76801" y="1214429"/>
            <a:ext cx="3910041" cy="3795722"/>
          </a:xfrm>
          <a:prstGeom prst="roundRect">
            <a:avLst>
              <a:gd name="adj" fmla="val 18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object 8"/>
          <p:cNvSpPr txBox="1"/>
          <p:nvPr/>
        </p:nvSpPr>
        <p:spPr>
          <a:xfrm>
            <a:off x="4929190" y="1257180"/>
            <a:ext cx="3786214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Выбранные 6 сервисов: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4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 algn="just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1. Поиск и предоставление помещения для проведения мероприятия -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гражданам, волонтерским объединениям и иным некоммерческим юридическим лицам) на бесплатной основе по запросу для проведения мероприятий;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 algn="just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2. Формирование и сопровождение волонтерских корпусов - 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запросу от органов государственной власти и местного самоуправления, юридических лиц и иных благополучателей;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 algn="just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3. Реализация программ мотивации граждан, участвующих в волонтерских и социальных проектах-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гражданам;</a:t>
            </a:r>
            <a:endParaRPr lang="ru-RU" sz="1200" b="1" i="1" dirty="0" smtClean="0">
              <a:solidFill>
                <a:srgbClr val="2B126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 algn="just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4. Содействие в проведении исследований и мониторингов -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запросу государственных органов и органов местного самоуправления, партнерских организаций федеральной сети;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5. Организация и проведение мероприятий - 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всех благополучателей;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 algn="just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6. Установка боксов для сбора вторсырья -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партнерских организаций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1026" name="Picture 2" descr="C:\Users\MACTEP\Desktop\dobroczen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64"/>
            <a:ext cx="4357718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58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30" name="object 2"/>
          <p:cNvSpPr txBox="1"/>
          <p:nvPr/>
        </p:nvSpPr>
        <p:spPr>
          <a:xfrm>
            <a:off x="3286116" y="214296"/>
            <a:ext cx="39623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Целевая аудитория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2571035"/>
              </p:ext>
            </p:extLst>
          </p:nvPr>
        </p:nvGraphicFramePr>
        <p:xfrm>
          <a:off x="428596" y="1071552"/>
          <a:ext cx="8572560" cy="3525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57520">
                  <a:extLst>
                    <a:ext uri="{9D8B030D-6E8A-4147-A177-3AD203B41FA5}">
                      <a16:colId xmlns="" xmlns:a16="http://schemas.microsoft.com/office/drawing/2014/main" val="2882312876"/>
                    </a:ext>
                  </a:extLst>
                </a:gridCol>
                <a:gridCol w="2857520">
                  <a:extLst>
                    <a:ext uri="{9D8B030D-6E8A-4147-A177-3AD203B41FA5}">
                      <a16:colId xmlns="" xmlns:a16="http://schemas.microsoft.com/office/drawing/2014/main" val="3611189064"/>
                    </a:ext>
                  </a:extLst>
                </a:gridCol>
                <a:gridCol w="2857520">
                  <a:extLst>
                    <a:ext uri="{9D8B030D-6E8A-4147-A177-3AD203B41FA5}">
                      <a16:colId xmlns="" xmlns:a16="http://schemas.microsoft.com/office/drawing/2014/main" val="257659469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Целевая группа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Ее портрет (возраст, образование, увлечения)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Инструменты по работе</a:t>
                      </a:r>
                    </a:p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с данной целевой группой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751778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 № 1. </a:t>
                      </a: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Косвенная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школьники,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проживающие на территории муниципального образования, являющиеся потенциальными волонтерами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поисковая оптимизация, аудио 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видеореклама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отрудничество с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блоггерами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контент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маркетинг, е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mail-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маркетинг,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таргетированная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реклама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794714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 № 2. </a:t>
                      </a: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Основная 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молодые граждане в возрасте от 18 до 35 лет, проживающие в муниципальном образовании и вовлеченные в волонтерскую и благотворительную деятельность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поисковая оптимизация, маркетинг в социальных сетях (SMM), контекстная 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баннерная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медийная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 реклама,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контент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маркетинг, е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mail-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маркетинг, сайт 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лендинг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(UX и UI),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аналитика,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таргетированная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реклама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9911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 № 3.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Косвенная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граждане среднего и старшего возраста,  независимо от места проживания, лояльно относящиеся к деятельности центра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поисковая оптимизация, маркетинг в социальных сетях (SMM), аудио 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видеореклама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контент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маркетинг, е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mail-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маркетинг,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таргетированная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реклама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02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57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42858"/>
            <a:ext cx="1039266" cy="385582"/>
          </a:xfrm>
          <a:prstGeom prst="rect">
            <a:avLst/>
          </a:prstGeom>
        </p:spPr>
      </p:pic>
      <p:sp>
        <p:nvSpPr>
          <p:cNvPr id="30" name="object 2"/>
          <p:cNvSpPr txBox="1"/>
          <p:nvPr/>
        </p:nvSpPr>
        <p:spPr>
          <a:xfrm>
            <a:off x="3428992" y="142858"/>
            <a:ext cx="39623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Сообщество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3402968"/>
              </p:ext>
            </p:extLst>
          </p:nvPr>
        </p:nvGraphicFramePr>
        <p:xfrm>
          <a:off x="142844" y="714362"/>
          <a:ext cx="9001156" cy="433935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785950">
                  <a:extLst>
                    <a:ext uri="{9D8B030D-6E8A-4147-A177-3AD203B41FA5}">
                      <a16:colId xmlns="" xmlns:a16="http://schemas.microsoft.com/office/drawing/2014/main" val="2882312876"/>
                    </a:ext>
                  </a:extLst>
                </a:gridCol>
                <a:gridCol w="7215206">
                  <a:extLst>
                    <a:ext uri="{9D8B030D-6E8A-4147-A177-3AD203B41FA5}">
                      <a16:colId xmlns="" xmlns:a16="http://schemas.microsoft.com/office/drawing/2014/main" val="3611189064"/>
                    </a:ext>
                  </a:extLst>
                </a:gridCol>
              </a:tblGrid>
              <a:tr h="285753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Euclid Circular B Medium" panose="020B0604000000000000" pitchFamily="34" charset="-52"/>
                          <a:cs typeface="Times New Roman" pitchFamily="18" charset="0"/>
                        </a:rPr>
                        <a:t>Сообщество</a:t>
                      </a:r>
                      <a:endParaRPr lang="ru-RU" sz="1200" dirty="0">
                        <a:latin typeface="Times New Roman" pitchFamily="18" charset="0"/>
                        <a:ea typeface="Euclid Circular B Medium" panose="020B0604000000000000" pitchFamily="34" charset="-5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Euclid Circular B Medium" panose="020B0604000000000000" pitchFamily="34" charset="-52"/>
                          <a:cs typeface="Times New Roman" pitchFamily="18" charset="0"/>
                        </a:rPr>
                        <a:t>Как вы видите взаимодействие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Euclid Circular B Medium" panose="020B0604000000000000" pitchFamily="34" charset="-52"/>
                          <a:cs typeface="Times New Roman" pitchFamily="18" charset="0"/>
                        </a:rPr>
                        <a:t> с сообществом</a:t>
                      </a:r>
                      <a:endParaRPr lang="ru-RU" sz="1200" dirty="0">
                        <a:latin typeface="Times New Roman" pitchFamily="18" charset="0"/>
                        <a:ea typeface="Euclid Circular B Medium" panose="020B0604000000000000" pitchFamily="34" charset="-52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7517787"/>
                  </a:ext>
                </a:extLst>
              </a:tr>
              <a:tr h="57150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сайте организации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настроена контекстная реклама, поисковая оптимизация. На платформе  удобная навигация, разделы закрывают основные вопросы и возражения, в разделе "вопрос-ответ"  происходит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общение с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аудиторией  путем ответов на интересующие  вопросы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7947145"/>
                  </a:ext>
                </a:extLst>
              </a:tr>
              <a:tr h="115730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сеть "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ВКонтакте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новостные и развлекательно-интерактивные посты (новости федерального, регионального и локального уровня о добровольчестве и благотворительности, новости, которые публикует </a:t>
                      </a:r>
                      <a:r>
                        <a:rPr lang="ru-RU" sz="120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Добро.Журнал</a:t>
                      </a:r>
                      <a:r>
                        <a:rPr lang="ru-RU" sz="1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программе </a:t>
                      </a:r>
                      <a:r>
                        <a:rPr lang="ru-RU" sz="120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Добро.Центры</a:t>
                      </a:r>
                      <a:r>
                        <a:rPr lang="ru-RU" sz="1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, новости своих партнеров и партнеров Ассоциации,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интервью или добрые истории о волонтерах нашего района, анонсы мероприятий, советы для НКО, </a:t>
                      </a:r>
                      <a:r>
                        <a:rPr lang="ru-RU" sz="120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лайфхаки</a:t>
                      </a:r>
                      <a:r>
                        <a:rPr lang="ru-RU" sz="1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волонтеров, ответы на часто задаваемые вопросы и т.п.)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ситуативный маркетинг (подсветка важных дат, праздников, которые можно привязать к деятельности организации), ответы на комментарии членов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сообщества,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опросов, голосований , живой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активный чат</a:t>
                      </a:r>
                      <a:endParaRPr lang="ru-RU" sz="120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99111"/>
                  </a:ext>
                </a:extLst>
              </a:tr>
              <a:tr h="8982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сеть "</a:t>
                      </a:r>
                      <a:r>
                        <a:rPr lang="ru-RU" sz="1200" b="1" i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Одноклассники"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новостные и развлекательно-интерактивные посты (новости федерального, регионального и локального уровня о добровольчестве и благотворительности , новости, которые публикует </a:t>
                      </a:r>
                      <a:r>
                        <a:rPr kumimoji="0" lang="ru-R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Добро.Журнал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 программе </a:t>
                      </a:r>
                      <a:r>
                        <a:rPr kumimoji="0" lang="ru-R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Добро.Центры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новости своих партнеров и партнеров Ассоциации, интервью или добрые истории о волонтерах нашего района, анонсы мероприятий, советы для НКО, </a:t>
                      </a:r>
                      <a:r>
                        <a:rPr kumimoji="0" lang="ru-R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лайфхаки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волонтеров, ответы на часто задаваемые вопросы и т.п.) и ситуативный маркетинг (подсветка важных дат, праздников, которые можно привязать к деятельности организации), </a:t>
                      </a:r>
                      <a:r>
                        <a:rPr lang="ru-RU" sz="1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ответы на комментарии членов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сообщества,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опросов, голосований,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живой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активный чат</a:t>
                      </a:r>
                      <a:endParaRPr kumimoji="0" lang="ru-RU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4620848"/>
                  </a:ext>
                </a:extLst>
              </a:tr>
              <a:tr h="67031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канал в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Telegram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основной формат канала – новости со ссылкой на сайт организации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 , проведение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опросов, чтобы понимать запрос аудитории,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обратная связь в виде комментариев,  живой и активный чат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02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9525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4282" y="500048"/>
            <a:ext cx="8929718" cy="4643452"/>
          </a:xfrm>
          <a:prstGeom prst="round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Коммуникационная стратегия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Добро.Центра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комплекс мероприятий, направленных на укрепление сформировавшегося отношения граждан к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центру  с использованием информационных ресурсов, цифровых процессов и средств их взаимодействия, увеличение доли  граждан, вовлеченных в добровольческую и благотворительную деятельность; повышение  узнаваемости центра, эффективности  мероприятий  через коммуникативное воздействие на  граждан,  привлечение новых  волонтеров.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внешней и внутренней среды позволил разработать коммуникационную стратегию нашего Добро. Центра. Она включает в себя этапы: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Разработка концепции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Добро.Центра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Создание сайта с направлениями «поиск волонтеров» (сбор требований к сайту, подбор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референсов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создание функционального прототипа,  дизайн и верстка сайта,  разработка сайта,  настройка SEO-оптимизации,  подключение CRM-системы) ,«информирование о мероприятиях»;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Запуск социальных сетей.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реализации стратегии будут использованы следующие инструменты: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сайт (страница на образовательном сайте учреждения);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поисковая оптимизация;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аудио 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видеореклама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контекстная реклама;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SMM;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контент-маркетинг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CRM-системы; </a:t>
            </a:r>
          </a:p>
          <a:p>
            <a:pPr algn="just"/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отрудничество с блоггерами;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веб-ана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литика.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Нами был составлен список разделов сайта/страницы: 1. Стартовая страница. 2. О Добро. Центре. 3. Для волонтеров. 4. Для НКО. 5. Мероприятия.               6. Вопрос-ответ.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Маркетинг в социальных сетях  будет строится  на вызове интереса путем привлечения внимания целевой аудитории и «прогрева» их общением по интересующим темам, например, полезные  посты, интерактив, общение в комментариях 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организации будет сайт и активные социальные сети: страница в ВК, страница в Одноклассниках, канал в Telegram, будет настроена контекстная реклама, поисковая оптимизация. На платформе  будет удобная навигация, разделы будут закрывать  основные вопросы и возражения, образы живых людей и результаты работы будут вызывать к сайту доверие. В группе в ВК будет публиковаться  актуальная информация о развитии центра, в том числе новости, анонсы мероприятий, полезный контент для волонтеров и развлекательные посты. Эта информация  будет поддерживать интерес у подписчиков, напоминая об активных мероприятиях.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9266" cy="385582"/>
          </a:xfrm>
          <a:prstGeom prst="rect">
            <a:avLst/>
          </a:prstGeom>
        </p:spPr>
      </p:pic>
      <p:sp>
        <p:nvSpPr>
          <p:cNvPr id="30" name="object 2"/>
          <p:cNvSpPr txBox="1"/>
          <p:nvPr/>
        </p:nvSpPr>
        <p:spPr>
          <a:xfrm>
            <a:off x="1571604" y="-142894"/>
            <a:ext cx="609600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Коммуникационная стратегия</a:t>
            </a:r>
          </a:p>
          <a:p>
            <a:pPr marL="12700">
              <a:spcBef>
                <a:spcPts val="100"/>
              </a:spcBef>
              <a:tabLst>
                <a:tab pos="1871345" algn="l"/>
              </a:tabLst>
            </a:pP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214282" y="285734"/>
            <a:ext cx="8929718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05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05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05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1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>
          <a:xfrm>
            <a:off x="3643306" y="214296"/>
            <a:ext cx="1828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Команда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53" name="Скругленный прямоугольник 52"/>
          <p:cNvSpPr/>
          <p:nvPr/>
        </p:nvSpPr>
        <p:spPr>
          <a:xfrm>
            <a:off x="2428860" y="214296"/>
            <a:ext cx="4343399" cy="474489"/>
          </a:xfrm>
          <a:prstGeom prst="roundRect">
            <a:avLst/>
          </a:prstGeom>
          <a:noFill/>
          <a:ln w="6350">
            <a:solidFill>
              <a:srgbClr val="2B1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0912858"/>
              </p:ext>
            </p:extLst>
          </p:nvPr>
        </p:nvGraphicFramePr>
        <p:xfrm>
          <a:off x="500034" y="785800"/>
          <a:ext cx="8358246" cy="424815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854414">
                  <a:extLst>
                    <a:ext uri="{9D8B030D-6E8A-4147-A177-3AD203B41FA5}">
                      <a16:colId xmlns="" xmlns:a16="http://schemas.microsoft.com/office/drawing/2014/main" val="2882312876"/>
                    </a:ext>
                  </a:extLst>
                </a:gridCol>
                <a:gridCol w="1431734">
                  <a:extLst>
                    <a:ext uri="{9D8B030D-6E8A-4147-A177-3AD203B41FA5}">
                      <a16:colId xmlns="" xmlns:a16="http://schemas.microsoft.com/office/drawing/2014/main" val="3611189064"/>
                    </a:ext>
                  </a:extLst>
                </a:gridCol>
                <a:gridCol w="5072098">
                  <a:extLst>
                    <a:ext uri="{9D8B030D-6E8A-4147-A177-3AD203B41FA5}">
                      <a16:colId xmlns="" xmlns:a16="http://schemas.microsoft.com/office/drawing/2014/main" val="257659469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Euclid Circular B Medium" panose="020B0604000000000000" pitchFamily="34" charset="-52"/>
                          <a:cs typeface="Times New Roman" pitchFamily="18" charset="0"/>
                        </a:rPr>
                        <a:t>ФИО</a:t>
                      </a:r>
                      <a:endParaRPr lang="ru-RU" sz="1100" dirty="0">
                        <a:latin typeface="Times New Roman" pitchFamily="18" charset="0"/>
                        <a:ea typeface="Euclid Circular B Medium" panose="020B0604000000000000" pitchFamily="34" charset="-5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Euclid Circular B Medium" panose="020B0604000000000000" pitchFamily="34" charset="-52"/>
                          <a:cs typeface="Times New Roman" pitchFamily="18" charset="0"/>
                        </a:rPr>
                        <a:t>Должность</a:t>
                      </a:r>
                      <a:endParaRPr lang="ru-RU" sz="1100" dirty="0">
                        <a:latin typeface="Times New Roman" pitchFamily="18" charset="0"/>
                        <a:ea typeface="Euclid Circular B Medium" panose="020B0604000000000000" pitchFamily="34" charset="-5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Euclid Circular B Medium" panose="020B0604000000000000" pitchFamily="34" charset="-52"/>
                          <a:cs typeface="Times New Roman" pitchFamily="18" charset="0"/>
                        </a:rPr>
                        <a:t>Выполняемые задачи, за какие сервисы человек ответственен</a:t>
                      </a:r>
                      <a:endParaRPr lang="ru-RU" sz="1100" dirty="0">
                        <a:latin typeface="Times New Roman" pitchFamily="18" charset="0"/>
                        <a:ea typeface="Euclid Circular B Medium" panose="020B0604000000000000" pitchFamily="34" charset="-52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751778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Клюева Татьяна Ивановна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МБУДО "Эврика"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 Лидер/идеолог - определяет цели, задачи создания сообщества, </a:t>
                      </a:r>
                      <a:r>
                        <a:rPr lang="ru-RU" sz="1100" b="0" i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программу  действий,  направленных на обоснование необходимости сохранения сообщества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; обеспечивает ресурсами;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гарантирует безопасность;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объясняет, что делать в случае проблем;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принимает работу, благодарит; спрашивает отклик;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2. Архитектор сообщества - выстраивает все в правильном порядке, </a:t>
                      </a:r>
                      <a:r>
                        <a:rPr lang="ru-RU" sz="1100" b="0" i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предлагает  и реализовывает идеи, способствующие развитию сообщества нашего муниципалитета</a:t>
                      </a:r>
                      <a:r>
                        <a:rPr lang="ru-RU" sz="1100" b="0" i="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находит единомышленников</a:t>
                      </a:r>
                      <a:r>
                        <a:rPr lang="ru-RU" sz="1100" b="0" i="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новых проектов. Ответственный за следующие сервисы: 1.</a:t>
                      </a:r>
                      <a:r>
                        <a:rPr lang="ru-RU" sz="1100" b="0" i="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Поиск и предоставление помещения для проведения мероприятия;  2. Организация взаимопомощи;</a:t>
                      </a:r>
                      <a:r>
                        <a:rPr lang="ru-RU" sz="1100" b="0" i="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3. Формирование и сопровождение волонтерских </a:t>
                      </a:r>
                      <a:r>
                        <a:rPr lang="ru-RU" sz="1100" b="0" i="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корпусов; </a:t>
                      </a:r>
                      <a:r>
                        <a:rPr lang="ru-RU" sz="1100" b="0" i="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Организация и проведение мероприятий 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794714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Лобова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Ольга Юрьевна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Директор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 Человек, который отвечает за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эмпатию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2. Хранитель – собирает (систематизирует) , сохраняет все полезные материалы по папочкам в одном месте.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 за следующие сервисы: 1. Консультирование граждан; 2. Работа с Платформой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ДОБРО.РФ;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3.Реализация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 мотивации граждан, участвующих в волонтерских и социальных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проектах;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9911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Чопей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Юлия Павловна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методист МОЦ ДОД на базе МБУДО "Эврика"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 Журналист - делает ежедневные дайджесты на основе происходящих событий;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Кейсолог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оформляет в кейсы применения все элементы из нашей динамики. 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 за следующие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сервисы: 1. Информирование граждан и организаторов; 2. Содействие в проведении исследований и мониторингов ;  3. Установка боксов для сбора вторсырья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462084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63" name="object 2"/>
          <p:cNvSpPr txBox="1"/>
          <p:nvPr/>
        </p:nvSpPr>
        <p:spPr>
          <a:xfrm>
            <a:off x="1752600" y="220204"/>
            <a:ext cx="7162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Финансирование и организационная модель </a:t>
            </a:r>
            <a:r>
              <a:rPr lang="ru-RU" sz="3000" b="1" spc="-20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Добро.Центра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0672478"/>
              </p:ext>
            </p:extLst>
          </p:nvPr>
        </p:nvGraphicFramePr>
        <p:xfrm>
          <a:off x="571472" y="2000247"/>
          <a:ext cx="8157243" cy="2799392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719081">
                  <a:extLst>
                    <a:ext uri="{9D8B030D-6E8A-4147-A177-3AD203B41FA5}">
                      <a16:colId xmlns="" xmlns:a16="http://schemas.microsoft.com/office/drawing/2014/main" val="491557576"/>
                    </a:ext>
                  </a:extLst>
                </a:gridCol>
                <a:gridCol w="2719081">
                  <a:extLst>
                    <a:ext uri="{9D8B030D-6E8A-4147-A177-3AD203B41FA5}">
                      <a16:colId xmlns="" xmlns:a16="http://schemas.microsoft.com/office/drawing/2014/main" val="689377150"/>
                    </a:ext>
                  </a:extLst>
                </a:gridCol>
                <a:gridCol w="2719081">
                  <a:extLst>
                    <a:ext uri="{9D8B030D-6E8A-4147-A177-3AD203B41FA5}">
                      <a16:colId xmlns="" xmlns:a16="http://schemas.microsoft.com/office/drawing/2014/main" val="2997061127"/>
                    </a:ext>
                  </a:extLst>
                </a:gridCol>
              </a:tblGrid>
              <a:tr h="38219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Euclid Circular B Medium" panose="020B0604000000000000" pitchFamily="34" charset="-52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Euclid Circular B Medium" panose="020B0604000000000000" pitchFamily="34" charset="-52"/>
                          <a:cs typeface="Times New Roman" pitchFamily="18" charset="0"/>
                        </a:rPr>
                        <a:t>Для чего обращаемся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Euclid Circular B Medium" panose="020B0604000000000000" pitchFamily="34" charset="-52"/>
                          <a:cs typeface="Times New Roman" pitchFamily="18" charset="0"/>
                        </a:rPr>
                        <a:t>к этому источники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Euclid Circular B Medium" panose="020B0604000000000000" pitchFamily="34" charset="-52"/>
                          <a:cs typeface="Times New Roman" pitchFamily="18" charset="0"/>
                        </a:rPr>
                        <a:t>Что нужно сделать, чтобы получить финансирование?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3510774"/>
                  </a:ext>
                </a:extLst>
              </a:tr>
              <a:tr h="5323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поддержания существования организации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Включить в расчеты к плану финансово-хозяйственной деятельности учреждения расходы на содержание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Добро.Центра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8532505"/>
                  </a:ext>
                </a:extLst>
              </a:tr>
              <a:tr h="532338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средств (фандрайзинг)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реализации социально значимых задач, культурных проектов или поддержания существования организации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 потенциальных жертвователей, в роли которых могут выступать как частные лица, так и компании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646708"/>
                  </a:ext>
                </a:extLst>
              </a:tr>
              <a:tr h="696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средств (гранты)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реализации проектов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Выбрать конкурс, подать заявку, дождаться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решения, заключить договор, реализовать проект.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4915483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76852" y="1243349"/>
            <a:ext cx="8167114" cy="596598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B1262"/>
              </a:solidFill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681958" y="1359354"/>
            <a:ext cx="7747693" cy="1930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Учредитель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 </a:t>
            </a:r>
            <a:r>
              <a:rPr lang="ru-RU" sz="1050" dirty="0" err="1" smtClean="0">
                <a:solidFill>
                  <a:schemeClr val="tx1"/>
                </a:solidFill>
                <a:latin typeface="Euclid Circular B SemiBold"/>
                <a:cs typeface="Euclid Circular B SemiBold"/>
              </a:rPr>
              <a:t>администрациия</a:t>
            </a:r>
            <a:r>
              <a:rPr lang="ru-RU" sz="1050" dirty="0" smtClean="0">
                <a:solidFill>
                  <a:schemeClr val="tx1"/>
                </a:solidFill>
                <a:latin typeface="Euclid Circular B SemiBold"/>
                <a:cs typeface="Euclid Circular B SemiBold"/>
              </a:rPr>
              <a:t> Красноперекопского района Республики Крым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12540</TotalTime>
  <Words>2830</Words>
  <Application>Microsoft Office PowerPoint</Application>
  <PresentationFormat>Экран (16:9)</PresentationFormat>
  <Paragraphs>307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</dc:creator>
  <cp:lastModifiedBy>MACTEP</cp:lastModifiedBy>
  <cp:revision>275</cp:revision>
  <dcterms:created xsi:type="dcterms:W3CDTF">2023-03-13T00:14:48Z</dcterms:created>
  <dcterms:modified xsi:type="dcterms:W3CDTF">2023-10-08T19:22:32Z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