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72" r:id="rId4"/>
    <p:sldId id="293" r:id="rId5"/>
    <p:sldId id="294" r:id="rId6"/>
    <p:sldId id="297" r:id="rId7"/>
    <p:sldId id="299" r:id="rId8"/>
    <p:sldId id="30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737" autoAdjust="0"/>
  </p:normalViewPr>
  <p:slideViewPr>
    <p:cSldViewPr>
      <p:cViewPr>
        <p:scale>
          <a:sx n="80" d="100"/>
          <a:sy n="80" d="100"/>
        </p:scale>
        <p:origin x="-1512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Знаете ли вы, что центру "Радость" исполнилось 65 лет?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0.78</c:v>
                </c:pt>
                <c:pt idx="1">
                  <c:v>0.22000000000000003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1200" dirty="0"/>
              <a:t>Что</a:t>
            </a:r>
            <a:r>
              <a:rPr lang="ru-RU" sz="1200" baseline="0" dirty="0"/>
              <a:t> на сегодняшний день наиболее значимо для Центра?</a:t>
            </a:r>
            <a:endParaRPr lang="ru-RU" sz="1200" dirty="0"/>
          </a:p>
        </c:rich>
      </c:tx>
      <c:layout>
        <c:manualLayout>
          <c:xMode val="edge"/>
          <c:yMode val="edge"/>
          <c:x val="0.13988881688555921"/>
          <c:y val="2.5905548166019936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Лист2!$A$1:$A$4</c:f>
              <c:strCache>
                <c:ptCount val="4"/>
                <c:pt idx="0">
                  <c:v>благоустройство территории около здания</c:v>
                </c:pt>
                <c:pt idx="1">
                  <c:v>создание  спортивного комплекса</c:v>
                </c:pt>
                <c:pt idx="2">
                  <c:v>организация и проведение фестиваля реперского движения</c:v>
                </c:pt>
                <c:pt idx="3">
                  <c:v>создание музея истории нашего образовательного учреждения</c:v>
                </c:pt>
              </c:strCache>
            </c:strRef>
          </c:cat>
          <c:val>
            <c:numRef>
              <c:f>Лист2!$B$1:$B$4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0.15000000000000005</c:v>
                </c:pt>
                <c:pt idx="2">
                  <c:v>2.0000000000000007E-2</c:v>
                </c:pt>
                <c:pt idx="3">
                  <c:v>0.69000000000000017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5578600240998866"/>
          <c:y val="0.18883105614616832"/>
          <c:w val="0.4124717136692414"/>
          <c:h val="0.77223184584489446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microsoft.com/office/2007/relationships/hdphoto" Target="../media/hdphoto4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772400" cy="34563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</a:rPr>
              <a:t>Проект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«</a:t>
            </a:r>
            <a:r>
              <a:rPr lang="ru-RU" sz="3600" dirty="0">
                <a:effectLst/>
              </a:rPr>
              <a:t>Музей МАУДО «ЦРТДЮ «Радость»: создаем историю вместе</a:t>
            </a:r>
            <a:r>
              <a:rPr lang="ru-RU" sz="3600" dirty="0" smtClean="0">
                <a:latin typeface="Calibri" pitchFamily="34" charset="0"/>
              </a:rPr>
              <a:t>»</a:t>
            </a:r>
            <a:br>
              <a:rPr lang="ru-RU" sz="3600" dirty="0" smtClean="0">
                <a:latin typeface="Calibri" pitchFamily="34" charset="0"/>
              </a:rPr>
            </a:br>
            <a:endParaRPr lang="ru-RU" sz="36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823976"/>
            <a:ext cx="5472608" cy="17734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добровольческого движения «Будущее за нами»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Андреянова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466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МАУДО «ЦРТДЮ «Радость» г. Орска»</a:t>
            </a:r>
          </a:p>
        </p:txBody>
      </p:sp>
      <p:pic>
        <p:nvPicPr>
          <p:cNvPr id="1029" name="Picture 5" descr="https://sun9-21.userapi.com/impg/0OmbKYQq2HEgy0PUY3bUjbnmpJQzoe0KEaeG9Q/RiJFuM0avtg.jpg?size=1414x2000&amp;quality=95&amp;sign=1b1b6916fba4b3b96492b0e48d46976a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15109" r="2761" b="13405"/>
          <a:stretch/>
        </p:blipFill>
        <p:spPr bwMode="auto">
          <a:xfrm>
            <a:off x="405036" y="3501008"/>
            <a:ext cx="2821426" cy="30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36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b="1" dirty="0"/>
              <a:t>Цель: </a:t>
            </a:r>
            <a:r>
              <a:rPr lang="ru-RU" dirty="0"/>
              <a:t>Гражданско-патриотическое воспитание подрастающего поколения музейными </a:t>
            </a:r>
            <a:r>
              <a:rPr lang="ru-RU" dirty="0" smtClean="0"/>
              <a:t>средствами</a:t>
            </a:r>
            <a:endParaRPr lang="ru-RU" b="1" dirty="0" smtClean="0"/>
          </a:p>
          <a:p>
            <a:pPr marL="0" indent="0">
              <a:buNone/>
            </a:pPr>
            <a:r>
              <a:rPr lang="ru-RU" sz="3000" b="1" dirty="0" smtClean="0"/>
              <a:t>Задачи: </a:t>
            </a:r>
            <a:endParaRPr lang="ru-RU" sz="3000" b="1" dirty="0"/>
          </a:p>
          <a:p>
            <a:pPr lvl="0"/>
            <a:r>
              <a:rPr lang="ru-RU" sz="2300" dirty="0"/>
              <a:t>Пополнение фондов музея путем создания экспонатов для музея Центра.</a:t>
            </a:r>
          </a:p>
          <a:p>
            <a:pPr lvl="0"/>
            <a:r>
              <a:rPr lang="ru-RU" sz="2300" dirty="0" smtClean="0"/>
              <a:t>Повышение </a:t>
            </a:r>
            <a:r>
              <a:rPr lang="ru-RU" sz="2300" dirty="0"/>
              <a:t>информированности и формирование у подрастающего поколения уважительного отношения к прошлому Родины, родного края через использование фондов музея и активизацию учебно-методической работы.</a:t>
            </a:r>
          </a:p>
          <a:p>
            <a:pPr lvl="0"/>
            <a:r>
              <a:rPr lang="ru-RU" sz="2300" dirty="0"/>
              <a:t>Развитие навыков поисковой, исследовательской деятельности, экспозиционной и экскурсоводческой работы.</a:t>
            </a:r>
          </a:p>
          <a:p>
            <a:pPr lvl="0"/>
            <a:r>
              <a:rPr lang="ru-RU" sz="2300" dirty="0"/>
              <a:t>Развитие сотворчества, активности, самодеятельности обучающихся в процессе сбора, исследования, обработки, оформления и пропаганды материалов, имеющих воспитательную и познавательную ценность.</a:t>
            </a:r>
          </a:p>
          <a:p>
            <a:r>
              <a:rPr lang="ru-RU" sz="2300" dirty="0" smtClean="0"/>
              <a:t>Повышение </a:t>
            </a:r>
            <a:r>
              <a:rPr lang="ru-RU" sz="2300" dirty="0"/>
              <a:t>авторитета музейной педагогики в учреждении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15" y="5027897"/>
            <a:ext cx="210388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3"/>
          <a:stretch/>
        </p:blipFill>
        <p:spPr bwMode="auto">
          <a:xfrm>
            <a:off x="251520" y="4554760"/>
            <a:ext cx="3587443" cy="223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18" y="4554760"/>
            <a:ext cx="3030294" cy="223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5472608" cy="36575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i="1" dirty="0"/>
              <a:t>Работая над проектом   «Музей МАУДО «ЦРТДЮ «Радость»: создаем историю вместе», педагоги и обучающиеся  занимались сбором  информации  по следующим   разделам:</a:t>
            </a:r>
          </a:p>
          <a:p>
            <a:pPr lvl="0"/>
            <a:r>
              <a:rPr lang="ru-RU" sz="1600" dirty="0"/>
              <a:t>биография Героя Советского Союза  В.П.  </a:t>
            </a:r>
            <a:r>
              <a:rPr lang="en-US" sz="1600" dirty="0" err="1"/>
              <a:t>Синчука</a:t>
            </a:r>
            <a:r>
              <a:rPr lang="en-US" sz="1600" dirty="0"/>
              <a:t>;</a:t>
            </a:r>
            <a:endParaRPr lang="ru-RU" sz="1600" dirty="0"/>
          </a:p>
          <a:p>
            <a:pPr lvl="0"/>
            <a:r>
              <a:rPr lang="ru-RU" sz="1600" dirty="0"/>
              <a:t>учреждение  в разные годы его существования;</a:t>
            </a:r>
          </a:p>
          <a:p>
            <a:pPr lvl="0"/>
            <a:r>
              <a:rPr lang="ru-RU" sz="1600" dirty="0"/>
              <a:t>фотографии и биография ветеранов педагогического труда;</a:t>
            </a:r>
          </a:p>
          <a:p>
            <a:pPr lvl="0"/>
            <a:r>
              <a:rPr lang="ru-RU" sz="1600" dirty="0"/>
              <a:t>свидетельства жизни учебного заведения как процесса (расписания, отчёты администрации, расписание кружков, объединений, коллективно-творческие дела);</a:t>
            </a:r>
          </a:p>
          <a:p>
            <a:pPr lvl="0"/>
            <a:r>
              <a:rPr lang="ru-RU" sz="1600" dirty="0"/>
              <a:t>атрибуты жизни учреждения разного времени (программы, тетради, письменные принадлежности);</a:t>
            </a:r>
          </a:p>
          <a:p>
            <a:pPr lvl="0"/>
            <a:r>
              <a:rPr lang="ru-RU" sz="1600" dirty="0"/>
              <a:t>творческие работы (поделки, рисунки, макеты);</a:t>
            </a:r>
          </a:p>
          <a:p>
            <a:pPr lvl="0"/>
            <a:r>
              <a:rPr lang="ru-RU" sz="1600" dirty="0"/>
              <a:t>участие творческих коллективов в конкурсном движении;</a:t>
            </a:r>
          </a:p>
          <a:p>
            <a:pPr lvl="0"/>
            <a:r>
              <a:rPr lang="ru-RU" sz="1600" dirty="0"/>
              <a:t>летопись воспоминаний  выпускников  разных  лет;</a:t>
            </a:r>
          </a:p>
          <a:p>
            <a:pPr lvl="0"/>
            <a:r>
              <a:rPr lang="ru-RU" sz="1600" dirty="0"/>
              <a:t>видеозаписи юбилейных и отчетных концертов в разные </a:t>
            </a:r>
            <a:r>
              <a:rPr lang="ru-RU" sz="1600" dirty="0" smtClean="0"/>
              <a:t>годы.</a:t>
            </a:r>
          </a:p>
          <a:p>
            <a:pPr marL="0" lvl="0" indent="0">
              <a:buNone/>
            </a:pPr>
            <a:r>
              <a:rPr lang="ru-RU" sz="1600" i="1" dirty="0" smtClean="0"/>
              <a:t>Обучающиеся </a:t>
            </a:r>
            <a:r>
              <a:rPr lang="ru-RU" sz="1600" i="1" dirty="0"/>
              <a:t>Центра подбирают фотографии и достоверный материал по выпускаемому разделу, пользуясь различными информационными источниками (энциклопедии, книги, Интернет, архивные документы, фотографии).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1368152" cy="185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18" y="2012317"/>
            <a:ext cx="2710030" cy="202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5"/>
            <a:ext cx="3340826" cy="21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83" y="476672"/>
            <a:ext cx="2012076" cy="135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Подготовительный </a:t>
            </a:r>
            <a:r>
              <a:rPr lang="ru-RU" sz="2800" b="1" dirty="0" smtClean="0"/>
              <a:t>этап </a:t>
            </a:r>
            <a:r>
              <a:rPr lang="ru-RU" sz="2800" dirty="0"/>
              <a:t>(2020 год)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836711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После определения целей и задач проекта в первую очередь мы обратились за помощью к директору  МАУДО «ЦРТДЮ «Радость» г. Орска</a:t>
            </a:r>
            <a:r>
              <a:rPr lang="ru-RU" sz="2000" dirty="0" smtClean="0"/>
              <a:t>». </a:t>
            </a:r>
            <a:r>
              <a:rPr lang="ru-RU" sz="2000" dirty="0"/>
              <a:t>Состоялась беседа в ходе, которой </a:t>
            </a:r>
            <a:r>
              <a:rPr lang="ru-RU" sz="2000" dirty="0" smtClean="0"/>
              <a:t>она поддержала  </a:t>
            </a:r>
            <a:r>
              <a:rPr lang="ru-RU" sz="2000" dirty="0"/>
              <a:t>идею создания музея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i="1" dirty="0"/>
              <a:t> </a:t>
            </a:r>
            <a:r>
              <a:rPr lang="ru-RU" sz="2000" dirty="0"/>
              <a:t>Группа  волонтеров  в составе </a:t>
            </a:r>
            <a:r>
              <a:rPr lang="ru-RU" sz="2000" dirty="0" err="1"/>
              <a:t>Хажинской</a:t>
            </a:r>
            <a:r>
              <a:rPr lang="ru-RU" sz="2000" dirty="0"/>
              <a:t> Ксении и </a:t>
            </a:r>
            <a:r>
              <a:rPr lang="ru-RU" sz="2000" dirty="0" err="1"/>
              <a:t>Тухватуллиной</a:t>
            </a:r>
            <a:r>
              <a:rPr lang="ru-RU" sz="2000" dirty="0"/>
              <a:t> Елены занимались изучением </a:t>
            </a:r>
            <a:r>
              <a:rPr lang="ru-RU" sz="2000" i="1" dirty="0"/>
              <a:t>нормативно – правовой базы. </a:t>
            </a:r>
            <a:endParaRPr lang="ru-RU" sz="2000" i="1" dirty="0" smtClean="0"/>
          </a:p>
          <a:p>
            <a:pPr algn="just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429" l="4286" r="93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46" y="2420888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2996952"/>
            <a:ext cx="40617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Изучив нормативные документы, мы сделали вывод, что по закону  имеем право открывать у себя музей, но в связи с нехваткой помещений он будет располагаться в фойе Центра, а значит, по положению не  является музеем, а будет иметь статус музея-выставки с периодическим обновлением фондов. </a:t>
            </a:r>
          </a:p>
        </p:txBody>
      </p:sp>
      <p:pic>
        <p:nvPicPr>
          <p:cNvPr id="7172" name="Picture 4" descr="Книга &amp;quot;О Музейном фонде Российской Федерации и музеях в Российской Федерации.  Федеральный закон N 54-ФЗ от 26.05.1996&amp;quot; – купить книгу ISBN 00810877 с 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5" b="98625" l="9704" r="94243">
                        <a14:foregroundMark x1="25164" y1="14125" x2="80757" y2="40250"/>
                        <a14:foregroundMark x1="24836" y1="13250" x2="80921" y2="11875"/>
                        <a14:foregroundMark x1="80921" y1="11875" x2="84375" y2="41000"/>
                        <a14:foregroundMark x1="48191" y1="19125" x2="77796" y2="17625"/>
                        <a14:foregroundMark x1="48191" y1="16625" x2="59375" y2="22000"/>
                        <a14:foregroundMark x1="78947" y1="14750" x2="79770" y2="19500"/>
                        <a14:foregroundMark x1="75822" y1="10375" x2="84211" y2="9625"/>
                        <a14:foregroundMark x1="53289" y1="12875" x2="53289" y2="10250"/>
                        <a14:foregroundMark x1="36184" y1="29750" x2="68914" y2="27125"/>
                        <a14:foregroundMark x1="36678" y1="35500" x2="72862" y2="32750"/>
                        <a14:foregroundMark x1="83882" y1="51875" x2="83717" y2="72750"/>
                        <a14:foregroundMark x1="70230" y1="74125" x2="74178" y2="73750"/>
                        <a14:backgroundMark x1="67270" y1="9500" x2="80757" y2="9125"/>
                        <a14:backgroundMark x1="85362" y1="8750" x2="85197" y2="39250"/>
                        <a14:backgroundMark x1="19572" y1="81125" x2="87664" y2="73375"/>
                        <a14:backgroundMark x1="38651" y1="10625" x2="64803" y2="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739">
            <a:off x="2215562" y="3599830"/>
            <a:ext cx="2946485" cy="38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Основной </a:t>
            </a:r>
            <a:r>
              <a:rPr lang="ru-RU" sz="2800" b="1" dirty="0" smtClean="0"/>
              <a:t>этап </a:t>
            </a:r>
            <a:r>
              <a:rPr lang="ru-RU" sz="2800" dirty="0"/>
              <a:t>(</a:t>
            </a:r>
            <a:r>
              <a:rPr lang="ru-RU" sz="2800" dirty="0" smtClean="0"/>
              <a:t>2020-2022 </a:t>
            </a:r>
            <a:r>
              <a:rPr lang="ru-RU" sz="2800" dirty="0" err="1" smtClean="0"/>
              <a:t>г.г</a:t>
            </a:r>
            <a:r>
              <a:rPr lang="ru-RU" sz="2800" dirty="0"/>
              <a:t>.)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933" y="69269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роведено анкетирование педагогов, обучающихся Центра «Радость». </a:t>
            </a:r>
            <a:r>
              <a:rPr lang="ru-RU" dirty="0"/>
              <a:t>Было опрошено 35 педагогов и 120 обучающихся. Основная масса опрошенных  высказалась за организацию музея Центра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33198952"/>
              </p:ext>
            </p:extLst>
          </p:nvPr>
        </p:nvGraphicFramePr>
        <p:xfrm>
          <a:off x="189037" y="1616026"/>
          <a:ext cx="2366739" cy="202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58106378"/>
              </p:ext>
            </p:extLst>
          </p:nvPr>
        </p:nvGraphicFramePr>
        <p:xfrm>
          <a:off x="2771800" y="1616026"/>
          <a:ext cx="2736304" cy="195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5" y="1616026"/>
            <a:ext cx="3203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Также проведен социологический опрос родителей обучающихся.  В нем приняло участие </a:t>
            </a:r>
            <a:r>
              <a:rPr lang="ru-RU" sz="1600" dirty="0"/>
              <a:t>53 человека разного возраста и положения. </a:t>
            </a:r>
          </a:p>
          <a:p>
            <a:pPr algn="just"/>
            <a:r>
              <a:rPr lang="ru-RU" sz="1600" dirty="0" smtClean="0"/>
              <a:t>Предложение </a:t>
            </a:r>
            <a:r>
              <a:rPr lang="ru-RU" sz="1600" dirty="0"/>
              <a:t>о создании музея в Центре </a:t>
            </a:r>
            <a:r>
              <a:rPr lang="ru-RU" sz="1600" dirty="0" smtClean="0"/>
              <a:t>нашло у них поддержку.</a:t>
            </a:r>
            <a:endParaRPr lang="ru-RU" sz="1600" dirty="0"/>
          </a:p>
        </p:txBody>
      </p:sp>
      <p:pic>
        <p:nvPicPr>
          <p:cNvPr id="10" name="Рисунок 9" descr="D:\Документы  общие\с рабочего стола 29.04.13\Андреянова\фото\музей\IMG_9648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" b="100000" l="62195" r="99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53" y="3630234"/>
            <a:ext cx="3932956" cy="223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354817" y="5864258"/>
            <a:ext cx="178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Мама обучающегося ШРР « Родничок» (домохозяйка</a:t>
            </a:r>
            <a:r>
              <a:rPr lang="ru-RU" sz="1200" i="1" dirty="0" smtClean="0"/>
              <a:t>)</a:t>
            </a:r>
            <a:endParaRPr lang="ru-RU" sz="1200" i="1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3870367" y="3673218"/>
            <a:ext cx="3512678" cy="1274166"/>
          </a:xfrm>
          <a:prstGeom prst="wedgeEllipseCallout">
            <a:avLst>
              <a:gd name="adj1" fmla="val 57471"/>
              <a:gd name="adj2" fmla="val 35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19209" y="3802469"/>
            <a:ext cx="3214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Мы с моим сыном только за создание музея. Дети должны знать историю учреждения, которое они посещают. </a:t>
            </a:r>
            <a:r>
              <a:rPr lang="ru-RU" sz="1200" i="1" dirty="0" smtClean="0"/>
              <a:t>Моему </a:t>
            </a:r>
            <a:r>
              <a:rPr lang="ru-RU" sz="1200" i="1" dirty="0"/>
              <a:t>ребенку хотелось бы узнать о том, какие кружки работали </a:t>
            </a:r>
            <a:r>
              <a:rPr lang="ru-RU" sz="1200" i="1" dirty="0" smtClean="0"/>
              <a:t>раньше.</a:t>
            </a:r>
            <a:endParaRPr lang="ru-RU" sz="1200" i="1" dirty="0"/>
          </a:p>
        </p:txBody>
      </p:sp>
      <p:pic>
        <p:nvPicPr>
          <p:cNvPr id="14" name="Рисунок 13" descr="D:\Документы  общие\с рабочего стола 29.04.13\Андреянова\фото\музей\IMG_9654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955" b="99008" l="2550" r="46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2" y="3703628"/>
            <a:ext cx="3879518" cy="2532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-236496" y="6187423"/>
            <a:ext cx="25407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Папа </a:t>
            </a:r>
            <a:r>
              <a:rPr lang="ru-RU" sz="1100" dirty="0"/>
              <a:t>обучающегося ХШ ДПИ «Колорит» </a:t>
            </a:r>
            <a:endParaRPr lang="ru-RU" sz="1100" dirty="0" smtClean="0"/>
          </a:p>
          <a:p>
            <a:pPr algn="ctr"/>
            <a:r>
              <a:rPr lang="ru-RU" sz="1100" dirty="0" smtClean="0"/>
              <a:t>(слесарь</a:t>
            </a:r>
            <a:r>
              <a:rPr lang="ru-RU" sz="1100" dirty="0"/>
              <a:t>)</a:t>
            </a:r>
          </a:p>
          <a:p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2133102" y="4904770"/>
            <a:ext cx="3874647" cy="1476330"/>
          </a:xfrm>
          <a:prstGeom prst="wedgeEllipseCallout">
            <a:avLst>
              <a:gd name="adj1" fmla="val -55083"/>
              <a:gd name="adj2" fmla="val -289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66120" y="5107264"/>
            <a:ext cx="343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 Естественно только за.  Нам необходимо знать историю города и нашего Центра. Лично мне  очень хотелось бы увидеть в этом музее старые фотографии и личные вещи педагогов, которые сейчас находятся на заслуженном отдыхе.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762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92696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Группе художников </a:t>
            </a:r>
            <a:r>
              <a:rPr lang="ru-RU" sz="1400" dirty="0" smtClean="0"/>
              <a:t>было </a:t>
            </a:r>
            <a:r>
              <a:rPr lang="ru-RU" sz="1400" dirty="0"/>
              <a:t>дано задание, провести творческий конкурс «Лучший чертеж» по разработке чертежей шкафов для размещения информации музея среди обучающихся художественной школы «Колорит». Ребятам понравился конкурс, и они активно включились в работу.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5" y="1432687"/>
            <a:ext cx="1800200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89233"/>
            <a:ext cx="3281386" cy="217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536" y="3620975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Группа корреспондентов собирала информацию, анализируя статьи из местной прессы, изучая материалы Интернета, а также встречаясь с ветеранами труда, чтобы осветить тему проекта. Данный вид деятельности был очень разнообразен. Мы не только обращались за помощью к периодической печати и интернет ресурсам, но и научились брать интервью у ветеранов труда.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5" y="4746020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СоцПедСлужба\Desktop\IMG_999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088232" cy="2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6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836712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 </a:t>
            </a:r>
            <a:r>
              <a:rPr lang="ru-RU" dirty="0"/>
              <a:t>целью составления точной сметы для реализации проекта и эскиза соответствующей мебели для музея </a:t>
            </a:r>
            <a:r>
              <a:rPr lang="ru-RU" dirty="0" smtClean="0"/>
              <a:t>мы обратились </a:t>
            </a:r>
            <a:r>
              <a:rPr lang="ru-RU" dirty="0"/>
              <a:t>за помощью к  индивидуальному предпринимателю  «Орск мебель» Ерошкину А.Г.  Он предоставил нам смету и предложил варианты шкафов. По локальному сметному расчету стоимость работ составила </a:t>
            </a:r>
            <a:r>
              <a:rPr lang="ru-RU" i="1" u="sng" dirty="0" smtClean="0"/>
              <a:t>57.897</a:t>
            </a:r>
            <a:r>
              <a:rPr lang="ru-RU" i="1" dirty="0" smtClean="0"/>
              <a:t> </a:t>
            </a:r>
            <a:r>
              <a:rPr lang="ru-RU" i="1" dirty="0"/>
              <a:t>рублей.</a:t>
            </a:r>
            <a:endParaRPr lang="ru-RU" dirty="0" smtClean="0"/>
          </a:p>
          <a:p>
            <a:pPr algn="just"/>
            <a:r>
              <a:rPr lang="ru-RU" dirty="0" smtClean="0"/>
              <a:t>Также мы составили </a:t>
            </a:r>
            <a:r>
              <a:rPr lang="ru-RU" dirty="0"/>
              <a:t>официальное письмо – просьбу, чтобы привлечь внимание администрации города к данной проблеме. </a:t>
            </a:r>
          </a:p>
        </p:txBody>
      </p:sp>
      <p:pic>
        <p:nvPicPr>
          <p:cNvPr id="11268" name="Picture 4" descr="Смета на ремонт квартиры в Москве 2017-2018. Скачать образец или составить 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66" y="2868037"/>
            <a:ext cx="5616624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Качественные и количественные показатели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4752" y="90872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1. Организована работа </a:t>
            </a:r>
            <a:r>
              <a:rPr lang="ru-RU" dirty="0"/>
              <a:t>музея  Центра как  одной из форм работы по развитию творческой самодеятельности и общественной активности обучающихся, воспитанию </a:t>
            </a:r>
            <a:r>
              <a:rPr lang="ru-RU" dirty="0" smtClean="0"/>
              <a:t>патриотизма</a:t>
            </a:r>
            <a:r>
              <a:rPr lang="ru-RU" dirty="0"/>
              <a:t>;</a:t>
            </a:r>
            <a:endParaRPr lang="ru-RU" dirty="0" smtClean="0"/>
          </a:p>
          <a:p>
            <a:pPr algn="just"/>
            <a:r>
              <a:rPr lang="ru-RU" dirty="0" smtClean="0"/>
              <a:t>2. Повышена эффективность усвоения </a:t>
            </a:r>
            <a:r>
              <a:rPr lang="ru-RU" dirty="0"/>
              <a:t>программного материала по истории России и краеведению, </a:t>
            </a:r>
            <a:r>
              <a:rPr lang="en-US" dirty="0" err="1" smtClean="0"/>
              <a:t>географии</a:t>
            </a:r>
            <a:r>
              <a:rPr lang="en-US" dirty="0"/>
              <a:t>, </a:t>
            </a:r>
            <a:r>
              <a:rPr lang="en-US" dirty="0" err="1"/>
              <a:t>технологии</a:t>
            </a:r>
            <a:r>
              <a:rPr lang="en-US" dirty="0"/>
              <a:t> и </a:t>
            </a:r>
            <a:r>
              <a:rPr lang="en-US" dirty="0" smtClean="0"/>
              <a:t>ИКТ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3. Созданы условия </a:t>
            </a:r>
            <a:r>
              <a:rPr lang="ru-RU" dirty="0"/>
              <a:t>для развития разносторонних интересов и способностей обучающихся, реализации их познавательного интереса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Проведено 12 экскурсий для обучающихся Центра «Радость» и образовательных организаций города. Охват </a:t>
            </a:r>
            <a:r>
              <a:rPr lang="ru-RU" dirty="0" err="1" smtClean="0"/>
              <a:t>благополучателей</a:t>
            </a:r>
            <a:r>
              <a:rPr lang="ru-RU" dirty="0" smtClean="0"/>
              <a:t> 127 человек.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29828"/>
            <a:ext cx="4850085" cy="272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100000" l="938" r="99531">
                        <a14:foregroundMark x1="39219" y1="34375" x2="58906" y2="45313"/>
                        <a14:foregroundMark x1="57031" y1="34531" x2="57656" y2="44219"/>
                        <a14:foregroundMark x1="74375" y1="46719" x2="77656" y2="47031"/>
                        <a14:foregroundMark x1="78438" y1="52344" x2="79688" y2="54688"/>
                        <a14:foregroundMark x1="91719" y1="36094" x2="93750" y2="63750"/>
                        <a14:foregroundMark x1="75313" y1="57969" x2="75000" y2="66563"/>
                        <a14:foregroundMark x1="78438" y1="61250" x2="80625" y2="67344"/>
                        <a14:foregroundMark x1="19219" y1="67813" x2="93594" y2="66250"/>
                        <a14:foregroundMark x1="95000" y1="67031" x2="99063" y2="67969"/>
                        <a14:foregroundMark x1="88281" y1="45781" x2="86406" y2="46250"/>
                        <a14:foregroundMark x1="86406" y1="46250" x2="82500" y2="40938"/>
                        <a14:foregroundMark x1="16719" y1="58125" x2="16719" y2="67813"/>
                        <a14:foregroundMark x1="89688" y1="35781" x2="91406" y2="34844"/>
                        <a14:foregroundMark x1="39219" y1="36719" x2="39844" y2="43281"/>
                        <a14:foregroundMark x1="59688" y1="43594" x2="64375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праведливость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праведливость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796</TotalTime>
  <Words>780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Проект «Музей МАУДО «ЦРТДЮ «Радость»: создаем историю вместе»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теме: «ПРАВА РЕБЁНКА ОДНА ИЗ ВАЖНЫХ ЗАДАЧ ГОСУДАРСТВА И ОБЩЕСТВА»</dc:title>
  <dc:creator>СоцПсихСлужба</dc:creator>
  <cp:lastModifiedBy>Dasha</cp:lastModifiedBy>
  <cp:revision>72</cp:revision>
  <dcterms:created xsi:type="dcterms:W3CDTF">2017-02-27T09:38:36Z</dcterms:created>
  <dcterms:modified xsi:type="dcterms:W3CDTF">2022-05-13T13:12:12Z</dcterms:modified>
</cp:coreProperties>
</file>