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Lato" panose="020B0604020202020204" charset="0"/>
      <p:regular r:id="rId10"/>
    </p:embeddedFont>
    <p:embeddedFont>
      <p:font typeface="Roboto" panose="020B0604020202020204" charset="0"/>
      <p:regular r:id="rId11"/>
    </p:embeddedFont>
    <p:embeddedFont>
      <p:font typeface="Arimo" panose="020B0604020202020204" charset="0"/>
      <p:regular r:id="rId12"/>
    </p:embeddedFont>
    <p:embeddedFont>
      <p:font typeface="Roboto Bold" panose="020B0604020202020204" charset="0"/>
      <p:regular r:id="rId13"/>
    </p:embeddedFont>
    <p:embeddedFont>
      <p:font typeface="Lato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122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8772" y="3125893"/>
            <a:ext cx="13790456" cy="47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4800" dirty="0">
                <a:solidFill>
                  <a:srgbClr val="000000"/>
                </a:solidFill>
                <a:latin typeface="Roboto"/>
              </a:rPr>
              <a:t>РУКОВОДИТЕЛЬ: </a:t>
            </a:r>
            <a:r>
              <a:rPr lang="ru-RU" sz="4800" dirty="0" smtClean="0">
                <a:solidFill>
                  <a:srgbClr val="000000"/>
                </a:solidFill>
                <a:latin typeface="Roboto"/>
              </a:rPr>
              <a:t>Д.А. </a:t>
            </a:r>
            <a:r>
              <a:rPr lang="ru-RU" sz="4800" dirty="0" err="1" smtClean="0">
                <a:solidFill>
                  <a:srgbClr val="000000"/>
                </a:solidFill>
                <a:latin typeface="Roboto"/>
              </a:rPr>
              <a:t>Курдюмов</a:t>
            </a:r>
            <a:endParaRPr lang="en-US" sz="4800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4320"/>
              </a:lnSpc>
            </a:pPr>
            <a:endParaRPr lang="en-US" sz="4800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en-US" sz="6400" dirty="0">
                <a:solidFill>
                  <a:srgbClr val="000000"/>
                </a:solidFill>
                <a:latin typeface="Roboto"/>
              </a:rPr>
              <a:t>ПРОЕКТ</a:t>
            </a:r>
          </a:p>
          <a:p>
            <a:pPr algn="ctr"/>
            <a:r>
              <a:rPr lang="en-US" sz="8844" dirty="0" smtClean="0">
                <a:solidFill>
                  <a:srgbClr val="000000"/>
                </a:solidFill>
                <a:latin typeface="Roboto"/>
              </a:rPr>
              <a:t>«</a:t>
            </a:r>
            <a:r>
              <a:rPr lang="ru-RU" sz="8844" dirty="0" smtClean="0">
                <a:solidFill>
                  <a:srgbClr val="000000"/>
                </a:solidFill>
                <a:latin typeface="Roboto"/>
              </a:rPr>
              <a:t>Молодежь за ЗОЖ</a:t>
            </a:r>
            <a:r>
              <a:rPr lang="en-US" sz="8844" dirty="0" smtClean="0">
                <a:solidFill>
                  <a:srgbClr val="000000"/>
                </a:solidFill>
                <a:latin typeface="Roboto"/>
              </a:rPr>
              <a:t>»</a:t>
            </a:r>
            <a:endParaRPr lang="en-US" sz="8844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7960"/>
              </a:lnSpc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2520"/>
              </a:lnSpc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ПР ТО МООВ "ПАТРИОТ"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20321">
            <a:off x="248457" y="6062525"/>
            <a:ext cx="2671275" cy="26712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81965">
            <a:off x="1257938" y="2199197"/>
            <a:ext cx="2583471" cy="25834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12992">
            <a:off x="14980494" y="132769"/>
            <a:ext cx="3093708" cy="2885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740877">
            <a:off x="15783162" y="2696161"/>
            <a:ext cx="2904589" cy="2867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78624">
            <a:off x="14916294" y="6952796"/>
            <a:ext cx="2787305" cy="27873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221355">
            <a:off x="908746" y="199646"/>
            <a:ext cx="2787305" cy="2751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341894">
            <a:off x="1508683" y="7961531"/>
            <a:ext cx="3316399" cy="179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1228259">
            <a:off x="1489026" y="2874864"/>
            <a:ext cx="4063388" cy="3979065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13B818"/>
            </a:solidFill>
          </p:spPr>
        </p:sp>
      </p:grpSp>
      <p:grpSp>
        <p:nvGrpSpPr>
          <p:cNvPr id="4" name="Group 4"/>
          <p:cNvGrpSpPr/>
          <p:nvPr/>
        </p:nvGrpSpPr>
        <p:grpSpPr>
          <a:xfrm rot="-1455603">
            <a:off x="1327263" y="6104655"/>
            <a:ext cx="1851159" cy="1851159"/>
            <a:chOff x="0" y="0"/>
            <a:chExt cx="2468213" cy="246821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68213" cy="246821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924962" y="107800"/>
              <a:ext cx="1056706" cy="235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9"/>
                </a:lnSpc>
              </a:pPr>
              <a:r>
                <a:rPr lang="en-US" sz="12154">
                  <a:solidFill>
                    <a:srgbClr val="000000"/>
                  </a:solidFill>
                  <a:latin typeface="Roboto"/>
                </a:rPr>
                <a:t>*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20720" y="1545004"/>
            <a:ext cx="2376987" cy="2985849"/>
            <a:chOff x="0" y="0"/>
            <a:chExt cx="3169317" cy="3981132"/>
          </a:xfrm>
        </p:grpSpPr>
        <p:grpSp>
          <p:nvGrpSpPr>
            <p:cNvPr id="9" name="Group 9"/>
            <p:cNvGrpSpPr/>
            <p:nvPr/>
          </p:nvGrpSpPr>
          <p:grpSpPr>
            <a:xfrm rot="1090134">
              <a:off x="377816" y="351536"/>
              <a:ext cx="2468213" cy="2468213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 rot="1090134">
              <a:off x="546367" y="236195"/>
              <a:ext cx="1056706" cy="367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900"/>
                </a:lnSpc>
              </a:pPr>
              <a:r>
                <a:rPr lang="en-US" sz="19000">
                  <a:solidFill>
                    <a:srgbClr val="000000"/>
                  </a:solidFill>
                  <a:latin typeface="Roboto"/>
                </a:rPr>
                <a:t>*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86986">
            <a:off x="2329293" y="3656135"/>
            <a:ext cx="2382853" cy="233519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6141882" y="3619500"/>
            <a:ext cx="11003118" cy="3151283"/>
            <a:chOff x="0" y="0"/>
            <a:chExt cx="4606383" cy="8794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06383" cy="879445"/>
            </a:xfrm>
            <a:custGeom>
              <a:avLst/>
              <a:gdLst/>
              <a:ahLst/>
              <a:cxnLst/>
              <a:rect l="l" t="t" r="r" b="b"/>
              <a:pathLst>
                <a:path w="4606383" h="879445">
                  <a:moveTo>
                    <a:pt x="0" y="0"/>
                  </a:moveTo>
                  <a:lnTo>
                    <a:pt x="4606383" y="0"/>
                  </a:lnTo>
                  <a:lnTo>
                    <a:pt x="4606383" y="879445"/>
                  </a:lnTo>
                  <a:lnTo>
                    <a:pt x="0" y="879445"/>
                  </a:lnTo>
                  <a:close/>
                </a:path>
              </a:pathLst>
            </a:custGeom>
            <a:solidFill>
              <a:srgbClr val="FFDF2B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165937" y="1901711"/>
            <a:ext cx="8922017" cy="116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7"/>
              </a:lnSpc>
            </a:pPr>
            <a:r>
              <a:rPr lang="en-US" sz="8677" dirty="0">
                <a:solidFill>
                  <a:srgbClr val="000000"/>
                </a:solidFill>
                <a:latin typeface="Roboto"/>
              </a:rPr>
              <a:t>ЦЕЛЬ  ПРОЕКТА: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3066" y="4076700"/>
            <a:ext cx="1011853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вовлечение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молодёжи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mo"/>
              </a:rPr>
              <a:t>и </a:t>
            </a:r>
            <a:r>
              <a:rPr lang="en-US" sz="3600" dirty="0" err="1">
                <a:solidFill>
                  <a:srgbClr val="000000"/>
                </a:solidFill>
                <a:latin typeface="Arimo"/>
              </a:rPr>
              <a:t>детей</a:t>
            </a:r>
            <a:r>
              <a:rPr lang="en-US" sz="3600" dirty="0">
                <a:solidFill>
                  <a:srgbClr val="000000"/>
                </a:solidFill>
                <a:latin typeface="Arimo"/>
              </a:rPr>
              <a:t> МО </a:t>
            </a:r>
            <a:r>
              <a:rPr lang="en-US" sz="3600" dirty="0" err="1">
                <a:solidFill>
                  <a:srgbClr val="000000"/>
                </a:solidFill>
                <a:latin typeface="Arimo"/>
              </a:rPr>
              <a:t>Плав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ский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район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активную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деятельность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направленную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на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формирование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потребности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здоровом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образе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жизни</a:t>
            </a:r>
            <a:endParaRPr lang="en-US" sz="36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19916" y="7173763"/>
            <a:ext cx="9467751" cy="38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1"/>
              </a:lnSpc>
            </a:pPr>
            <a:r>
              <a:rPr lang="en-US" sz="2351" spc="47">
                <a:solidFill>
                  <a:srgbClr val="000000"/>
                </a:solidFill>
                <a:latin typeface="Lato Bold"/>
              </a:rPr>
              <a:t>География реализации проекта:</a:t>
            </a:r>
            <a:r>
              <a:rPr lang="en-US" sz="2351" spc="47">
                <a:solidFill>
                  <a:srgbClr val="000000"/>
                </a:solidFill>
                <a:latin typeface="Lato"/>
              </a:rPr>
              <a:t> город Плавск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39200" y="2475523"/>
            <a:ext cx="4241705" cy="4769495"/>
            <a:chOff x="0" y="0"/>
            <a:chExt cx="5655607" cy="6359327"/>
          </a:xfrm>
        </p:grpSpPr>
        <p:grpSp>
          <p:nvGrpSpPr>
            <p:cNvPr id="3" name="Group 3"/>
            <p:cNvGrpSpPr/>
            <p:nvPr/>
          </p:nvGrpSpPr>
          <p:grpSpPr>
            <a:xfrm rot="855309">
              <a:off x="599853" y="465025"/>
              <a:ext cx="4455901" cy="5429278"/>
              <a:chOff x="0" y="0"/>
              <a:chExt cx="2354580" cy="2868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860904">
              <a:off x="1176618" y="1192115"/>
              <a:ext cx="3468354" cy="346835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-1205824">
            <a:off x="12752725" y="5787944"/>
            <a:ext cx="4354336" cy="1641156"/>
            <a:chOff x="0" y="0"/>
            <a:chExt cx="5805781" cy="218820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805781" cy="2188208"/>
              <a:chOff x="0" y="0"/>
              <a:chExt cx="2129461" cy="80259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29461" cy="802597"/>
              </a:xfrm>
              <a:custGeom>
                <a:avLst/>
                <a:gdLst/>
                <a:ahLst/>
                <a:cxnLst/>
                <a:rect l="l" t="t" r="r" b="b"/>
                <a:pathLst>
                  <a:path w="2129461" h="802597">
                    <a:moveTo>
                      <a:pt x="2005001" y="802597"/>
                    </a:moveTo>
                    <a:lnTo>
                      <a:pt x="124460" y="802597"/>
                    </a:lnTo>
                    <a:cubicBezTo>
                      <a:pt x="55880" y="802597"/>
                      <a:pt x="0" y="746717"/>
                      <a:pt x="0" y="67813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05001" y="0"/>
                    </a:lnTo>
                    <a:cubicBezTo>
                      <a:pt x="2073581" y="0"/>
                      <a:pt x="2129461" y="55880"/>
                      <a:pt x="2129461" y="124460"/>
                    </a:cubicBezTo>
                    <a:lnTo>
                      <a:pt x="2129461" y="678137"/>
                    </a:lnTo>
                    <a:cubicBezTo>
                      <a:pt x="2129461" y="746717"/>
                      <a:pt x="2073581" y="802597"/>
                      <a:pt x="2005001" y="802597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46502" y="723151"/>
              <a:ext cx="5312778" cy="760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6"/>
                </a:lnSpc>
              </a:pPr>
              <a:r>
                <a:rPr lang="en-US" sz="3900" spc="390">
                  <a:solidFill>
                    <a:srgbClr val="000000"/>
                  </a:solidFill>
                  <a:latin typeface="Roboto Bold"/>
                </a:rPr>
                <a:t>#ЗОЖПЛАВСК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11059" y="2656014"/>
            <a:ext cx="9562002" cy="6127665"/>
            <a:chOff x="0" y="0"/>
            <a:chExt cx="4651821" cy="29810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51821" cy="2981049"/>
            </a:xfrm>
            <a:custGeom>
              <a:avLst/>
              <a:gdLst/>
              <a:ahLst/>
              <a:cxnLst/>
              <a:rect l="l" t="t" r="r" b="b"/>
              <a:pathLst>
                <a:path w="4651821" h="2981049">
                  <a:moveTo>
                    <a:pt x="0" y="0"/>
                  </a:moveTo>
                  <a:lnTo>
                    <a:pt x="4651821" y="0"/>
                  </a:lnTo>
                  <a:lnTo>
                    <a:pt x="4651821" y="2981049"/>
                  </a:lnTo>
                  <a:lnTo>
                    <a:pt x="0" y="2981049"/>
                  </a:lnTo>
                  <a:close/>
                </a:path>
              </a:pathLst>
            </a:custGeom>
            <a:solidFill>
              <a:srgbClr val="FF652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744103"/>
            <a:ext cx="8594845" cy="56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>
                <a:solidFill>
                  <a:srgbClr val="000000"/>
                </a:solidFill>
                <a:latin typeface="Roboto"/>
              </a:rPr>
              <a:t>ЗАДАЧИ ПРОЕКТА: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751733"/>
            <a:ext cx="9067957" cy="561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   1.разработать маршрутный лист движения участников пробежки и велопробега; 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   2.провести  рекламную  кампанию  проекта; 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   3. сформировать  инициативные группы участников проекта; 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   4. провести  еженедельные мероприятия на территории городского парка 40-летия Октября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000000"/>
                </a:solidFill>
                <a:latin typeface="Roboto"/>
              </a:rPr>
              <a:t>   5. повысить уровень физической активности населения Плавского района.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238424">
            <a:off x="13844156" y="1599469"/>
            <a:ext cx="2673497" cy="2673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1244" y="4029782"/>
            <a:ext cx="3979672" cy="2124612"/>
            <a:chOff x="0" y="0"/>
            <a:chExt cx="5306229" cy="2832817"/>
          </a:xfrm>
        </p:grpSpPr>
        <p:grpSp>
          <p:nvGrpSpPr>
            <p:cNvPr id="3" name="Group 3"/>
            <p:cNvGrpSpPr/>
            <p:nvPr/>
          </p:nvGrpSpPr>
          <p:grpSpPr>
            <a:xfrm rot="4557229">
              <a:off x="984396" y="63206"/>
              <a:ext cx="1761069" cy="3082639"/>
              <a:chOff x="0" y="0"/>
              <a:chExt cx="2354580" cy="412154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6242770">
              <a:off x="2442552" y="-313028"/>
              <a:ext cx="1761069" cy="3082639"/>
              <a:chOff x="0" y="0"/>
              <a:chExt cx="2354580" cy="412154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 rot="-826410">
              <a:off x="67077" y="1050522"/>
              <a:ext cx="5174217" cy="690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8"/>
                </a:lnSpc>
              </a:pPr>
              <a:r>
                <a:rPr lang="en-US" sz="3459" spc="674">
                  <a:solidFill>
                    <a:srgbClr val="000000"/>
                  </a:solidFill>
                  <a:latin typeface="Roboto Bold"/>
                </a:rPr>
                <a:t>ПРОБЕЖКИ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98794" y="5651873"/>
            <a:ext cx="4998571" cy="1998118"/>
            <a:chOff x="0" y="0"/>
            <a:chExt cx="6664761" cy="2664157"/>
          </a:xfrm>
        </p:grpSpPr>
        <p:grpSp>
          <p:nvGrpSpPr>
            <p:cNvPr id="9" name="Group 9"/>
            <p:cNvGrpSpPr/>
            <p:nvPr/>
          </p:nvGrpSpPr>
          <p:grpSpPr>
            <a:xfrm rot="5891230">
              <a:off x="770471" y="-450264"/>
              <a:ext cx="1761069" cy="3082639"/>
              <a:chOff x="0" y="0"/>
              <a:chExt cx="2354580" cy="412154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4908769">
              <a:off x="3697516" y="-471096"/>
              <a:ext cx="1761069" cy="3963023"/>
              <a:chOff x="0" y="0"/>
              <a:chExt cx="2354580" cy="52986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53310" cy="529863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5298632">
                    <a:moveTo>
                      <a:pt x="784860" y="5231322"/>
                    </a:moveTo>
                    <a:cubicBezTo>
                      <a:pt x="905510" y="5271962"/>
                      <a:pt x="1042670" y="5298632"/>
                      <a:pt x="1177290" y="5298632"/>
                    </a:cubicBezTo>
                    <a:cubicBezTo>
                      <a:pt x="1311910" y="5298632"/>
                      <a:pt x="1441450" y="5275772"/>
                      <a:pt x="1560830" y="5235132"/>
                    </a:cubicBezTo>
                    <a:cubicBezTo>
                      <a:pt x="1563370" y="5233862"/>
                      <a:pt x="1565910" y="5233862"/>
                      <a:pt x="1568450" y="5232592"/>
                    </a:cubicBezTo>
                    <a:cubicBezTo>
                      <a:pt x="2016760" y="5070032"/>
                      <a:pt x="2346960" y="4640772"/>
                      <a:pt x="2353310" y="4131646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4128507"/>
                    </a:lnTo>
                    <a:cubicBezTo>
                      <a:pt x="6350" y="4643312"/>
                      <a:pt x="331470" y="5072572"/>
                      <a:pt x="784860" y="5231322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 rot="470882">
              <a:off x="375122" y="1011343"/>
              <a:ext cx="5793877" cy="70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7"/>
                </a:lnSpc>
              </a:pPr>
              <a:r>
                <a:rPr lang="en-US" sz="3600" spc="702">
                  <a:solidFill>
                    <a:srgbClr val="000000"/>
                  </a:solidFill>
                  <a:latin typeface="Roboto Bold"/>
                </a:rPr>
                <a:t>ВЕЛОПРОБЕГИ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36347" y="2901892"/>
            <a:ext cx="4634806" cy="1666778"/>
            <a:chOff x="0" y="0"/>
            <a:chExt cx="6179742" cy="2222371"/>
          </a:xfrm>
        </p:grpSpPr>
        <p:grpSp>
          <p:nvGrpSpPr>
            <p:cNvPr id="15" name="Group 15"/>
            <p:cNvGrpSpPr/>
            <p:nvPr/>
          </p:nvGrpSpPr>
          <p:grpSpPr>
            <a:xfrm rot="5664818">
              <a:off x="723977" y="-544782"/>
              <a:ext cx="1761069" cy="3082639"/>
              <a:chOff x="0" y="0"/>
              <a:chExt cx="2354580" cy="412154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-5135181">
              <a:off x="3694696" y="-315486"/>
              <a:ext cx="1761069" cy="3082639"/>
              <a:chOff x="0" y="0"/>
              <a:chExt cx="2354580" cy="412154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 rot="221797">
              <a:off x="141581" y="537410"/>
              <a:ext cx="5793877" cy="1135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41"/>
                </a:lnSpc>
              </a:pPr>
              <a:r>
                <a:rPr lang="en-US" sz="5700" spc="1111">
                  <a:solidFill>
                    <a:srgbClr val="000000"/>
                  </a:solidFill>
                  <a:latin typeface="Roboto Bold"/>
                </a:rPr>
                <a:t>ЗАРЯДКИ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392677" y="3523722"/>
            <a:ext cx="9006891" cy="4600584"/>
            <a:chOff x="0" y="0"/>
            <a:chExt cx="4381765" cy="223813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381765" cy="2238139"/>
            </a:xfrm>
            <a:custGeom>
              <a:avLst/>
              <a:gdLst/>
              <a:ahLst/>
              <a:cxnLst/>
              <a:rect l="l" t="t" r="r" b="b"/>
              <a:pathLst>
                <a:path w="4381765" h="2238139">
                  <a:moveTo>
                    <a:pt x="0" y="0"/>
                  </a:moveTo>
                  <a:lnTo>
                    <a:pt x="4381765" y="0"/>
                  </a:lnTo>
                  <a:lnTo>
                    <a:pt x="4381765" y="2238139"/>
                  </a:lnTo>
                  <a:lnTo>
                    <a:pt x="0" y="2238139"/>
                  </a:lnTo>
                  <a:close/>
                </a:path>
              </a:pathLst>
            </a:custGeom>
            <a:solidFill>
              <a:srgbClr val="8B97FD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392677" y="1114425"/>
            <a:ext cx="9131535" cy="218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000000"/>
                </a:solidFill>
                <a:latin typeface="Roboto"/>
              </a:rPr>
              <a:t>ПРИНЯТЬ УЧАСТИЕ В НАШИХ МЕРОПРИЯТИЯХ ЭТО: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67143" y="3744806"/>
            <a:ext cx="8457959" cy="365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4"/>
              </a:lnSpc>
            </a:pPr>
            <a:r>
              <a:rPr lang="en-US" sz="2667">
                <a:solidFill>
                  <a:srgbClr val="000000"/>
                </a:solidFill>
                <a:latin typeface="Roboto"/>
              </a:rPr>
              <a:t>- Позволить своему уму отдохнуть и перезарядиться;</a:t>
            </a:r>
          </a:p>
          <a:p>
            <a:pPr>
              <a:lnSpc>
                <a:spcPts val="2934"/>
              </a:lnSpc>
            </a:pPr>
            <a:endParaRPr lang="en-US" sz="2667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2934"/>
              </a:lnSpc>
            </a:pPr>
            <a:r>
              <a:rPr lang="en-US" sz="2667">
                <a:solidFill>
                  <a:srgbClr val="000000"/>
                </a:solidFill>
                <a:latin typeface="Roboto"/>
              </a:rPr>
              <a:t>- Провести время с пользой для своего здоровья;</a:t>
            </a:r>
          </a:p>
          <a:p>
            <a:pPr>
              <a:lnSpc>
                <a:spcPts val="2934"/>
              </a:lnSpc>
            </a:pPr>
            <a:endParaRPr lang="en-US" sz="2667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2934"/>
              </a:lnSpc>
            </a:pPr>
            <a:r>
              <a:rPr lang="en-US" sz="2667">
                <a:solidFill>
                  <a:srgbClr val="000000"/>
                </a:solidFill>
                <a:latin typeface="Roboto"/>
              </a:rPr>
              <a:t>- Получить заряд бодрости на день/ на неделю;</a:t>
            </a:r>
          </a:p>
          <a:p>
            <a:pPr>
              <a:lnSpc>
                <a:spcPts val="2934"/>
              </a:lnSpc>
            </a:pPr>
            <a:endParaRPr lang="en-US" sz="2667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2934"/>
              </a:lnSpc>
            </a:pPr>
            <a:r>
              <a:rPr lang="en-US" sz="2667">
                <a:solidFill>
                  <a:srgbClr val="000000"/>
                </a:solidFill>
                <a:latin typeface="Roboto"/>
              </a:rPr>
              <a:t>- Познакомиться с нами (активной молодежью);</a:t>
            </a:r>
          </a:p>
          <a:p>
            <a:pPr>
              <a:lnSpc>
                <a:spcPts val="2934"/>
              </a:lnSpc>
            </a:pPr>
            <a:endParaRPr lang="en-US" sz="2667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2934"/>
              </a:lnSpc>
            </a:pPr>
            <a:r>
              <a:rPr lang="en-US" sz="2667">
                <a:solidFill>
                  <a:srgbClr val="000000"/>
                </a:solidFill>
                <a:latin typeface="Roboto"/>
              </a:rPr>
              <a:t>и еще 1              причин прийти к нам 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82132" y="6697952"/>
            <a:ext cx="1005032" cy="95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694" y="268984"/>
            <a:ext cx="5758910" cy="3648780"/>
            <a:chOff x="0" y="0"/>
            <a:chExt cx="7678547" cy="48650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760" b="7760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801473" y="8639564"/>
            <a:ext cx="10352446" cy="43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50">
                <a:solidFill>
                  <a:srgbClr val="000000"/>
                </a:solidFill>
                <a:latin typeface="Lato"/>
              </a:rPr>
              <a:t>Поддержка всегда рядом, если мы просим о ней.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4005">
            <a:off x="12633178" y="2360751"/>
            <a:ext cx="5007156" cy="494342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28260">
            <a:off x="11261211" y="1079710"/>
            <a:ext cx="2787045" cy="2787045"/>
            <a:chOff x="0" y="0"/>
            <a:chExt cx="3716060" cy="3716060"/>
          </a:xfrm>
        </p:grpSpPr>
        <p:grpSp>
          <p:nvGrpSpPr>
            <p:cNvPr id="7" name="Group 7"/>
            <p:cNvGrpSpPr/>
            <p:nvPr/>
          </p:nvGrpSpPr>
          <p:grpSpPr>
            <a:xfrm rot="-1455603">
              <a:off x="453165" y="453165"/>
              <a:ext cx="2809729" cy="2809729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 rot="-1455603">
              <a:off x="1145284" y="608140"/>
              <a:ext cx="1202918" cy="268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19"/>
                </a:lnSpc>
              </a:pPr>
              <a:r>
                <a:rPr lang="en-US" sz="13835">
                  <a:solidFill>
                    <a:srgbClr val="000000"/>
                  </a:solidFill>
                  <a:latin typeface="Roboto"/>
                </a:rPr>
                <a:t>*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432037">
            <a:off x="13398628" y="804491"/>
            <a:ext cx="4251582" cy="2146258"/>
            <a:chOff x="0" y="0"/>
            <a:chExt cx="5668775" cy="2861677"/>
          </a:xfrm>
        </p:grpSpPr>
        <p:grpSp>
          <p:nvGrpSpPr>
            <p:cNvPr id="11" name="Group 11"/>
            <p:cNvGrpSpPr/>
            <p:nvPr/>
          </p:nvGrpSpPr>
          <p:grpSpPr>
            <a:xfrm rot="5664818">
              <a:off x="1007227" y="-757923"/>
              <a:ext cx="2450072" cy="4288695"/>
              <a:chOff x="0" y="0"/>
              <a:chExt cx="2354580" cy="41215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5135181">
              <a:off x="2211476" y="-669095"/>
              <a:ext cx="2450072" cy="4288695"/>
              <a:chOff x="0" y="0"/>
              <a:chExt cx="2354580" cy="412154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 rot="221797">
              <a:off x="200161" y="1030301"/>
              <a:ext cx="5183704" cy="820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45"/>
                </a:lnSpc>
              </a:pPr>
              <a:r>
                <a:rPr lang="en-US" sz="4200" spc="819">
                  <a:solidFill>
                    <a:srgbClr val="000000"/>
                  </a:solidFill>
                  <a:latin typeface="Roboto Bold"/>
                </a:rPr>
                <a:t>ПРОБЕЖКИ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448669" y="8841877"/>
            <a:ext cx="984815" cy="8947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7" name="Group 17"/>
          <p:cNvGrpSpPr/>
          <p:nvPr/>
        </p:nvGrpSpPr>
        <p:grpSpPr>
          <a:xfrm>
            <a:off x="811224" y="4547924"/>
            <a:ext cx="5758910" cy="3648780"/>
            <a:chOff x="0" y="0"/>
            <a:chExt cx="7678547" cy="486504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 t="2451" b="2451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7083854" y="3917764"/>
            <a:ext cx="5758910" cy="3648780"/>
            <a:chOff x="0" y="0"/>
            <a:chExt cx="7678547" cy="4865041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 t="7831" b="7831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858028" y="1028700"/>
            <a:ext cx="3516862" cy="2373891"/>
            <a:chOff x="0" y="0"/>
            <a:chExt cx="4689150" cy="316518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rcRect t="4999" b="4999"/>
            <a:stretch>
              <a:fillRect/>
            </a:stretch>
          </p:blipFill>
          <p:spPr>
            <a:xfrm>
              <a:off x="0" y="0"/>
              <a:ext cx="4689150" cy="31651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694" y="268984"/>
            <a:ext cx="5758910" cy="3648780"/>
            <a:chOff x="0" y="0"/>
            <a:chExt cx="7678547" cy="48650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760" b="7760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801473" y="8639564"/>
            <a:ext cx="10352446" cy="43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50">
                <a:solidFill>
                  <a:srgbClr val="000000"/>
                </a:solidFill>
                <a:latin typeface="Lato"/>
              </a:rPr>
              <a:t>Поддержка всегда рядом, если мы просим о ней.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4005">
            <a:off x="12633178" y="2360751"/>
            <a:ext cx="5007156" cy="494342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28260">
            <a:off x="11261211" y="1079710"/>
            <a:ext cx="2787045" cy="2787045"/>
            <a:chOff x="0" y="0"/>
            <a:chExt cx="3716060" cy="3716060"/>
          </a:xfrm>
        </p:grpSpPr>
        <p:grpSp>
          <p:nvGrpSpPr>
            <p:cNvPr id="7" name="Group 7"/>
            <p:cNvGrpSpPr/>
            <p:nvPr/>
          </p:nvGrpSpPr>
          <p:grpSpPr>
            <a:xfrm rot="-1455603">
              <a:off x="453165" y="453165"/>
              <a:ext cx="2809729" cy="2809729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 rot="-1455603">
              <a:off x="1145284" y="608140"/>
              <a:ext cx="1202918" cy="268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19"/>
                </a:lnSpc>
              </a:pPr>
              <a:r>
                <a:rPr lang="en-US" sz="13835">
                  <a:solidFill>
                    <a:srgbClr val="000000"/>
                  </a:solidFill>
                  <a:latin typeface="Roboto"/>
                </a:rPr>
                <a:t>*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432037">
            <a:off x="13398628" y="804491"/>
            <a:ext cx="4251582" cy="2146258"/>
            <a:chOff x="0" y="0"/>
            <a:chExt cx="5668775" cy="2861677"/>
          </a:xfrm>
        </p:grpSpPr>
        <p:grpSp>
          <p:nvGrpSpPr>
            <p:cNvPr id="11" name="Group 11"/>
            <p:cNvGrpSpPr/>
            <p:nvPr/>
          </p:nvGrpSpPr>
          <p:grpSpPr>
            <a:xfrm rot="5664818">
              <a:off x="1007227" y="-757923"/>
              <a:ext cx="2450072" cy="4288695"/>
              <a:chOff x="0" y="0"/>
              <a:chExt cx="2354580" cy="41215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5135181">
              <a:off x="2211476" y="-669095"/>
              <a:ext cx="2450072" cy="4288695"/>
              <a:chOff x="0" y="0"/>
              <a:chExt cx="2354580" cy="412154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 rot="221797">
              <a:off x="200161" y="1030301"/>
              <a:ext cx="5183704" cy="820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45"/>
                </a:lnSpc>
              </a:pPr>
              <a:r>
                <a:rPr lang="en-US" sz="4200" spc="819">
                  <a:solidFill>
                    <a:srgbClr val="000000"/>
                  </a:solidFill>
                  <a:latin typeface="Roboto Bold"/>
                </a:rPr>
                <a:t>ЗАРЯДКИ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448669" y="8841877"/>
            <a:ext cx="984815" cy="8947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7" name="Group 17"/>
          <p:cNvGrpSpPr/>
          <p:nvPr/>
        </p:nvGrpSpPr>
        <p:grpSpPr>
          <a:xfrm>
            <a:off x="811224" y="4547924"/>
            <a:ext cx="5758910" cy="3648780"/>
            <a:chOff x="0" y="0"/>
            <a:chExt cx="7678547" cy="486504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 l="5610" r="5610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7083854" y="3917764"/>
            <a:ext cx="5758910" cy="3648780"/>
            <a:chOff x="0" y="0"/>
            <a:chExt cx="7678547" cy="4865041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 t="7760" b="7760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858028" y="1028700"/>
            <a:ext cx="3516862" cy="2373891"/>
            <a:chOff x="0" y="0"/>
            <a:chExt cx="4689150" cy="316518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rcRect l="8333" r="8333"/>
            <a:stretch>
              <a:fillRect/>
            </a:stretch>
          </p:blipFill>
          <p:spPr>
            <a:xfrm>
              <a:off x="0" y="0"/>
              <a:ext cx="4689150" cy="31651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694" y="268984"/>
            <a:ext cx="5758910" cy="3648780"/>
            <a:chOff x="0" y="0"/>
            <a:chExt cx="7678547" cy="48650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760" b="7760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801473" y="8639564"/>
            <a:ext cx="10352446" cy="43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50">
                <a:solidFill>
                  <a:srgbClr val="000000"/>
                </a:solidFill>
                <a:latin typeface="Lato"/>
              </a:rPr>
              <a:t>Поддержка всегда рядом, если мы просим о ней.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4005">
            <a:off x="12633178" y="2360751"/>
            <a:ext cx="5007156" cy="494342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28260">
            <a:off x="11261211" y="1079710"/>
            <a:ext cx="2787045" cy="2787045"/>
            <a:chOff x="0" y="0"/>
            <a:chExt cx="3716060" cy="3716060"/>
          </a:xfrm>
        </p:grpSpPr>
        <p:grpSp>
          <p:nvGrpSpPr>
            <p:cNvPr id="7" name="Group 7"/>
            <p:cNvGrpSpPr/>
            <p:nvPr/>
          </p:nvGrpSpPr>
          <p:grpSpPr>
            <a:xfrm rot="-1455603">
              <a:off x="453165" y="453165"/>
              <a:ext cx="2809729" cy="2809729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 rot="-1455603">
              <a:off x="1145284" y="608140"/>
              <a:ext cx="1202918" cy="268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19"/>
                </a:lnSpc>
              </a:pPr>
              <a:r>
                <a:rPr lang="en-US" sz="13835">
                  <a:solidFill>
                    <a:srgbClr val="000000"/>
                  </a:solidFill>
                  <a:latin typeface="Roboto"/>
                </a:rPr>
                <a:t>*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432037">
            <a:off x="13398628" y="804491"/>
            <a:ext cx="4251582" cy="2146258"/>
            <a:chOff x="0" y="0"/>
            <a:chExt cx="5668775" cy="2861677"/>
          </a:xfrm>
        </p:grpSpPr>
        <p:grpSp>
          <p:nvGrpSpPr>
            <p:cNvPr id="11" name="Group 11"/>
            <p:cNvGrpSpPr/>
            <p:nvPr/>
          </p:nvGrpSpPr>
          <p:grpSpPr>
            <a:xfrm rot="5664818">
              <a:off x="1007227" y="-757923"/>
              <a:ext cx="2450072" cy="4288695"/>
              <a:chOff x="0" y="0"/>
              <a:chExt cx="2354580" cy="41215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5135181">
              <a:off x="2211476" y="-669095"/>
              <a:ext cx="2450072" cy="4288695"/>
              <a:chOff x="0" y="0"/>
              <a:chExt cx="2354580" cy="412154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4121542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 rot="221797">
              <a:off x="200659" y="1108913"/>
              <a:ext cx="5183704" cy="644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5"/>
                </a:lnSpc>
              </a:pPr>
              <a:r>
                <a:rPr lang="en-US" sz="3200" spc="624">
                  <a:solidFill>
                    <a:srgbClr val="000000"/>
                  </a:solidFill>
                  <a:latin typeface="Roboto Bold"/>
                </a:rPr>
                <a:t>ВЕЛОПРОБЕГИ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448669" y="8841877"/>
            <a:ext cx="984815" cy="8947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7" name="Group 17"/>
          <p:cNvGrpSpPr/>
          <p:nvPr/>
        </p:nvGrpSpPr>
        <p:grpSpPr>
          <a:xfrm>
            <a:off x="724777" y="4314635"/>
            <a:ext cx="5758910" cy="3648780"/>
            <a:chOff x="0" y="0"/>
            <a:chExt cx="7678547" cy="486504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 t="2361" b="2361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7083854" y="3917764"/>
            <a:ext cx="5758910" cy="3648780"/>
            <a:chOff x="0" y="0"/>
            <a:chExt cx="7678547" cy="4865041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 t="2361" b="2361"/>
            <a:stretch>
              <a:fillRect/>
            </a:stretch>
          </p:blipFill>
          <p:spPr>
            <a:xfrm>
              <a:off x="0" y="0"/>
              <a:ext cx="7678547" cy="4865041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858028" y="1028700"/>
            <a:ext cx="3516862" cy="2373891"/>
            <a:chOff x="0" y="0"/>
            <a:chExt cx="4689150" cy="316518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rcRect t="4999" b="4999"/>
            <a:stretch>
              <a:fillRect/>
            </a:stretch>
          </p:blipFill>
          <p:spPr>
            <a:xfrm>
              <a:off x="0" y="0"/>
              <a:ext cx="4689150" cy="31651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87031">
            <a:off x="12843994" y="6057714"/>
            <a:ext cx="2878006" cy="28885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685" y="4104475"/>
            <a:ext cx="13044313" cy="2078051"/>
            <a:chOff x="0" y="0"/>
            <a:chExt cx="17392417" cy="2770734"/>
          </a:xfrm>
        </p:grpSpPr>
        <p:sp>
          <p:nvSpPr>
            <p:cNvPr id="4" name="TextBox 4"/>
            <p:cNvSpPr txBox="1"/>
            <p:nvPr/>
          </p:nvSpPr>
          <p:spPr>
            <a:xfrm>
              <a:off x="0" y="133350"/>
              <a:ext cx="17392417" cy="1382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en-US" sz="7500">
                  <a:solidFill>
                    <a:srgbClr val="000000"/>
                  </a:solidFill>
                  <a:latin typeface="Roboto"/>
                </a:rPr>
                <a:t>СПАСИБО ЗА ВНИМАНИЕ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19700"/>
              <a:ext cx="13228624" cy="551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 spc="50">
                  <a:solidFill>
                    <a:srgbClr val="000000"/>
                  </a:solidFill>
                  <a:latin typeface="Lato"/>
                </a:rPr>
                <a:t>ждем вас на наших мероприятиях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228636">
            <a:off x="14459391" y="3260906"/>
            <a:ext cx="2714578" cy="2658246"/>
            <a:chOff x="0" y="0"/>
            <a:chExt cx="3619437" cy="3544327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619437" cy="3544327"/>
              <a:chOff x="-72390" y="7620"/>
              <a:chExt cx="6487160" cy="63525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931616">
              <a:off x="747423" y="736611"/>
              <a:ext cx="2124590" cy="212459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774180">
            <a:off x="15437594" y="6342828"/>
            <a:ext cx="1765905" cy="1765905"/>
            <a:chOff x="0" y="0"/>
            <a:chExt cx="2354540" cy="2354540"/>
          </a:xfrm>
        </p:grpSpPr>
        <p:grpSp>
          <p:nvGrpSpPr>
            <p:cNvPr id="11" name="Group 11"/>
            <p:cNvGrpSpPr/>
            <p:nvPr/>
          </p:nvGrpSpPr>
          <p:grpSpPr>
            <a:xfrm rot="481363">
              <a:off x="135234" y="135234"/>
              <a:ext cx="2084072" cy="20840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 rot="481363">
              <a:off x="907951" y="258419"/>
              <a:ext cx="892245" cy="1981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88"/>
                </a:lnSpc>
              </a:pPr>
              <a:r>
                <a:rPr lang="en-US" sz="10262">
                  <a:solidFill>
                    <a:srgbClr val="000000"/>
                  </a:solidFill>
                  <a:latin typeface="Roboto"/>
                </a:rPr>
                <a:t>*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459943">
            <a:off x="335877" y="317009"/>
            <a:ext cx="2925727" cy="292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197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Lato</vt:lpstr>
      <vt:lpstr>Roboto</vt:lpstr>
      <vt:lpstr>Arimo</vt:lpstr>
      <vt:lpstr>Roboto Bold</vt:lpstr>
      <vt:lpstr>Lato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Разноцветная Современные Наклейки Дистанционное Обучение Мероприятия и Особый Интерес Презентация</dc:title>
  <dc:creator>Vasiliy Shevchenko</dc:creator>
  <cp:lastModifiedBy>Василий</cp:lastModifiedBy>
  <cp:revision>4</cp:revision>
  <dcterms:created xsi:type="dcterms:W3CDTF">2006-08-16T00:00:00Z</dcterms:created>
  <dcterms:modified xsi:type="dcterms:W3CDTF">2022-06-09T10:09:57Z</dcterms:modified>
  <dc:identifier>DAEN8hF8iIM</dc:identifier>
</cp:coreProperties>
</file>