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F15"/>
    <a:srgbClr val="FDCA3B"/>
    <a:srgbClr val="FFFFCC"/>
    <a:srgbClr val="F0B81C"/>
    <a:srgbClr val="ECB210"/>
    <a:srgbClr val="ECA310"/>
    <a:srgbClr val="E19713"/>
    <a:srgbClr val="EE9F10"/>
    <a:srgbClr val="F89100"/>
    <a:srgbClr val="EEA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5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6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0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5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2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2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9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9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6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46BB-5241-42EB-9022-4AC6D07A8A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58B4-2EB9-48D6-9469-52A20525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8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8.userapi.com/c856136/v856136329/157253/NEggrLZr7_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42" l="0" r="100000">
                        <a14:foregroundMark x1="17119" y1="20208" x2="17119" y2="20208"/>
                        <a14:foregroundMark x1="13152" y1="13542" x2="15240" y2="15833"/>
                        <a14:foregroundMark x1="24635" y1="10833" x2="24635" y2="10833"/>
                        <a14:foregroundMark x1="27975" y1="10208" x2="27975" y2="10208"/>
                        <a14:foregroundMark x1="23800" y1="56875" x2="24008" y2="57917"/>
                        <a14:foregroundMark x1="11691" y1="56042" x2="9603" y2="58750"/>
                        <a14:foregroundMark x1="55950" y1="58125" x2="57829" y2="60625"/>
                        <a14:foregroundMark x1="52610" y1="65208" x2="53445" y2="66667"/>
                        <a14:foregroundMark x1="55741" y1="66458" x2="56576" y2="67917"/>
                        <a14:foregroundMark x1="61169" y1="74167" x2="61378" y2="75833"/>
                        <a14:foregroundMark x1="32985" y1="91875" x2="31942" y2="92083"/>
                        <a14:foregroundMark x1="57411" y1="7292" x2="58664" y2="10625"/>
                        <a14:foregroundMark x1="67432" y1="10833" x2="68058" y2="15417"/>
                        <a14:foregroundMark x1="14614" y1="30000" x2="15658" y2="29375"/>
                        <a14:foregroundMark x1="67850" y1="30625" x2="67850" y2="30625"/>
                        <a14:foregroundMark x1="68476" y1="30000" x2="68476" y2="30000"/>
                        <a14:foregroundMark x1="49896" y1="92083" x2="52401" y2="9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91" y="1196752"/>
            <a:ext cx="3780096" cy="37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1.userapi.com/c850416/v850416329/13961d/q3w-q2w64b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53" b="95917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170"/>
          <a:stretch/>
        </p:blipFill>
        <p:spPr bwMode="auto">
          <a:xfrm>
            <a:off x="1691680" y="4647078"/>
            <a:ext cx="5914189" cy="24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11.userapi.com/c850416/v850416329/13961d/q3w-q2w64b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67" b="95845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170"/>
          <a:stretch/>
        </p:blipFill>
        <p:spPr bwMode="auto">
          <a:xfrm>
            <a:off x="1711718" y="4509120"/>
            <a:ext cx="5914189" cy="24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43808" y="5920020"/>
            <a:ext cx="3475709" cy="821348"/>
          </a:xfrm>
          <a:prstGeom prst="roundRect">
            <a:avLst>
              <a:gd name="adj" fmla="val 262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97025" y="6092167"/>
            <a:ext cx="3422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ВОКАЛЬНЫЙ КОНКУРС</a:t>
            </a:r>
            <a:endParaRPr lang="ru-RU" sz="2500" b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260648"/>
            <a:ext cx="3240360" cy="864096"/>
          </a:xfrm>
          <a:prstGeom prst="roundRect">
            <a:avLst>
              <a:gd name="adj" fmla="val 262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59861" y="26064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spc="300" dirty="0" smtClean="0">
                <a:solidFill>
                  <a:srgbClr val="FBBF15"/>
                </a:solidFill>
                <a:cs typeface="Aharoni" panose="02010803020104030203" pitchFamily="2" charset="-79"/>
              </a:rPr>
              <a:t>ПРОЕКТ</a:t>
            </a:r>
            <a:endParaRPr lang="ru-RU" sz="4800" b="1" spc="300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pic>
        <p:nvPicPr>
          <p:cNvPr id="1030" name="Picture 6" descr="Картинки по запросу png нот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 t="53070"/>
          <a:stretch/>
        </p:blipFill>
        <p:spPr bwMode="auto">
          <a:xfrm rot="21050844">
            <a:off x="6934994" y="4415477"/>
            <a:ext cx="1705621" cy="17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png ноты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6" r="63756" b="31592"/>
          <a:stretch/>
        </p:blipFill>
        <p:spPr bwMode="auto">
          <a:xfrm rot="20829422">
            <a:off x="6408596" y="2151848"/>
            <a:ext cx="1385479" cy="21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png ноты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b="50000"/>
          <a:stretch/>
        </p:blipFill>
        <p:spPr bwMode="auto">
          <a:xfrm>
            <a:off x="6676587" y="376386"/>
            <a:ext cx="1888383" cy="18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png ноты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b="50000"/>
          <a:stretch/>
        </p:blipFill>
        <p:spPr bwMode="auto">
          <a:xfrm flipH="1">
            <a:off x="488651" y="376386"/>
            <a:ext cx="1860849" cy="18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png ноты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6" r="63756" b="31592"/>
          <a:stretch/>
        </p:blipFill>
        <p:spPr bwMode="auto">
          <a:xfrm rot="20829422">
            <a:off x="6408597" y="2151848"/>
            <a:ext cx="1385479" cy="21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Картинки по запросу png ноты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6" r="63756" b="31592"/>
          <a:stretch/>
        </p:blipFill>
        <p:spPr bwMode="auto">
          <a:xfrm flipH="1">
            <a:off x="939470" y="2273327"/>
            <a:ext cx="1544495" cy="21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Картинки по запросу png ноты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 t="53070"/>
          <a:stretch/>
        </p:blipFill>
        <p:spPr bwMode="auto">
          <a:xfrm rot="622256" flipH="1">
            <a:off x="448024" y="4582134"/>
            <a:ext cx="1761516" cy="17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нарисованные горы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 bwMode="auto">
          <a:xfrm>
            <a:off x="0" y="3068960"/>
            <a:ext cx="9144000" cy="37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23528" y="1412775"/>
            <a:ext cx="4320480" cy="2015449"/>
          </a:xfrm>
          <a:prstGeom prst="wedgeRoundRectCallout">
            <a:avLst>
              <a:gd name="adj1" fmla="val -34506"/>
              <a:gd name="adj2" fmla="val 78359"/>
              <a:gd name="adj3" fmla="val 16667"/>
            </a:avLst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79512" y="351413"/>
            <a:ext cx="5038003" cy="2587237"/>
          </a:xfrm>
          <a:prstGeom prst="wedgeRoundRectCallout">
            <a:avLst>
              <a:gd name="adj1" fmla="val -34506"/>
              <a:gd name="adj2" fmla="val 7835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90869"/>
            <a:ext cx="4893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В солнечной Республике Дагестан, прославившейся изящными очертаниями гор и открытым народом, очень любят танцевать лезгинку. Это искусство доступно почти каждому, так как есть много студий танца, проводятся часто конкурсы на лучшее исполнение лезгинки.</a:t>
            </a:r>
          </a:p>
          <a:p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А что делать тем, кому хочется петь?</a:t>
            </a:r>
            <a:endParaRPr lang="ru-RU" b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flipH="1">
            <a:off x="6588224" y="2420888"/>
            <a:ext cx="2347129" cy="1412043"/>
          </a:xfrm>
          <a:prstGeom prst="wedgeRoundRectCallout">
            <a:avLst>
              <a:gd name="adj1" fmla="val -35096"/>
              <a:gd name="adj2" fmla="val 86209"/>
              <a:gd name="adj3" fmla="val 16667"/>
            </a:avLst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flipH="1">
            <a:off x="6300192" y="1556792"/>
            <a:ext cx="2664296" cy="1851364"/>
          </a:xfrm>
          <a:prstGeom prst="wedgeRoundRectCallout">
            <a:avLst>
              <a:gd name="adj1" fmla="val -36516"/>
              <a:gd name="adj2" fmla="val 8915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44208" y="1556792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Да, действительно в Дагестане вокальных конкурсов проводится очень мало. И благодаря проекту «</a:t>
            </a:r>
            <a:r>
              <a:rPr lang="en-US" sz="1600" b="1" dirty="0" err="1" smtClean="0">
                <a:solidFill>
                  <a:srgbClr val="FBBF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LaLaLa</a:t>
            </a:r>
            <a:r>
              <a:rPr lang="en-US" sz="1600" b="1" dirty="0" smtClean="0">
                <a:solidFill>
                  <a:srgbClr val="FBBF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Kids</a:t>
            </a:r>
            <a:r>
              <a:rPr lang="ru-RU" sz="16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» каждый ребенок сможет стать артистом!</a:t>
            </a:r>
            <a:endParaRPr lang="ru-RU" sz="1600" b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40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lipart-library.com/images_k/children-singing-silhouette/children-singing-silhouette-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2" y="1484784"/>
            <a:ext cx="3312368" cy="47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932040" y="1484784"/>
            <a:ext cx="3600400" cy="4968552"/>
          </a:xfrm>
          <a:prstGeom prst="round2DiagRect">
            <a:avLst/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BBF15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080633" y="612645"/>
            <a:ext cx="3888432" cy="525658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BBF1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1719" y="908720"/>
            <a:ext cx="36631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Проблема:</a:t>
            </a:r>
          </a:p>
          <a:p>
            <a:pPr algn="ctr"/>
            <a:r>
              <a:rPr lang="ru-RU" sz="20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Нехватка конкурсов вокального искусства, где через соревновательный процесс дети воспитывают в себе новые качества, борют страх сцены, самореализуются и т.д. </a:t>
            </a:r>
            <a:endParaRPr lang="ru-RU" sz="2000" b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2136" y="3665370"/>
            <a:ext cx="3362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Наша основная целевая аудитория:</a:t>
            </a:r>
          </a:p>
          <a:p>
            <a:pPr algn="ctr"/>
            <a:r>
              <a:rPr lang="ru-RU" sz="28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Дети от 4 до 18 лет и их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25797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углом 6"/>
          <p:cNvSpPr/>
          <p:nvPr/>
        </p:nvSpPr>
        <p:spPr>
          <a:xfrm>
            <a:off x="1029362" y="1052599"/>
            <a:ext cx="7920879" cy="5568710"/>
          </a:xfrm>
          <a:prstGeom prst="snip1Rect">
            <a:avLst>
              <a:gd name="adj" fmla="val 31637"/>
            </a:avLst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23528" y="404664"/>
            <a:ext cx="8136904" cy="5760640"/>
          </a:xfrm>
          <a:prstGeom prst="snip1Rect">
            <a:avLst>
              <a:gd name="adj" fmla="val 294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9186" y="671210"/>
            <a:ext cx="7154985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Цели конкурса: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Выявление </a:t>
            </a:r>
            <a:r>
              <a:rPr lang="ru-RU" b="1" dirty="0">
                <a:solidFill>
                  <a:srgbClr val="FBBF15"/>
                </a:solidFill>
                <a:cs typeface="Aharoni" panose="02010803020104030203" pitchFamily="2" charset="-79"/>
              </a:rPr>
              <a:t>и поддержка молодых талантливых </a:t>
            </a: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исполнителей.</a:t>
            </a:r>
            <a:endParaRPr lang="ru-RU" b="1" dirty="0">
              <a:solidFill>
                <a:srgbClr val="FBBF15"/>
              </a:solidFill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Повышение </a:t>
            </a:r>
            <a:r>
              <a:rPr lang="ru-RU" b="1" dirty="0">
                <a:solidFill>
                  <a:srgbClr val="FBBF15"/>
                </a:solidFill>
                <a:cs typeface="Aharoni" panose="02010803020104030203" pitchFamily="2" charset="-79"/>
              </a:rPr>
              <a:t>исполнительского мастерства и активизация творческой деятельности любительских коллективов и отдельных исполнителей.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Расширение </a:t>
            </a:r>
            <a:r>
              <a:rPr lang="ru-RU" b="1" dirty="0">
                <a:solidFill>
                  <a:srgbClr val="FBBF15"/>
                </a:solidFill>
                <a:cs typeface="Aharoni" panose="02010803020104030203" pitchFamily="2" charset="-79"/>
              </a:rPr>
              <a:t>репертуарного диапазона; стимулирование профессионального и любительского творчества </a:t>
            </a: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.</a:t>
            </a:r>
            <a:endParaRPr lang="ru-RU" b="1" dirty="0">
              <a:solidFill>
                <a:srgbClr val="FBBF15"/>
              </a:solidFill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Воспитание </a:t>
            </a:r>
            <a:r>
              <a:rPr lang="ru-RU" b="1" dirty="0">
                <a:solidFill>
                  <a:srgbClr val="FBBF15"/>
                </a:solidFill>
                <a:cs typeface="Aharoni" panose="02010803020104030203" pitchFamily="2" charset="-79"/>
              </a:rPr>
              <a:t>интереса и уважения к вокальному </a:t>
            </a: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искусству.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Побуждение к активности.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7" y="3487648"/>
            <a:ext cx="8064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Проведение прослушивания конкурса в 3 этапа.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Организация площадок подготовки к финальному выступлению.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Проведение конкурса среди отобранных участников.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Проведение онлайн голосования, а так же определение победителей по голосованию членов жюри.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Организация гала-концерта лучших выступлений (месяца, сезона, полугодия, года)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Поощрение юных талантов.</a:t>
            </a:r>
            <a:endParaRPr lang="ru-RU" b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https://vignette.wikia.nocookie.net/clubpenguin/images/4/4b/Microphone_icon.png/revision/latest?cb=201605290449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923">
            <a:off x="7461353" y="212952"/>
            <a:ext cx="1369322" cy="20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лако 18"/>
          <p:cNvSpPr/>
          <p:nvPr/>
        </p:nvSpPr>
        <p:spPr>
          <a:xfrm rot="20285440">
            <a:off x="6305390" y="4452322"/>
            <a:ext cx="3744416" cy="2971823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flipH="1">
            <a:off x="1691680" y="830316"/>
            <a:ext cx="3871322" cy="792088"/>
          </a:xfrm>
          <a:prstGeom prst="homePlate">
            <a:avLst/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flipH="1">
            <a:off x="755576" y="404664"/>
            <a:ext cx="4489006" cy="897557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548680"/>
            <a:ext cx="3676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Форма проведения</a:t>
            </a:r>
            <a:endParaRPr lang="ru-RU" sz="3200" b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2060848"/>
            <a:ext cx="2376264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63789" y="3140968"/>
            <a:ext cx="2376264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10938" y="2782746"/>
            <a:ext cx="2376264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7544" y="1842281"/>
            <a:ext cx="2376264" cy="3600400"/>
          </a:xfrm>
          <a:prstGeom prst="ellipse">
            <a:avLst/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63468" y="2271237"/>
            <a:ext cx="2376264" cy="3600400"/>
          </a:xfrm>
          <a:prstGeom prst="ellipse">
            <a:avLst/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87336" y="2875593"/>
            <a:ext cx="2376264" cy="3600400"/>
          </a:xfrm>
          <a:prstGeom prst="ellipse">
            <a:avLst/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5328" y="2276872"/>
            <a:ext cx="22364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1 этап: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Первые 3 субботы месяца с 18.00 до 19.00 в РДЦ «Пиноккио» проводится прослушивание и отбор детей.</a:t>
            </a:r>
            <a:endParaRPr lang="ru-RU" sz="20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2642" y="3212976"/>
            <a:ext cx="2393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2 этап: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Подбор и разучивание репертуара.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Финал конкурса (лучшие участники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3х недель)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Запуск онлайн голосования.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7485" y="2671053"/>
            <a:ext cx="22322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3 этап: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Гала-концерт конкурса (лучшие номера месяца)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Награждение лауреатов, вручение приза зрительских симпатий.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5126" name="Picture 6" descr="http://www.playcast.ru/uploads/2019/02/10/266180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9" l="5225" r="98694">
                        <a14:foregroundMark x1="28592" y1="90365" x2="30334" y2="87760"/>
                        <a14:foregroundMark x1="31205" y1="86719" x2="31060" y2="82552"/>
                        <a14:foregroundMark x1="47315" y1="81641" x2="50943" y2="87760"/>
                        <a14:foregroundMark x1="47750" y1="91927" x2="49202" y2="88281"/>
                        <a14:foregroundMark x1="49202" y1="88281" x2="49202" y2="88281"/>
                        <a14:foregroundMark x1="51524" y1="34375" x2="52395" y2="31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9974">
            <a:off x="5392778" y="218353"/>
            <a:ext cx="4589378" cy="51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979712" y="415574"/>
            <a:ext cx="5205536" cy="3650316"/>
          </a:xfrm>
          <a:prstGeom prst="flowChartAlternateProcess">
            <a:avLst/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411760" y="800707"/>
            <a:ext cx="5184576" cy="392443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8" name="Picture 4" descr="Картинки по запросу зм каспий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76" y="4963501"/>
            <a:ext cx="1728644" cy="17286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63.userapi.com/c858220/v858220782/d816b/z3G3wEqmwr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549" l="0" r="95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33" y="4775200"/>
            <a:ext cx="3838203" cy="20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908720"/>
            <a:ext cx="4799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Так как партнерами этого проекта являются Сеть кофеин </a:t>
            </a:r>
            <a:r>
              <a:rPr lang="en-US" sz="2400" b="1" dirty="0" smtClean="0">
                <a:solidFill>
                  <a:srgbClr val="FBBF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Z&amp;M </a:t>
            </a:r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и РДЦ «Пиноккио», то расходы на призы производятся за их счет, а так же предоставляются  музыкальное оборудование и площадки: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BBF15"/>
                </a:solidFill>
                <a:cs typeface="Aharoni" panose="02010803020104030203" pitchFamily="2" charset="-79"/>
              </a:rPr>
              <a:t>просп. Расула Гамзатова, 10, </a:t>
            </a:r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Махачкала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BBF15"/>
                </a:solidFill>
                <a:cs typeface="Aharoni" panose="02010803020104030203" pitchFamily="2" charset="-79"/>
              </a:rPr>
              <a:t> пр. </a:t>
            </a:r>
            <a:r>
              <a:rPr lang="ru-RU" sz="2400" b="1" dirty="0" err="1">
                <a:solidFill>
                  <a:srgbClr val="FBBF15"/>
                </a:solidFill>
                <a:cs typeface="Aharoni" panose="02010803020104030203" pitchFamily="2" charset="-79"/>
              </a:rPr>
              <a:t>Агасиева</a:t>
            </a:r>
            <a:r>
              <a:rPr lang="ru-RU" sz="2400" b="1" dirty="0">
                <a:solidFill>
                  <a:srgbClr val="FBBF15"/>
                </a:solidFill>
                <a:cs typeface="Aharoni" panose="02010803020104030203" pitchFamily="2" charset="-79"/>
              </a:rPr>
              <a:t>, 12, </a:t>
            </a:r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Дербент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BBF15"/>
                </a:solidFill>
                <a:cs typeface="Aharoni" panose="02010803020104030203" pitchFamily="2" charset="-79"/>
              </a:rPr>
              <a:t>ул. Ленина, 35, Каспийск</a:t>
            </a:r>
          </a:p>
        </p:txBody>
      </p:sp>
    </p:spTree>
    <p:extLst>
      <p:ext uri="{BB962C8B-B14F-4D97-AF65-F5344CB8AC3E}">
        <p14:creationId xmlns:p14="http://schemas.microsoft.com/office/powerpoint/2010/main" val="29053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clipartmax.com/png/full/74-749145_singing-singer-cartoon-%E6%AD%8C%E6%89%8B-%E5%8D%A1%E9%80%9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clipartmax.com/png/full/74-749145_singing-singer-cartoon-%E6%AD%8C%E6%89%8B-%E5%8D%A1%E9%80%9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clipartmax.com/png/full/74-749145_singing-singer-cartoon-%E6%AD%8C%E6%89%8B-%E5%8D%A1%E9%80%9A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 descr="C:\7uw-rWl9n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21016" b="16494"/>
          <a:stretch/>
        </p:blipFill>
        <p:spPr bwMode="auto">
          <a:xfrm>
            <a:off x="6084168" y="465138"/>
            <a:ext cx="2662866" cy="2505631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heWGOpifp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01" y="3861048"/>
            <a:ext cx="2635251" cy="2610655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OQSyAjIeWj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48" y="2150752"/>
            <a:ext cx="2858423" cy="2816499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71536" y="796713"/>
            <a:ext cx="2870721" cy="5544616"/>
          </a:xfrm>
          <a:prstGeom prst="round2DiagRect">
            <a:avLst>
              <a:gd name="adj1" fmla="val 33559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0375" y="370363"/>
            <a:ext cx="2870721" cy="5544616"/>
          </a:xfrm>
          <a:prstGeom prst="round2DiagRect">
            <a:avLst>
              <a:gd name="adj1" fmla="val 33559"/>
              <a:gd name="adj2" fmla="val 0"/>
            </a:avLst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1" y="787926"/>
            <a:ext cx="2719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Так как конкурс я провожу уже около половины года, то ожидаю только хорошие показатели.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r>
              <a:rPr lang="ru-RU" b="1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Качественные:</a:t>
            </a:r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Дети перестанут бояться выступать на публике, будут хорошо владеть голосом и микрофоном.</a:t>
            </a:r>
          </a:p>
          <a:p>
            <a:r>
              <a:rPr lang="ru-RU" b="1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Количественные</a:t>
            </a:r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: за год проведется 3	6 прослушиваний, 12 финалов конкурса,</a:t>
            </a: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5 гала-концертов, привлечется не менее 100 детей 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29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010" y="2780928"/>
            <a:ext cx="8367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BBF15"/>
                </a:solidFill>
                <a:cs typeface="Aharoni" panose="02010803020104030203" pitchFamily="2" charset="-79"/>
              </a:rPr>
              <a:t>Спасибо за внимание!</a:t>
            </a:r>
            <a:endParaRPr lang="ru-RU" sz="6600" b="1" i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416661">
            <a:off x="444586" y="662678"/>
            <a:ext cx="2592288" cy="1728192"/>
          </a:xfrm>
          <a:prstGeom prst="wedgeEllipseCallout">
            <a:avLst/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 rot="414883">
            <a:off x="227291" y="466599"/>
            <a:ext cx="2730206" cy="186497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983585"/>
            <a:ext cx="256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Почему именно «</a:t>
            </a:r>
            <a:r>
              <a:rPr lang="en-US" sz="2400" b="1" dirty="0" err="1" smtClean="0">
                <a:solidFill>
                  <a:srgbClr val="FBBF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LaLaLa</a:t>
            </a:r>
            <a:r>
              <a:rPr lang="en-US" sz="2400" b="1" dirty="0" smtClean="0">
                <a:solidFill>
                  <a:srgbClr val="FBBF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Kids</a:t>
            </a:r>
            <a:r>
              <a:rPr lang="ru-RU" sz="24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»?</a:t>
            </a:r>
            <a:endParaRPr lang="ru-RU" sz="2400" b="1" dirty="0">
              <a:solidFill>
                <a:srgbClr val="FBBF15"/>
              </a:solidFill>
              <a:cs typeface="Aharoni" panose="02010803020104030203" pitchFamily="2" charset="-79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967344" y="4437112"/>
            <a:ext cx="3839890" cy="1944216"/>
          </a:xfrm>
          <a:prstGeom prst="wedgeEllipseCallout">
            <a:avLst>
              <a:gd name="adj1" fmla="val 19673"/>
              <a:gd name="adj2" fmla="val 64490"/>
            </a:avLst>
          </a:prstGeom>
          <a:solidFill>
            <a:srgbClr val="FBBF15"/>
          </a:solidFill>
          <a:ln>
            <a:solidFill>
              <a:srgbClr val="FBB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4967344" y="3972528"/>
            <a:ext cx="3918877" cy="2232248"/>
          </a:xfrm>
          <a:prstGeom prst="wedgeEllipseCallout">
            <a:avLst>
              <a:gd name="adj1" fmla="val 19673"/>
              <a:gd name="adj2" fmla="val 644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74319" y="4463669"/>
            <a:ext cx="3504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А вы попробуйте просто пропеть Ла-ла-ла!</a:t>
            </a:r>
          </a:p>
          <a:p>
            <a:pPr algn="ctr"/>
            <a:r>
              <a:rPr lang="ru-RU" sz="2000" b="1" dirty="0" smtClean="0">
                <a:solidFill>
                  <a:srgbClr val="FBBF15"/>
                </a:solidFill>
                <a:cs typeface="Aharoni" panose="02010803020104030203" pitchFamily="2" charset="-79"/>
              </a:rPr>
              <a:t>Я уверена, у каждого получилось по-разному!</a:t>
            </a:r>
          </a:p>
        </p:txBody>
      </p:sp>
    </p:spTree>
    <p:extLst>
      <p:ext uri="{BB962C8B-B14F-4D97-AF65-F5344CB8AC3E}">
        <p14:creationId xmlns:p14="http://schemas.microsoft.com/office/powerpoint/2010/main" val="19350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379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Александр</cp:lastModifiedBy>
  <cp:revision>24</cp:revision>
  <dcterms:created xsi:type="dcterms:W3CDTF">2019-11-09T15:33:55Z</dcterms:created>
  <dcterms:modified xsi:type="dcterms:W3CDTF">2020-04-19T13:48:47Z</dcterms:modified>
</cp:coreProperties>
</file>