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12192000" cy="6858000"/>
  <p:defaultTextStyle>
    <a:defPPr>
      <a:defRPr lang="ru-RU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5" d="102"/>
          <a:sy n="99" d="101"/>
        </p:scale>
        <p:origin x="112" y="112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ChangeArrowheads="1" noGrp="1"/>
          </p:cNvSpPr>
          <p:nvPr userDrawn="1"/>
        </p:nvSpPr>
        <p:spPr bwMode="auto">
          <a:xfrm>
            <a:off x="2396066" y="2291401"/>
            <a:ext cx="5452533" cy="41651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ChangeArrowheads="1" noGrp="1"/>
          </p:cNvSpPr>
          <p:nvPr userDrawn="1"/>
        </p:nvSpPr>
        <p:spPr bwMode="auto">
          <a:xfrm>
            <a:off x="1309514" y="1839834"/>
            <a:ext cx="4011787" cy="131432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ChangeArrowheads="1" noGrp="1"/>
          </p:cNvSpPr>
          <p:nvPr userDrawn="1"/>
        </p:nvSpPr>
        <p:spPr bwMode="auto">
          <a:xfrm>
            <a:off x="6567030" y="4629133"/>
            <a:ext cx="5395523" cy="2231707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ChangeArrowheads="1" noGrp="1"/>
          </p:cNvSpPr>
          <p:nvPr userDrawn="1"/>
        </p:nvSpPr>
        <p:spPr bwMode="auto">
          <a:xfrm>
            <a:off x="389187" y="6100774"/>
            <a:ext cx="4968521" cy="75999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ChangeArrowheads="1" noGrp="1"/>
          </p:cNvSpPr>
          <p:nvPr userDrawn="1"/>
        </p:nvSpPr>
        <p:spPr bwMode="auto">
          <a:xfrm>
            <a:off x="0" y="3254701"/>
            <a:ext cx="2099733" cy="3343682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655839" y="2708919"/>
            <a:ext cx="6720745" cy="72007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4595833" y="1808820"/>
            <a:ext cx="6720745" cy="720079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9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9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17487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217487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3" y="273049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1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3" y="1435102"/>
            <a:ext cx="401108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4"/>
            <a:ext cx="73152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ChangeArrowheads="1" noGrp="1"/>
          </p:cNvSpPr>
          <p:nvPr userDrawn="1"/>
        </p:nvSpPr>
        <p:spPr bwMode="auto">
          <a:xfrm>
            <a:off x="4976706" y="2"/>
            <a:ext cx="3058159" cy="8937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ChangeArrowheads="1" noGrp="1"/>
          </p:cNvSpPr>
          <p:nvPr userDrawn="1"/>
        </p:nvSpPr>
        <p:spPr bwMode="auto">
          <a:xfrm>
            <a:off x="-24679" y="1"/>
            <a:ext cx="1399539" cy="17975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ChangeArrowheads="1" noGrp="1"/>
          </p:cNvSpPr>
          <p:nvPr userDrawn="1"/>
        </p:nvSpPr>
        <p:spPr bwMode="auto">
          <a:xfrm>
            <a:off x="1637456" y="1"/>
            <a:ext cx="3839633" cy="2609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D51E0-3758-456B-809F-07B187805C7D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1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3B38E7-149F-4D77-9EEF-9309C2CB69A9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1524538" y="1228723"/>
            <a:ext cx="9142920" cy="115624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p>
            <a:pPr indent="0" algn="ctr">
              <a:buNone/>
              <a:defRPr/>
            </a:pPr>
            <a:r>
              <a:rPr sz="3600" b="0" strike="noStrike" spc="-1">
                <a:solidFill>
                  <a:srgbClr val="000000"/>
                </a:solidFill>
                <a:latin typeface="Liberation Sans"/>
                <a:cs typeface="Liberation Sans"/>
              </a:rPr>
              <a:t>Питер Любят</a:t>
            </a:r>
            <a:endParaRPr sz="3600" b="0" strike="noStrike" spc="-1">
              <a:solidFill>
                <a:srgbClr val="000000"/>
              </a:solidFill>
              <a:latin typeface="Liberation Sans"/>
              <a:cs typeface="Liberation San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 bwMode="auto">
          <a:xfrm>
            <a:off x="1524538" y="2601720"/>
            <a:ext cx="9142920" cy="165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p>
            <a:pPr indent="0" algn="ctr">
              <a:buNone/>
              <a:defRPr/>
            </a:pPr>
            <a:r>
              <a:rPr sz="2400" b="0" strike="noStrike" spc="-1">
                <a:solidFill>
                  <a:srgbClr val="000000"/>
                </a:solidFill>
                <a:latin typeface="Liberation Sans"/>
                <a:cs typeface="Liberation Sans"/>
              </a:rPr>
              <a:t>Автор проекта Алекс Мартинэль</a:t>
            </a:r>
            <a:endParaRPr sz="2400" b="0" strike="noStrike" spc="-1">
              <a:solidFill>
                <a:srgbClr val="000000"/>
              </a:solidFill>
              <a:latin typeface="Liberation Sans"/>
              <a:cs typeface="Liberatio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08280536" name=""/>
          <p:cNvSpPr txBox="1"/>
          <p:nvPr/>
        </p:nvSpPr>
        <p:spPr bwMode="auto">
          <a:xfrm flipH="0" flipV="0">
            <a:off x="4106250" y="942975"/>
            <a:ext cx="415345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        </a:t>
            </a:r>
            <a:r>
              <a:rPr b="1"/>
              <a:t>Юридические аспекты</a:t>
            </a:r>
            <a:endParaRPr/>
          </a:p>
        </p:txBody>
      </p:sp>
      <p:sp>
        <p:nvSpPr>
          <p:cNvPr id="771856356" name=""/>
          <p:cNvSpPr txBox="1"/>
          <p:nvPr/>
        </p:nvSpPr>
        <p:spPr bwMode="auto">
          <a:xfrm flipH="0" flipV="0">
            <a:off x="3296623" y="1562098"/>
            <a:ext cx="5878558" cy="2271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AutoNum type="arabicPeriod"/>
              <a:defRPr/>
            </a:pPr>
            <a:r>
              <a:rPr sz="1100"/>
              <a:t>Начинаю как самозанятый, далее по мере необходимости регистрируем юр.лицо.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Строго следить за авторскими правами. Производить и публиковать только свои видео. Если эти видео с другими людьми непременно запрашивать согласие на публикацию их у себя на канале.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Следить за лексикой, за соблюдение прав верующих, за неадекватными политическими и другими высказываниями.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Соблюдать правила ресурсов на которых размещается контент. Следить за тем чтобы не попадать в бан или теневой лист, иметь чистую авторскую репутацию.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96435490" name=""/>
          <p:cNvSpPr txBox="1"/>
          <p:nvPr/>
        </p:nvSpPr>
        <p:spPr bwMode="auto">
          <a:xfrm flipH="0" flipV="0">
            <a:off x="3058498" y="1733548"/>
            <a:ext cx="6133603" cy="1158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Идея и главная философия проекта:</a:t>
            </a:r>
            <a:r>
              <a:rPr sz="1400"/>
              <a:t> </a:t>
            </a:r>
            <a:endParaRPr sz="1400"/>
          </a:p>
          <a:p>
            <a:pPr>
              <a:defRPr/>
            </a:pPr>
            <a:endParaRPr sz="1400"/>
          </a:p>
          <a:p>
            <a:pPr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Я (автор) искренне убежден, что если человек выражает свою любовь Санкт-Петербургу, делает это регулярно, то неизменно и сам становится более счастливым. Да! Это - магия! </a:t>
            </a:r>
            <a:r>
              <a:rPr sz="1400"/>
              <a:t>И она работает.</a:t>
            </a:r>
            <a:endParaRPr sz="1400"/>
          </a:p>
        </p:txBody>
      </p:sp>
      <p:sp>
        <p:nvSpPr>
          <p:cNvPr id="232499051" name=""/>
          <p:cNvSpPr txBox="1"/>
          <p:nvPr/>
        </p:nvSpPr>
        <p:spPr bwMode="auto">
          <a:xfrm flipH="0" flipV="0">
            <a:off x="3104577" y="2962270"/>
            <a:ext cx="6092561" cy="20120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Цель проекта:</a:t>
            </a:r>
            <a:endParaRPr sz="1400" b="1"/>
          </a:p>
          <a:p>
            <a:pPr>
              <a:defRPr/>
            </a:pPr>
            <a:endParaRPr sz="1400"/>
          </a:p>
          <a:p>
            <a:pPr>
              <a:defRPr/>
            </a:pPr>
            <a:r>
              <a:rPr sz="1400"/>
              <a:t>Собрать в единую информационную базу (на русскоязычных платформах ВК, Дзен, RuTube) по средствам видео и текстовых форматов - </a:t>
            </a:r>
            <a:r>
              <a:rPr sz="1400" b="1"/>
              <a:t>признания в любви к городу</a:t>
            </a:r>
            <a:r>
              <a:rPr sz="1400"/>
              <a:t> от его жителей и гостей, таким образом создать положительное инфополе и среду в черте города и за его пределами, в офлайн и онлайн пространстве.</a:t>
            </a:r>
            <a:endParaRPr sz="1400"/>
          </a:p>
          <a:p>
            <a:pPr>
              <a:defRPr/>
            </a:pPr>
            <a:r>
              <a:rPr sz="1400"/>
              <a:t>Продолжить формирование позитивного и доброжелательного образа города, а также улучшение общего настроения его жителей и гостей.</a:t>
            </a: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7963214" name=""/>
          <p:cNvSpPr txBox="1"/>
          <p:nvPr/>
        </p:nvSpPr>
        <p:spPr bwMode="auto">
          <a:xfrm flipH="0" flipV="0">
            <a:off x="4887298" y="1552573"/>
            <a:ext cx="2314408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/>
              <a:t>     </a:t>
            </a:r>
            <a:r>
              <a:rPr sz="1400" b="1"/>
              <a:t>Ресурсы проекта</a:t>
            </a:r>
            <a:endParaRPr sz="1400" b="1"/>
          </a:p>
        </p:txBody>
      </p:sp>
      <p:sp>
        <p:nvSpPr>
          <p:cNvPr id="130570636" name=""/>
          <p:cNvSpPr txBox="1"/>
          <p:nvPr/>
        </p:nvSpPr>
        <p:spPr bwMode="auto">
          <a:xfrm flipH="0" flipV="0">
            <a:off x="3182323" y="2152648"/>
            <a:ext cx="1621798" cy="9299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 b="1"/>
              <a:t>Платформа ВК</a:t>
            </a:r>
            <a:endParaRPr sz="1100"/>
          </a:p>
          <a:p>
            <a:pPr>
              <a:defRPr/>
            </a:pPr>
            <a:endParaRPr sz="1100"/>
          </a:p>
          <a:p>
            <a:pPr marL="195764" indent="-195764">
              <a:buFont typeface="Arial"/>
              <a:buChar char="–"/>
              <a:defRPr/>
            </a:pPr>
            <a:r>
              <a:rPr sz="1100"/>
              <a:t>группа вконтакте</a:t>
            </a:r>
            <a:endParaRPr sz="1100"/>
          </a:p>
          <a:p>
            <a:pPr marL="195764" indent="-195764">
              <a:buFont typeface="Arial"/>
              <a:buChar char="–"/>
              <a:defRPr/>
            </a:pPr>
            <a:r>
              <a:rPr sz="1100"/>
              <a:t>ВК клипы</a:t>
            </a:r>
            <a:endParaRPr sz="1100"/>
          </a:p>
          <a:p>
            <a:pPr marL="195764" indent="-195764">
              <a:buFont typeface="Arial"/>
              <a:buChar char="–"/>
              <a:defRPr/>
            </a:pPr>
            <a:r>
              <a:rPr sz="1100"/>
              <a:t>ВК видео</a:t>
            </a:r>
            <a:endParaRPr sz="1100"/>
          </a:p>
        </p:txBody>
      </p:sp>
      <p:sp>
        <p:nvSpPr>
          <p:cNvPr id="841616517" name=""/>
          <p:cNvSpPr txBox="1"/>
          <p:nvPr/>
        </p:nvSpPr>
        <p:spPr bwMode="auto">
          <a:xfrm flipH="0" flipV="0">
            <a:off x="5252847" y="2152647"/>
            <a:ext cx="1793578" cy="10366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 b="1"/>
              <a:t>Яндекс Дзен</a:t>
            </a:r>
            <a:endParaRPr b="1"/>
          </a:p>
          <a:p>
            <a:pPr>
              <a:defRPr/>
            </a:pPr>
            <a:endParaRPr b="1"/>
          </a:p>
          <a:p>
            <a:pPr marL="195764" indent="-195764">
              <a:buFont typeface="Arial"/>
              <a:buChar char="–"/>
              <a:defRPr/>
            </a:pPr>
            <a:r>
              <a:rPr sz="1100" b="0"/>
              <a:t>Видео публикации</a:t>
            </a:r>
            <a:endParaRPr sz="1100" b="0"/>
          </a:p>
          <a:p>
            <a:pPr marL="195764" indent="-195764">
              <a:buFont typeface="Arial"/>
              <a:buChar char="–"/>
              <a:defRPr/>
            </a:pPr>
            <a:r>
              <a:rPr sz="1100" b="0"/>
              <a:t>Текстовые публикации</a:t>
            </a:r>
            <a:endParaRPr sz="1100" b="0"/>
          </a:p>
        </p:txBody>
      </p:sp>
      <p:sp>
        <p:nvSpPr>
          <p:cNvPr id="1453031261" name=""/>
          <p:cNvSpPr txBox="1"/>
          <p:nvPr/>
        </p:nvSpPr>
        <p:spPr bwMode="auto">
          <a:xfrm flipH="0" flipV="0">
            <a:off x="7220925" y="2152647"/>
            <a:ext cx="1707688" cy="594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 b="1"/>
              <a:t>RuTube видеохостинг</a:t>
            </a:r>
            <a:endParaRPr sz="1100"/>
          </a:p>
          <a:p>
            <a:pPr>
              <a:defRPr/>
            </a:pPr>
            <a:endParaRPr sz="1100"/>
          </a:p>
          <a:p>
            <a:pPr marL="206777" indent="-206777">
              <a:buFont typeface="Arial"/>
              <a:buChar char="–"/>
              <a:defRPr/>
            </a:pPr>
            <a:r>
              <a:rPr sz="1100"/>
              <a:t>Видео публикации</a:t>
            </a:r>
            <a:endParaRPr sz="1100"/>
          </a:p>
        </p:txBody>
      </p:sp>
      <p:sp>
        <p:nvSpPr>
          <p:cNvPr id="1105213359" name=""/>
          <p:cNvSpPr txBox="1"/>
          <p:nvPr/>
        </p:nvSpPr>
        <p:spPr bwMode="auto">
          <a:xfrm flipH="0" flipV="0">
            <a:off x="4847336" y="3390898"/>
            <a:ext cx="2499930" cy="12652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 b="1"/>
              <a:t>Телеграмм канал (под знаком ?)</a:t>
            </a:r>
            <a:endParaRPr sz="1100" b="1"/>
          </a:p>
          <a:p>
            <a:pPr>
              <a:defRPr/>
            </a:pPr>
            <a:endParaRPr sz="1100" b="1"/>
          </a:p>
          <a:p>
            <a:pPr>
              <a:defRPr/>
            </a:pPr>
            <a:r>
              <a:rPr sz="1100" b="0"/>
              <a:t>В перспективе, возможно подключение этого ресурса по мере формирования идей отвечающих интересам этой площадки.</a:t>
            </a:r>
            <a:endParaRPr sz="1100"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4049067" name=""/>
          <p:cNvSpPr txBox="1"/>
          <p:nvPr/>
        </p:nvSpPr>
        <p:spPr bwMode="auto">
          <a:xfrm flipH="0" flipV="0">
            <a:off x="4249125" y="1618888"/>
            <a:ext cx="3700215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                  Контент ресурсы</a:t>
            </a:r>
            <a:endParaRPr sz="1400"/>
          </a:p>
        </p:txBody>
      </p:sp>
      <p:sp>
        <p:nvSpPr>
          <p:cNvPr id="1535523759" name=""/>
          <p:cNvSpPr txBox="1"/>
          <p:nvPr/>
        </p:nvSpPr>
        <p:spPr bwMode="auto">
          <a:xfrm flipH="0" flipV="0">
            <a:off x="2830512" y="2057398"/>
            <a:ext cx="6537433" cy="26063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AutoNum type="arabicPeriod"/>
              <a:defRPr/>
            </a:pPr>
            <a:r>
              <a:rPr sz="1100"/>
              <a:t>Признания в любви к городу от автора на протяжении 365 дней в году. Своего рода некий челлендж в котором, автор снимает короткие видеоролики с признаниями выкладывая их регулярно в сеть, а также включает призывы людей делать тоже самое и популяризирует #признайсягородувлюбви как основную идею и отправную точку для развития ресурсов.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Короткие видео интервью с жителями и гостями города на тему: почему они любят петербург, в которых автор масштабирует и выводит эту историю в массы, призывает делиться и рассказывать об этом проекте, а также подписываться на ресурсы.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Видео интервью только с гостями города, которые однажды приехали в Петербург и решили остаться здесь. Интервью более глубокое, так как затрагивает не только вопрос почему человек любит город, но и его жизненные цели и планы на его развитие в этом городе.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Текстовые публикации с интересными городскими историями от автора, подписчиков, да и просто разных жителей города. Размещаться они будут на дзене и в вк сообществе.</a:t>
            </a: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087915" name=""/>
          <p:cNvSpPr txBox="1"/>
          <p:nvPr/>
        </p:nvSpPr>
        <p:spPr bwMode="auto">
          <a:xfrm flipH="0" flipV="0">
            <a:off x="4525348" y="1523998"/>
            <a:ext cx="3858898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Периодичность публикаций</a:t>
            </a:r>
            <a:endParaRPr sz="1400" b="1"/>
          </a:p>
        </p:txBody>
      </p:sp>
      <p:sp>
        <p:nvSpPr>
          <p:cNvPr id="1448748008" name=""/>
          <p:cNvSpPr txBox="1"/>
          <p:nvPr/>
        </p:nvSpPr>
        <p:spPr bwMode="auto">
          <a:xfrm flipH="0" flipV="0">
            <a:off x="3016415" y="2305047"/>
            <a:ext cx="6173202" cy="24387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AutoNum type="arabicPeriod"/>
              <a:defRPr/>
            </a:pPr>
            <a:r>
              <a:rPr sz="1100"/>
              <a:t>Признания автора 365 - </a:t>
            </a:r>
            <a:r>
              <a:rPr sz="1100" b="1"/>
              <a:t>ежедневно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Короткие видео признания от людей - </a:t>
            </a:r>
            <a:r>
              <a:rPr sz="1100" b="1"/>
              <a:t>ежедневно</a:t>
            </a:r>
            <a:r>
              <a:rPr sz="1100"/>
              <a:t> (Правда съемки контента будут делаться на выходных в нужном количестве и уже публиковаться в течении следующей недели)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Расширенные Видео интервью с разными людьми, которые, выбрали Петербург для своей жизни - </a:t>
            </a:r>
            <a:r>
              <a:rPr sz="1100" b="1"/>
              <a:t>раз в неделю</a:t>
            </a:r>
            <a:r>
              <a:rPr sz="1100"/>
              <a:t> (с перспективой 2-3 публикации в дальнейшем при возможности успевать делать съемки чаще и быстрее)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Текстовые статьи - </a:t>
            </a:r>
            <a:r>
              <a:rPr sz="1100" b="1"/>
              <a:t>ежедневно</a:t>
            </a:r>
            <a:r>
              <a:rPr sz="1100"/>
              <a:t> (к такой частоте публикаций прийти сразу не получится, и тут мы сначала будем собирать все эти истории в банк историй, откроем полноценный прием таких историй, расскажем об этом людям и уже после этого будем заниматься чтением, редактированием, а потом публикациями)</a:t>
            </a: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4265547" name=""/>
          <p:cNvSpPr txBox="1"/>
          <p:nvPr/>
        </p:nvSpPr>
        <p:spPr bwMode="auto">
          <a:xfrm flipH="0" flipV="0">
            <a:off x="3668098" y="923923"/>
            <a:ext cx="4951228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        Взаимодействие с другими ресурсами</a:t>
            </a:r>
            <a:endParaRPr sz="1400" b="1"/>
          </a:p>
        </p:txBody>
      </p:sp>
      <p:sp>
        <p:nvSpPr>
          <p:cNvPr id="1985165742" name=""/>
          <p:cNvSpPr txBox="1"/>
          <p:nvPr/>
        </p:nvSpPr>
        <p:spPr bwMode="auto">
          <a:xfrm flipH="0" flipV="0">
            <a:off x="3001348" y="1457325"/>
            <a:ext cx="6200623" cy="21290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AutoNum type="arabicPeriod"/>
              <a:defRPr/>
            </a:pPr>
            <a:r>
              <a:rPr sz="1100"/>
              <a:t>Паблики\группы\каналы по типу: </a:t>
            </a: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Это Питер, детка! Типичный Питер</a:t>
            </a:r>
            <a:r>
              <a:rPr sz="1100" b="0"/>
              <a:t>, </a:t>
            </a: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#ХочувПитер</a:t>
            </a:r>
            <a:r>
              <a:rPr sz="1100" b="0"/>
              <a:t>, </a:t>
            </a: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Эстетика Санкт-Петербурга</a:t>
            </a:r>
            <a:r>
              <a:rPr sz="1100" b="0"/>
              <a:t> и др.</a:t>
            </a:r>
            <a:endParaRPr sz="1100" b="0"/>
          </a:p>
          <a:p>
            <a:pPr marL="206777" indent="-206777">
              <a:buAutoNum type="arabicPeriod"/>
              <a:defRPr/>
            </a:pPr>
            <a:endParaRPr sz="1100" b="0"/>
          </a:p>
          <a:p>
            <a:pPr marL="206777" indent="-206777">
              <a:buAutoNum type="arabicPeriod"/>
              <a:defRPr/>
            </a:pPr>
            <a:r>
              <a:rPr sz="1100" b="0"/>
              <a:t>Телеканалы: Санкт-Петербург, телеканал 78, МИР, Известия ТВ.</a:t>
            </a:r>
            <a:endParaRPr sz="1100" b="0"/>
          </a:p>
          <a:p>
            <a:pPr marL="206777" indent="-206777">
              <a:buAutoNum type="arabicPeriod"/>
              <a:defRPr/>
            </a:pPr>
            <a:endParaRPr sz="1100" b="0"/>
          </a:p>
          <a:p>
            <a:pPr marL="206777" indent="-206777">
              <a:buAutoNum type="arabicPeriod"/>
              <a:defRPr/>
            </a:pPr>
            <a:r>
              <a:rPr sz="1100" b="0"/>
              <a:t>Радиостанции: </a:t>
            </a:r>
            <a:r>
              <a:rPr sz="1100" b="0"/>
              <a:t>Радио Петербург, Радио Зенит, Радио Эрмитаж, Питер FM, Радио Рекорд.</a:t>
            </a:r>
            <a:endParaRPr sz="1100" b="0"/>
          </a:p>
          <a:p>
            <a:pPr marL="206777" indent="-206777">
              <a:buAutoNum type="arabicPeriod"/>
              <a:defRPr/>
            </a:pPr>
            <a:endParaRPr sz="1100" b="0"/>
          </a:p>
          <a:p>
            <a:pPr marL="206777" indent="-206777">
              <a:buAutoNum type="arabicPeriod"/>
              <a:defRPr/>
            </a:pPr>
            <a:r>
              <a:rPr sz="1100" b="0"/>
              <a:t>Популярные блогеры Петербурга: </a:t>
            </a: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Валерия Дроздецкая</a:t>
            </a:r>
            <a:r>
              <a:rPr sz="1100" b="0"/>
              <a:t> (</a:t>
            </a:r>
            <a:r>
              <a:rPr sz="1200" b="0" i="0" u="none">
                <a:solidFill>
                  <a:srgbClr val="333333"/>
                </a:solidFill>
                <a:latin typeface="Open Sans"/>
                <a:ea typeface="Open Sans"/>
                <a:cs typeface="Open Sans"/>
              </a:rPr>
              <a:t>tut_lera</a:t>
            </a:r>
            <a:r>
              <a:rPr sz="1100" b="0"/>
              <a:t>), </a:t>
            </a: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Влад</a:t>
            </a:r>
            <a:r>
              <a:rPr sz="1100" b="0"/>
              <a:t> (</a:t>
            </a:r>
            <a:r>
              <a:rPr sz="1200" b="0" i="0" u="none">
                <a:solidFill>
                  <a:srgbClr val="333333"/>
                </a:solidFill>
                <a:latin typeface="Open Sans"/>
                <a:ea typeface="Open Sans"/>
                <a:cs typeface="Open Sans"/>
              </a:rPr>
              <a:t>vladslav_s</a:t>
            </a:r>
            <a:r>
              <a:rPr sz="1100" b="0"/>
              <a:t>), и др.</a:t>
            </a:r>
            <a:endParaRPr sz="1100" b="0"/>
          </a:p>
          <a:p>
            <a:pPr marL="206777" indent="-206777">
              <a:buAutoNum type="arabicPeriod"/>
              <a:defRPr/>
            </a:pPr>
            <a:endParaRPr sz="1100" b="0"/>
          </a:p>
          <a:p>
            <a:pPr marL="206777" indent="-206777">
              <a:buAutoNum type="arabicPeriod"/>
              <a:defRPr/>
            </a:pPr>
            <a:r>
              <a:rPr sz="1100" b="0"/>
              <a:t>Взаимодействия с НКО (некоммерческими организациями).</a:t>
            </a:r>
            <a:endParaRPr sz="1100"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6895024" name=""/>
          <p:cNvSpPr txBox="1"/>
          <p:nvPr/>
        </p:nvSpPr>
        <p:spPr bwMode="auto">
          <a:xfrm flipH="0" flipV="0">
            <a:off x="3810973" y="1562098"/>
            <a:ext cx="4637263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                   Каналы продвижения</a:t>
            </a:r>
            <a:endParaRPr sz="1400" b="1"/>
          </a:p>
        </p:txBody>
      </p:sp>
      <p:sp>
        <p:nvSpPr>
          <p:cNvPr id="740358222" name=""/>
          <p:cNvSpPr txBox="1"/>
          <p:nvPr/>
        </p:nvSpPr>
        <p:spPr bwMode="auto">
          <a:xfrm flipH="0" flipV="0">
            <a:off x="3191850" y="1867257"/>
            <a:ext cx="6072703" cy="19358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/>
              <a:t>Первичные ресурсы</a:t>
            </a:r>
            <a:endParaRPr sz="1100"/>
          </a:p>
          <a:p>
            <a:pPr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Друзья, Друзья друзей, личные знакомства, случайные люди давшие интервью на улице.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Видео публикации продвигаемые соц сетями, с призывами людей присоединиться к проекту, подписаться на ресурсы, поучаствовать в флешмобе.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Участие в городских фестивалях и выставках с информационным стендом, где за записанное видео признание в любви к городу люди могут получить приятный сюрприз (открытку, конфетку и т.д.)</a:t>
            </a:r>
            <a:endParaRPr sz="1100"/>
          </a:p>
        </p:txBody>
      </p:sp>
      <p:sp>
        <p:nvSpPr>
          <p:cNvPr id="44339911" name=""/>
          <p:cNvSpPr txBox="1"/>
          <p:nvPr/>
        </p:nvSpPr>
        <p:spPr bwMode="auto">
          <a:xfrm flipH="0" flipV="0">
            <a:off x="3191850" y="4019549"/>
            <a:ext cx="5705534" cy="9299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100"/>
              <a:t>Вторичные ресурсы</a:t>
            </a:r>
            <a:endParaRPr sz="1100"/>
          </a:p>
          <a:p>
            <a:pPr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Реклама (платное продвижение соц сетей)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Взаимодействие с известными людьми и т.д</a:t>
            </a: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8692894" name=""/>
          <p:cNvSpPr txBox="1"/>
          <p:nvPr/>
        </p:nvSpPr>
        <p:spPr bwMode="auto">
          <a:xfrm flipH="0" flipV="0">
            <a:off x="4191975" y="1495423"/>
            <a:ext cx="4015980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              Монетизация проекта</a:t>
            </a:r>
            <a:endParaRPr sz="1400"/>
          </a:p>
        </p:txBody>
      </p:sp>
      <p:sp>
        <p:nvSpPr>
          <p:cNvPr id="892710635" name=""/>
          <p:cNvSpPr txBox="1"/>
          <p:nvPr/>
        </p:nvSpPr>
        <p:spPr bwMode="auto">
          <a:xfrm flipH="0" flipV="0">
            <a:off x="2944197" y="2105022"/>
            <a:ext cx="6520887" cy="2271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AutoNum type="arabicPeriod"/>
              <a:defRPr/>
            </a:pPr>
            <a:r>
              <a:rPr sz="1100"/>
              <a:t>Встроенная монетизация от ВК, Дзен, RuTube (встроенная реклама сервисов в публикации и видео) Заработает не сразу, понадобится время и активный рост.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Донаты ВК, Дзен, RuTube, (опубликованные ссылки на донаты для развития канала).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Рекламные интеграции (это уже в перспективе при хорошем росте подписной базы и популярности)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r>
              <a:rPr sz="1100"/>
              <a:t>Поддержка общественных организаций/гранты/финансирование/спонсорство</a:t>
            </a: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 marL="206777" indent="-206777">
              <a:buAutoNum type="arabicPeriod"/>
              <a:defRPr/>
            </a:pPr>
            <a:endParaRPr sz="1100"/>
          </a:p>
          <a:p>
            <a:pPr>
              <a:defRPr/>
            </a:pPr>
            <a:r>
              <a:rPr sz="1100" b="1"/>
              <a:t>Очень важно</a:t>
            </a:r>
            <a:r>
              <a:rPr sz="1100"/>
              <a:t>! Первые денежные начисления от любого из формата монетизации направлять на рост и развитие канала (покупка техники, покупка рекламы, увеличение штата персонала)</a:t>
            </a: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2900227" name=""/>
          <p:cNvSpPr txBox="1"/>
          <p:nvPr/>
        </p:nvSpPr>
        <p:spPr bwMode="auto">
          <a:xfrm flipH="0" flipV="0">
            <a:off x="3982424" y="914220"/>
            <a:ext cx="4162455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/>
              <a:t>              Перспективы для проекта</a:t>
            </a:r>
            <a:endParaRPr sz="1400" b="1"/>
          </a:p>
        </p:txBody>
      </p:sp>
      <p:sp>
        <p:nvSpPr>
          <p:cNvPr id="1027070852" name=""/>
          <p:cNvSpPr txBox="1"/>
          <p:nvPr/>
        </p:nvSpPr>
        <p:spPr bwMode="auto">
          <a:xfrm flipH="0" flipV="0">
            <a:off x="2887048" y="1362073"/>
            <a:ext cx="6602803" cy="35512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195764" indent="-195764">
              <a:buAutoNum type="arabicPeriod"/>
              <a:defRPr/>
            </a:pPr>
            <a:r>
              <a:rPr sz="1100"/>
              <a:t>Широкая огласка в медиа и поддержка от известных людей, властей города и т.д.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r>
              <a:rPr sz="1100"/>
              <a:t>Возможность создавать и показывать мультимедийные выставки с признаниями в любви на крупных площадках (Новая Голландия, Севкабель порт, Брусницын лофт, и др.)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r>
              <a:rPr sz="1100"/>
              <a:t>Запустить рекламную компанию по всему городу (метро, транспорт, билборды с самыми клевыми признаниями в любви городу)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r>
              <a:rPr sz="1100"/>
              <a:t>Создать ежегодный флешмоб - фестиваль (например на дворцовой или в других локациях)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r>
              <a:rPr sz="1100"/>
              <a:t>Создание например крупной инсталяции по типу (миллиона признаний в арт пространстве Сергиенко) только на уровне города.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r>
              <a:rPr sz="1100"/>
              <a:t>Возможность вынести этот проект за рамки города и отправиться с ним по Стране. (пример: футбольный клуб зенит открывает детские футбольные школы в других городах)</a:t>
            </a:r>
            <a:endParaRPr sz="1100"/>
          </a:p>
          <a:p>
            <a:pPr marL="195763" indent="-195763">
              <a:buAutoNum type="arabicPeriod"/>
              <a:defRPr/>
            </a:pPr>
            <a:endParaRPr sz="1100"/>
          </a:p>
          <a:p>
            <a:pPr marL="195763" indent="-195763">
              <a:buAutoNum type="arabicPeriod"/>
              <a:defRPr/>
            </a:pPr>
            <a:r>
              <a:rPr sz="1100"/>
              <a:t>Создание официального мерча. Возможно создание специализированного фирменного магазина с атрибутикой и другими товарами.</a:t>
            </a:r>
            <a:endParaRPr sz="1100"/>
          </a:p>
          <a:p>
            <a:pPr marL="195764" indent="-195764">
              <a:buAutoNum type="arabicPeriod"/>
              <a:defRPr/>
            </a:pPr>
            <a:endParaRPr sz="1100"/>
          </a:p>
          <a:p>
            <a:pPr marL="195764" indent="-195764">
              <a:buAutoNum type="arabicPeriod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R7-Office/2024.1.1.375</Application>
  <DocSecurity>0</DocSecurity>
  <PresentationFormat/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dc:identifier/>
  <dc:language>ru-RU</dc:language>
  <cp:lastModifiedBy>Алекс Мартинэль</cp:lastModifiedBy>
  <cp:revision>9</cp:revision>
  <dcterms:created xsi:type="dcterms:W3CDTF">2023-08-25T13:22:51Z</dcterms:created>
  <dcterms:modified xsi:type="dcterms:W3CDTF">2024-09-13T14:30:55Z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</vt:i4>
  </property>
  <property fmtid="{D5CDD505-2E9C-101B-9397-08002B2CF9AE}" pid="4" name="PresentationFormat">
    <vt:lpwstr>Широкоэкранный</vt:lpwstr>
  </property>
  <property fmtid="{D5CDD505-2E9C-101B-9397-08002B2CF9AE}" pid="5" name="Slides">
    <vt:i4>1</vt:i4>
  </property>
</Properties>
</file>