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Amatic SC"/>
      <p:regular r:id="rId32"/>
      <p:bold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Source Code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293B902-F912-4DCA-A0BC-DA8D4B6FDB01}">
  <a:tblStyle styleId="{1293B902-F912-4DCA-A0BC-DA8D4B6FDB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italic.fntdata"/><Relationship Id="rId20" Type="http://schemas.openxmlformats.org/officeDocument/2006/relationships/slide" Target="slides/slide14.xml"/><Relationship Id="rId41" Type="http://schemas.openxmlformats.org/officeDocument/2006/relationships/font" Target="fonts/SourceCodePr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maticSC-bold.fntdata"/><Relationship Id="rId10" Type="http://schemas.openxmlformats.org/officeDocument/2006/relationships/slide" Target="slides/slide4.xml"/><Relationship Id="rId32" Type="http://schemas.openxmlformats.org/officeDocument/2006/relationships/font" Target="fonts/AmaticSC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-bold.fntdata"/><Relationship Id="rId12" Type="http://schemas.openxmlformats.org/officeDocument/2006/relationships/slide" Target="slides/slide6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1.xml"/><Relationship Id="rId39" Type="http://schemas.openxmlformats.org/officeDocument/2006/relationships/font" Target="fonts/SourceCodePro-bold.fntdata"/><Relationship Id="rId16" Type="http://schemas.openxmlformats.org/officeDocument/2006/relationships/slide" Target="slides/slide10.xml"/><Relationship Id="rId38" Type="http://schemas.openxmlformats.org/officeDocument/2006/relationships/font" Target="fonts/SourceCodePr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3d393f4b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3d393f4b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1e6001a3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1e6001a3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3d393f4b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3d393f4b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3d393f4b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3d393f4b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3d393f4b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3d393f4b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1e6001a3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1e6001a3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3d393f4b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3d393f4b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1e6001a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1e6001a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3d393f4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3d393f4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1e6001a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1e6001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043f14dd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043f14dd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3d393f4b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3d393f4b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1e6001a30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1e6001a30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3d393f4b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3d393f4b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3d393f4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3d393f4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3d393f4b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3d393f4b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1e6001a3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1e6001a3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043f14ddb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043f14ddb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3d393f4b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3d393f4b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043f14ddb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043f14ddb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3d393f4b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3d393f4b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3d393f4b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3d393f4b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3d393f4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3d393f4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043f14ddb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043f14dd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25.xml"/><Relationship Id="rId5" Type="http://schemas.openxmlformats.org/officeDocument/2006/relationships/slide" Target="/ppt/slides/slide9.xml"/><Relationship Id="rId6" Type="http://schemas.openxmlformats.org/officeDocument/2006/relationships/slide" Target="/ppt/slides/slide19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7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6900">
                <a:latin typeface="Montserrat"/>
                <a:ea typeface="Montserrat"/>
                <a:cs typeface="Montserrat"/>
                <a:sym typeface="Montserrat"/>
              </a:rPr>
              <a:t>Своя игра</a:t>
            </a:r>
            <a:endParaRPr b="0" sz="6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4700">
                <a:latin typeface="Montserrat"/>
                <a:ea typeface="Montserrat"/>
                <a:cs typeface="Montserrat"/>
                <a:sym typeface="Montserrat"/>
              </a:rPr>
              <a:t>“Все зависит от нас самих”</a:t>
            </a:r>
            <a:endParaRPr b="0" sz="4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22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вред табачных изделий 10</a:t>
            </a:r>
            <a:endParaRPr/>
          </a:p>
        </p:txBody>
      </p:sp>
      <p:sp>
        <p:nvSpPr>
          <p:cNvPr id="123" name="Google Shape;123;p23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какой из фотографий изображены легкие курящего человека?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725" y="3265650"/>
            <a:ext cx="2018899" cy="17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024" y="92850"/>
            <a:ext cx="1894611" cy="15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5">
            <a:alphaModFix/>
          </a:blip>
          <a:srcRect b="4719" l="-2480" r="2479" t="-4720"/>
          <a:stretch/>
        </p:blipFill>
        <p:spPr>
          <a:xfrm>
            <a:off x="4949375" y="1679257"/>
            <a:ext cx="2338475" cy="153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24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265500" y="69175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вред табачных изделий 20</a:t>
            </a:r>
            <a:endParaRPr/>
          </a:p>
        </p:txBody>
      </p:sp>
      <p:sp>
        <p:nvSpPr>
          <p:cNvPr id="137" name="Google Shape;137;p25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Какая из волонтерских акций может быть названа “белый цветок”?</a:t>
            </a:r>
            <a:endParaRPr/>
          </a:p>
        </p:txBody>
      </p:sp>
      <p:sp>
        <p:nvSpPr>
          <p:cNvPr id="138" name="Google Shape;138;p25"/>
          <p:cNvSpPr txBox="1"/>
          <p:nvPr>
            <p:ph idx="2" type="body"/>
          </p:nvPr>
        </p:nvSpPr>
        <p:spPr>
          <a:xfrm>
            <a:off x="4921575" y="1319975"/>
            <a:ext cx="3837000" cy="21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б)направленная против курения и туберкулеза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5000500" y="480325"/>
            <a:ext cx="39384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4921575" y="503975"/>
            <a:ext cx="33675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а)в поддержку бездомных животных</a:t>
            </a:r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4921575" y="3074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в)защита исчезающих редких белых цветов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26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вред табачных изделий 30</a:t>
            </a:r>
            <a:endParaRPr/>
          </a:p>
        </p:txBody>
      </p:sp>
      <p:sp>
        <p:nvSpPr>
          <p:cNvPr id="152" name="Google Shape;152;p27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 чем связывают прием никотина, курение?</a:t>
            </a:r>
            <a:endParaRPr/>
          </a:p>
        </p:txBody>
      </p:sp>
      <p:sp>
        <p:nvSpPr>
          <p:cNvPr id="153" name="Google Shape;153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С сердечно-сосудистыми заболеваниями. возникновением врожденных дефектов и отравлениями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28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вред табачных изделий  40</a:t>
            </a:r>
            <a:endParaRPr/>
          </a:p>
        </p:txBody>
      </p:sp>
      <p:sp>
        <p:nvSpPr>
          <p:cNvPr id="164" name="Google Shape;164;p2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Какое из данных утверждений является верным?</a:t>
            </a:r>
            <a:endParaRPr/>
          </a:p>
        </p:txBody>
      </p:sp>
      <p:sp>
        <p:nvSpPr>
          <p:cNvPr id="165" name="Google Shape;165;p29"/>
          <p:cNvSpPr txBox="1"/>
          <p:nvPr>
            <p:ph idx="2" type="body"/>
          </p:nvPr>
        </p:nvSpPr>
        <p:spPr>
          <a:xfrm>
            <a:off x="4572000" y="1476700"/>
            <a:ext cx="4390200" cy="21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</a:t>
            </a: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Все крупные табачные заводы России принадлежат иностранным собственникам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2.Существуют различные формы табака, в том числе и жевательный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б)оба утверждения верны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4600700" y="2973575"/>
            <a:ext cx="30000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а)верно только 1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4600700" y="4219875"/>
            <a:ext cx="30000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г</a:t>
            </a: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) оба утверждения неверны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4600700" y="3764438"/>
            <a:ext cx="26613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в) верно только 2</a:t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Google Shape;173;p30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нет спиртным напиткам  10</a:t>
            </a:r>
            <a:endParaRPr/>
          </a:p>
        </p:txBody>
      </p:sp>
      <p:sp>
        <p:nvSpPr>
          <p:cNvPr id="179" name="Google Shape;179;p3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Является ли алкоголь наркотическим веществом ?</a:t>
            </a:r>
            <a:endParaRPr/>
          </a:p>
        </p:txBody>
      </p:sp>
      <p:sp>
        <p:nvSpPr>
          <p:cNvPr id="180" name="Google Shape;180;p31"/>
          <p:cNvSpPr txBox="1"/>
          <p:nvPr>
            <p:ph idx="2" type="body"/>
          </p:nvPr>
        </p:nvSpPr>
        <p:spPr>
          <a:xfrm>
            <a:off x="4903625" y="293800"/>
            <a:ext cx="3837000" cy="27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а)да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4903625" y="1956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б)нет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Google Shape;62;p14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32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нет спиртным напиткам 20</a:t>
            </a:r>
            <a:endParaRPr/>
          </a:p>
        </p:txBody>
      </p:sp>
      <p:sp>
        <p:nvSpPr>
          <p:cNvPr id="192" name="Google Shape;192;p33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Употребление алкоголя во время беременности может привести к развитию у ребенка...</a:t>
            </a:r>
            <a:endParaRPr/>
          </a:p>
        </p:txBody>
      </p:sp>
      <p:sp>
        <p:nvSpPr>
          <p:cNvPr id="193" name="Google Shape;193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Алкогольного синдрома плода,для таких детей характерны рост и масса тела ниже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34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265500" y="69175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нет спиртным напиткам </a:t>
            </a:r>
            <a:r>
              <a:rPr lang="ru"/>
              <a:t>30</a:t>
            </a:r>
            <a:endParaRPr/>
          </a:p>
        </p:txBody>
      </p:sp>
      <p:sp>
        <p:nvSpPr>
          <p:cNvPr id="204" name="Google Shape;204;p35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какой стране впервые был введен “сухой закон”?</a:t>
            </a:r>
            <a:endParaRPr/>
          </a:p>
        </p:txBody>
      </p:sp>
      <p:sp>
        <p:nvSpPr>
          <p:cNvPr id="205" name="Google Shape;205;p35"/>
          <p:cNvSpPr txBox="1"/>
          <p:nvPr>
            <p:ph idx="2" type="body"/>
          </p:nvPr>
        </p:nvSpPr>
        <p:spPr>
          <a:xfrm>
            <a:off x="4921575" y="1365050"/>
            <a:ext cx="3837000" cy="21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б) Швеция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5"/>
          <p:cNvSpPr txBox="1"/>
          <p:nvPr/>
        </p:nvSpPr>
        <p:spPr>
          <a:xfrm>
            <a:off x="5000500" y="480325"/>
            <a:ext cx="39384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4921575" y="594125"/>
            <a:ext cx="33675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а) Норвегия</a:t>
            </a:r>
            <a:endParaRPr/>
          </a:p>
        </p:txBody>
      </p:sp>
      <p:sp>
        <p:nvSpPr>
          <p:cNvPr id="208" name="Google Shape;208;p35"/>
          <p:cNvSpPr txBox="1"/>
          <p:nvPr/>
        </p:nvSpPr>
        <p:spPr>
          <a:xfrm>
            <a:off x="4921575" y="3068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в) США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9" name="Google Shape;209;p35"/>
          <p:cNvSpPr txBox="1"/>
          <p:nvPr/>
        </p:nvSpPr>
        <p:spPr>
          <a:xfrm>
            <a:off x="5000500" y="2263250"/>
            <a:ext cx="1777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ru" sz="18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865 год</a:t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5000500" y="993975"/>
            <a:ext cx="14535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1919 год</a:t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5000500" y="3507875"/>
            <a:ext cx="15432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1920 год</a:t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36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/>
        </p:nvSpPr>
        <p:spPr>
          <a:xfrm>
            <a:off x="351500" y="279775"/>
            <a:ext cx="3690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Comic Sans MS"/>
                <a:ea typeface="Comic Sans MS"/>
                <a:cs typeface="Comic Sans MS"/>
                <a:sym typeface="Comic Sans MS"/>
              </a:rPr>
              <a:t>Творческое задание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408900" y="3235300"/>
            <a:ext cx="2647200" cy="1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Comic Sans MS"/>
                <a:ea typeface="Comic Sans MS"/>
                <a:cs typeface="Comic Sans MS"/>
                <a:sym typeface="Comic Sans MS"/>
              </a:rPr>
              <a:t>+40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250" y="66675"/>
            <a:ext cx="35718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0" y="2847600"/>
            <a:ext cx="2797925" cy="20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8500" y="2847600"/>
            <a:ext cx="2925599" cy="20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волонтеры против наркотиков 10</a:t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является последствиями применения наркотических веществ?</a:t>
            </a:r>
            <a:endParaRPr/>
          </a:p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925150" y="1367025"/>
            <a:ext cx="3837000" cy="252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б)воспаление десен,хронические легочные заболевание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925150" y="331725"/>
            <a:ext cx="3988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а)формирование зависимости,проблемы с эмоциями,повреждение мозга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925150" y="3009800"/>
            <a:ext cx="3783600" cy="2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в)повышение температуры тела,озноб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6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675" y="627500"/>
            <a:ext cx="6735550" cy="45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351500" y="279775"/>
            <a:ext cx="33645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Comic Sans MS"/>
                <a:ea typeface="Comic Sans MS"/>
                <a:cs typeface="Comic Sans MS"/>
                <a:sym typeface="Comic Sans MS"/>
              </a:rPr>
              <a:t>Кот в мешке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408900" y="3235300"/>
            <a:ext cx="2647200" cy="1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Comic Sans MS"/>
                <a:ea typeface="Comic Sans MS"/>
                <a:cs typeface="Comic Sans MS"/>
                <a:sym typeface="Comic Sans MS"/>
              </a:rPr>
              <a:t>+20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8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волонтеры против наркотиков </a:t>
            </a:r>
            <a:r>
              <a:rPr lang="ru"/>
              <a:t>30</a:t>
            </a:r>
            <a:endParaRPr/>
          </a:p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методы и способы лечения наркотической зависимости вы знаете? </a:t>
            </a:r>
            <a:endParaRPr/>
          </a:p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9197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а)Реабилитационный центр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4919700" y="3171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г)Иглотерапия 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4919700" y="2331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в)Лечение у невролога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919700" y="1771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б)Языческие обряды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20"/>
          <p:cNvGraphicFramePr/>
          <p:nvPr/>
        </p:nvGraphicFramePr>
        <p:xfrm>
          <a:off x="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{1293B902-F912-4DCA-A0BC-DA8D4B6FDB01}</a:tableStyleId>
              </a:tblPr>
              <a:tblGrid>
                <a:gridCol w="2002650"/>
                <a:gridCol w="1720150"/>
                <a:gridCol w="1857750"/>
                <a:gridCol w="1770875"/>
                <a:gridCol w="17925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волонтеры против наркотиков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howjump?jump=nextslide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3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4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5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 спиртным напиткам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6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7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8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9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вред табачных изделий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0"/>
                        </a:rPr>
                        <a:t>10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1"/>
                        </a:rPr>
                        <a:t>20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2"/>
                        </a:rPr>
                        <a:t>30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ru" sz="7200" u="sng">
                          <a:solidFill>
                            <a:schemeClr val="hlink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  <a:hlinkClick action="ppaction://hlinksldjump" r:id="rId13"/>
                        </a:rPr>
                        <a:t>40</a:t>
                      </a:r>
                      <a:endParaRPr sz="7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265500" y="84275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волонтеры против наркотиков 40</a:t>
            </a:r>
            <a:endParaRPr/>
          </a:p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265500" y="1974750"/>
            <a:ext cx="4218600" cy="21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44444"/>
                </a:solidFill>
                <a:highlight>
                  <a:srgbClr val="FFFFFF"/>
                </a:highlight>
              </a:rPr>
              <a:t>В третьем тысячелетии до н.э. существовал лечебник Шэнь-нуна, этот китайский император занимался медициной и предлагал использование наркотических средств в качестве лекарственного средства при...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4925150" y="848850"/>
            <a:ext cx="3837000" cy="160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а)расстройстве кишечника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4953850" y="2647475"/>
            <a:ext cx="30000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в)головной боли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4953850" y="1879225"/>
            <a:ext cx="38370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б) простудных заболеваниях</a:t>
            </a:r>
            <a:endParaRPr sz="18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