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handoutMasterIdLst>
    <p:handoutMasterId r:id="rId9"/>
  </p:handoutMasterIdLst>
  <p:sldIdLst>
    <p:sldId id="256" r:id="rId2"/>
    <p:sldId id="317" r:id="rId3"/>
    <p:sldId id="340" r:id="rId4"/>
    <p:sldId id="344" r:id="rId5"/>
    <p:sldId id="345" r:id="rId6"/>
    <p:sldId id="30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3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AD162-4755-42E6-95EE-EEB9EC23E58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18630-AC6F-41BD-9DFA-9A3065394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2B096-41FA-4BFF-BD8C-504AF99231F3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FFEC7-D2ED-4460-ADC9-0FBDD483D6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92C92-7A88-4266-A3E6-4A012B54BCA4}" type="datetime1">
              <a:rPr lang="ru-RU" smtClean="0"/>
              <a:pPr/>
              <a:t>27.04.2020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A14A76-21B4-4F52-9319-A88162CEFF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03F3-7BDE-4E89-BBC2-7A44B8EA26C3}" type="datetime1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4A76-21B4-4F52-9319-A88162CEF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E9FB5-F879-44F8-96AD-2A04516E6EA4}" type="datetime1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4A76-21B4-4F52-9319-A88162CEF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832ED73-F44F-4DB0-9DF7-F2929F92A366}" type="datetime1">
              <a:rPr lang="ru-RU" smtClean="0"/>
              <a:pPr/>
              <a:t>27.04.2020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5A14A76-21B4-4F52-9319-A88162CEFF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D84AC-8285-4C35-8B7A-CA434E5D2D30}" type="datetime1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4A76-21B4-4F52-9319-A88162CEFF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3C80E-7511-48AD-B26E-B5BAC52DC03E}" type="datetime1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4A76-21B4-4F52-9319-A88162CEFF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4A76-21B4-4F52-9319-A88162CEFF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23F4-A219-4754-9DD6-334F299696A4}" type="datetime1">
              <a:rPr lang="ru-RU" smtClean="0"/>
              <a:pPr/>
              <a:t>27.04.2020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CEB0B-FF6B-4A2E-B04F-CA3AB26144A5}" type="datetime1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4A76-21B4-4F52-9319-A88162CEFF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4FC65-9DE3-4E17-9825-9D434A61CB67}" type="datetime1">
              <a:rPr lang="ru-RU" smtClean="0"/>
              <a:pPr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4A76-21B4-4F52-9319-A88162CEF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90D24CA-9C5D-409B-9F2F-8A654BC5BB2E}" type="datetime1">
              <a:rPr lang="ru-RU" smtClean="0"/>
              <a:pPr/>
              <a:t>27.04.2020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5A14A76-21B4-4F52-9319-A88162CEFF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4A8F3-3313-4C9E-8D44-46FC507BD5C8}" type="datetime1">
              <a:rPr lang="ru-RU" smtClean="0"/>
              <a:pPr/>
              <a:t>27.04.2020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A14A76-21B4-4F52-9319-A88162CEFF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F4ED32F-25FA-4AD6-913C-2CF04277997A}" type="datetime1">
              <a:rPr lang="ru-RU" smtClean="0"/>
              <a:pPr/>
              <a:t>27.04.2020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5A14A76-21B4-4F52-9319-A88162CEFF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twoe-kino.ru/wp-content/uploads/2015/07/werese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42852"/>
            <a:ext cx="6667500" cy="435771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4141" y="0"/>
            <a:ext cx="1939859" cy="2181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1143008"/>
          </a:xfrm>
        </p:spPr>
        <p:txBody>
          <a:bodyPr>
            <a:normAutofit/>
          </a:bodyPr>
          <a:lstStyle/>
          <a:p>
            <a:endParaRPr lang="ru-RU" sz="4000" b="1" i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6" name="Рисунок 5" descr="75 победы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28" y="4572008"/>
            <a:ext cx="6357983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узел 5"/>
          <p:cNvSpPr/>
          <p:nvPr/>
        </p:nvSpPr>
        <p:spPr>
          <a:xfrm>
            <a:off x="8358214" y="6208812"/>
            <a:ext cx="785786" cy="649188"/>
          </a:xfrm>
          <a:prstGeom prst="flowChartConnector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42853"/>
            <a:ext cx="857256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«</a:t>
            </a:r>
            <a:r>
              <a:rPr lang="ru-RU" sz="3200" b="1" dirty="0" err="1" smtClean="0"/>
              <a:t>Трево́жный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ме́сяц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ве́ресень</a:t>
            </a:r>
            <a:r>
              <a:rPr lang="ru-RU" sz="3200" dirty="0" smtClean="0"/>
              <a:t>» — советский художественный фильм Леонида </a:t>
            </a:r>
            <a:r>
              <a:rPr lang="ru-RU" sz="3200" dirty="0" err="1" smtClean="0"/>
              <a:t>Осыки</a:t>
            </a:r>
            <a:r>
              <a:rPr lang="ru-RU" sz="3200" dirty="0" smtClean="0"/>
              <a:t>, снятый по одноимённой повести Виктора Смирнова в 1976 году. </a:t>
            </a:r>
          </a:p>
          <a:p>
            <a:pPr algn="just"/>
            <a:r>
              <a:rPr lang="ru-RU" sz="3200" dirty="0" smtClean="0"/>
              <a:t>В сентябре 1944 года в родное село Глухари в украинском Полесье возвращается после тяжёлого ранения разведчик Иван </a:t>
            </a:r>
            <a:r>
              <a:rPr lang="ru-RU" sz="3200" dirty="0" err="1" smtClean="0"/>
              <a:t>Капелюх</a:t>
            </a:r>
            <a:r>
              <a:rPr lang="ru-RU" sz="3200" dirty="0" smtClean="0"/>
              <a:t>.</a:t>
            </a:r>
          </a:p>
          <a:p>
            <a:pPr algn="just"/>
            <a:r>
              <a:rPr lang="ru-RU" sz="3200" dirty="0" smtClean="0"/>
              <a:t>Немецких солдат, недавно изгнанных из этих земель, сменили бандиты, которые так же устраивают расправы над мирным населением. Для борьбы с ними формируются истребительные батальоны, или сокращенно «Ястребки». </a:t>
            </a:r>
          </a:p>
          <a:p>
            <a:pPr algn="just"/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57310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33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8358214" y="6208812"/>
            <a:ext cx="785786" cy="649188"/>
          </a:xfrm>
          <a:prstGeom prst="flowChartConnector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13</a:t>
            </a:r>
            <a:endParaRPr lang="ru-RU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42852"/>
            <a:ext cx="87154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Отзывы о фильме «Тревожный месяц </a:t>
            </a:r>
            <a:r>
              <a:rPr lang="ru-RU" sz="3200" dirty="0" err="1" smtClean="0">
                <a:solidFill>
                  <a:srgbClr val="FF0000"/>
                </a:solidFill>
              </a:rPr>
              <a:t>вересень</a:t>
            </a:r>
            <a:r>
              <a:rPr lang="ru-RU" sz="3200" dirty="0" smtClean="0">
                <a:solidFill>
                  <a:srgbClr val="FF0000"/>
                </a:solidFill>
              </a:rPr>
              <a:t>».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000108"/>
            <a:ext cx="885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1071546"/>
            <a:ext cx="885831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….. Режиссер правдиво показывает Полесье 1944 года, а именно небольшое, запуганное бандитами село Глухари, в котором традиционные украинские хаты-мазанки чередуются с деревянными избами; местных жителей, чьи сомнения и страхи еще нужно преодолеть красноармейцу Ивану </a:t>
            </a:r>
            <a:r>
              <a:rPr lang="ru-RU" sz="3200" dirty="0" err="1" smtClean="0"/>
              <a:t>Капелюху</a:t>
            </a:r>
            <a:r>
              <a:rPr lang="ru-RU" sz="3200" dirty="0" smtClean="0"/>
              <a:t>, который, несмотря на ранение, согласился на практически смертную должность "ястребка". Очень интересным оказался выбор на главную роль актера Виктора Фокина. Простой и не со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57310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33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8358214" y="6208812"/>
            <a:ext cx="785786" cy="649188"/>
          </a:xfrm>
          <a:prstGeom prst="flowChartConnector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ru-RU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000108"/>
            <a:ext cx="885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142853"/>
            <a:ext cx="885831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стальными бицепсами, нескладный и худой, с </a:t>
            </a:r>
            <a:r>
              <a:rPr lang="ru-RU" sz="3200" dirty="0" err="1" smtClean="0"/>
              <a:t>парень,отнюдь</a:t>
            </a:r>
            <a:r>
              <a:rPr lang="ru-RU" sz="3200" dirty="0" smtClean="0"/>
              <a:t> не героической внешности не со стальными бицепсами, нескладный и худой, с впалыми щеками и светлыми грустными глазами, он по сути выполняет ту же функцию, что и актер </a:t>
            </a:r>
            <a:r>
              <a:rPr lang="ru-RU" sz="3200" dirty="0" err="1" smtClean="0"/>
              <a:t>А.Болтнев</a:t>
            </a:r>
            <a:r>
              <a:rPr lang="ru-RU" sz="3200" dirty="0" smtClean="0"/>
              <a:t> в "Иване Лапшине" - подчеркнуть ту же подлинность, простоту и жертвенность персонажа. Ничего от киногероя. Если бы роль играл кто-то типа И.Гаврилюка или </a:t>
            </a:r>
            <a:r>
              <a:rPr lang="ru-RU" sz="3200" dirty="0" err="1" smtClean="0"/>
              <a:t>Ю.Богатырева</a:t>
            </a:r>
            <a:r>
              <a:rPr lang="ru-RU" sz="3200" dirty="0" smtClean="0"/>
              <a:t> - все бы разрушилось. Каждое действие </a:t>
            </a:r>
            <a:r>
              <a:rPr lang="ru-RU" sz="3200" dirty="0" err="1" smtClean="0"/>
              <a:t>Капелюха</a:t>
            </a:r>
            <a:r>
              <a:rPr lang="ru-RU" sz="3200" dirty="0" smtClean="0"/>
              <a:t> - это преодоление... Оператор </a:t>
            </a:r>
            <a:r>
              <a:rPr lang="ru-RU" sz="3200" dirty="0" err="1" smtClean="0"/>
              <a:t>С.Шахбазян</a:t>
            </a:r>
            <a:r>
              <a:rPr lang="ru-RU" sz="3200" dirty="0" smtClean="0"/>
              <a:t> всячески старается избежать красивостей в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57310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33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8358214" y="6208812"/>
            <a:ext cx="785786" cy="649188"/>
          </a:xfrm>
          <a:prstGeom prst="flowChartConnector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ru-RU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000108"/>
            <a:ext cx="885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142853"/>
            <a:ext cx="88583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пейзажах, лицах, подчеркивая обыденность; преобладает темно-коричневая гамма. Актеры подобраны просто великолепно, почти все украинцы - они подлинны, потому не играют, а живут на экране. Их говор, интонации речи неповторимы. </a:t>
            </a:r>
          </a:p>
          <a:p>
            <a:pPr algn="just"/>
            <a:endParaRPr lang="ru-RU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562748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786182" y="5500702"/>
            <a:ext cx="571504" cy="595298"/>
          </a:xfrm>
        </p:spPr>
        <p:txBody>
          <a:bodyPr>
            <a:normAutofit/>
          </a:bodyPr>
          <a:lstStyle/>
          <a:p>
            <a:endParaRPr lang="ru-RU" sz="2000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42852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    </a:t>
            </a:r>
            <a:endParaRPr lang="ru-RU" sz="2000" dirty="0" smtClean="0"/>
          </a:p>
        </p:txBody>
      </p:sp>
      <p:sp>
        <p:nvSpPr>
          <p:cNvPr id="6" name="Блок-схема: узел 5"/>
          <p:cNvSpPr/>
          <p:nvPr/>
        </p:nvSpPr>
        <p:spPr>
          <a:xfrm>
            <a:off x="8358214" y="6208812"/>
            <a:ext cx="785786" cy="649188"/>
          </a:xfrm>
          <a:prstGeom prst="flowChartConnector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16</a:t>
            </a:r>
            <a:endParaRPr lang="ru-RU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https://kino-nowosti.ru/uploads/posts/2017-07/1500869092315008690853trevozhnyy-mesyac-veresen-film-1976-g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736"/>
            <a:ext cx="6858048" cy="4958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57158" y="285728"/>
            <a:ext cx="82153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Кадр из фильма «Тревожный месяц </a:t>
            </a:r>
            <a:r>
              <a:rPr lang="ru-RU" sz="3200" dirty="0" err="1" smtClean="0">
                <a:solidFill>
                  <a:srgbClr val="FF0000"/>
                </a:solidFill>
              </a:rPr>
              <a:t>вересень</a:t>
            </a:r>
            <a:r>
              <a:rPr lang="ru-RU" sz="3200" dirty="0" smtClean="0">
                <a:solidFill>
                  <a:srgbClr val="FF0000"/>
                </a:solidFill>
              </a:rPr>
              <a:t>».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2702</TotalTime>
  <Words>225</Words>
  <Application>Microsoft Office PowerPoint</Application>
  <PresentationFormat>Экран (4:3)</PresentationFormat>
  <Paragraphs>21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Бумажная</vt:lpstr>
      <vt:lpstr>Слайд 1</vt:lpstr>
      <vt:lpstr>Слайд 2</vt:lpstr>
      <vt:lpstr>    </vt:lpstr>
      <vt:lpstr>    </vt:lpstr>
      <vt:lpstr>    </vt:lpstr>
      <vt:lpstr>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VP-ksr</dc:creator>
  <cp:lastModifiedBy>VP-ksr</cp:lastModifiedBy>
  <cp:revision>403</cp:revision>
  <dcterms:created xsi:type="dcterms:W3CDTF">2020-01-09T11:05:50Z</dcterms:created>
  <dcterms:modified xsi:type="dcterms:W3CDTF">2020-04-27T07:20:31Z</dcterms:modified>
</cp:coreProperties>
</file>