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1"/>
  </p:notesMasterIdLst>
  <p:sldIdLst>
    <p:sldId id="256" r:id="rId2"/>
    <p:sldId id="258" r:id="rId3"/>
    <p:sldId id="257" r:id="rId4"/>
    <p:sldId id="265" r:id="rId5"/>
    <p:sldId id="282" r:id="rId6"/>
    <p:sldId id="266" r:id="rId7"/>
    <p:sldId id="283" r:id="rId8"/>
    <p:sldId id="262" r:id="rId9"/>
    <p:sldId id="275" r:id="rId10"/>
    <p:sldId id="269" r:id="rId11"/>
    <p:sldId id="270" r:id="rId12"/>
    <p:sldId id="271" r:id="rId13"/>
    <p:sldId id="276" r:id="rId14"/>
    <p:sldId id="260" r:id="rId15"/>
    <p:sldId id="261" r:id="rId16"/>
    <p:sldId id="279" r:id="rId17"/>
    <p:sldId id="280" r:id="rId18"/>
    <p:sldId id="263" r:id="rId19"/>
    <p:sldId id="264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E856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7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94A3-C205-44F9-87B9-28689D5E0E4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1AB57-3E63-4625-AE24-23A48C59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D58-86A7-4FB4-B6ED-37DEB1614227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450-AE02-4FC6-887B-FE331E77D410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9627-DB3D-44FD-9A15-C9CABE40386B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63BE-5700-4E15-9CCC-A7DF9518F789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C25D-0579-4E40-9FC8-02BC520CB3D5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22F2-83E8-4A90-9CDC-1CA2953EFC2D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F26-0313-4603-8F5B-DA83F0B090D7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D53F-F523-45EC-BBD5-F3A65032DEDF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3D4-EF8B-4351-AC17-1CC8967D6E9A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A3F5-897B-4B0C-96C1-355BE09B79E9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AE4F-6C2F-4904-876C-F7B5D0B56B30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8D4B-0AF9-4CD9-9FF6-4EE70ED27293}" type="datetime1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B8B8-0CC3-4CBA-8982-94158A7C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4267838_2291042361113788_5485987144797257728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040560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272808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Калининградская региональная общественная организация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"Социальная и психологическая поддержка женщин с </a:t>
            </a:r>
            <a:r>
              <a:rPr lang="ru-RU" sz="2000" b="1" dirty="0" smtClean="0">
                <a:cs typeface="Aharoni" pitchFamily="2" charset="-79"/>
              </a:rPr>
              <a:t>онкологическими</a:t>
            </a:r>
            <a:r>
              <a:rPr lang="ru-RU" sz="2000" b="1" dirty="0" smtClean="0"/>
              <a:t> заболеваниями "Вита"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877272"/>
            <a:ext cx="7406640" cy="533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Создана 28 июня 2002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76456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Мероприятия для женщин –членов нашей организации 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147" name="Picture 3" descr="C:\Users\1\Documents\Чашина\Календарный+план мероприятий на 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45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ЛФК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dirty="0" smtClean="0"/>
              <a:t>Одна  из востребованных форм работы по реабилитации – занятие лечебной физкультурой</a:t>
            </a: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170" name="Picture 2" descr="C:\Users\1\Desktop\PC23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76464" cy="2713976"/>
          </a:xfrm>
          <a:prstGeom prst="rect">
            <a:avLst/>
          </a:prstGeom>
          <a:noFill/>
        </p:spPr>
      </p:pic>
      <p:pic>
        <p:nvPicPr>
          <p:cNvPr id="6" name="Picture 12" descr="Янтар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87026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ИСЦЕЛЕНИЕ ПРИРОДОЙ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194" name="Picture 2" descr="C:\Users\1\Desktop\P102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32814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980728"/>
            <a:ext cx="203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Зеленоградск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708920"/>
            <a:ext cx="376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парк Куршская коса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9" name="Picture 7" descr="http://www.vita.4te.ru/sites/default/files/images/photo_buklet/6TropaZdoro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32631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032448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жизни с болезнью 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2770" name="Picture 2" descr="C:\Users\1\Desktop\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248472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3068960"/>
            <a:ext cx="29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Клубные встречи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3" name="Picture 5" descr="C:\Users\1\Desktop\DSC_4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3569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7784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«Взаимодействие волонтеров с онкологическими больными»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Под руководством </a:t>
            </a:r>
            <a:r>
              <a:rPr lang="ru-RU" sz="2000" dirty="0" err="1" smtClean="0"/>
              <a:t>онко-психолога</a:t>
            </a:r>
            <a:r>
              <a:rPr lang="ru-RU" sz="2000" dirty="0" smtClean="0"/>
              <a:t> из С-Петербурга, к.п.н. Чулковой Валентины Алексеевны</a:t>
            </a:r>
            <a:r>
              <a:rPr lang="en-US" sz="2000" dirty="0" smtClean="0"/>
              <a:t>.</a:t>
            </a:r>
          </a:p>
          <a:p>
            <a:pPr algn="just"/>
            <a:r>
              <a:rPr lang="ru-RU" sz="2000" dirty="0" smtClean="0"/>
              <a:t>Групповая активная психологическая работа, практическое обучение навыкам работы с </a:t>
            </a:r>
            <a:r>
              <a:rPr lang="ru-RU" sz="2000" dirty="0" err="1" smtClean="0"/>
              <a:t>онкопациентами</a:t>
            </a:r>
            <a:r>
              <a:rPr lang="ru-RU" sz="2000" dirty="0" smtClean="0"/>
              <a:t> по принципу «</a:t>
            </a:r>
            <a:r>
              <a:rPr lang="ru-RU" sz="2000" dirty="0" err="1" smtClean="0"/>
              <a:t>равная-равной</a:t>
            </a:r>
            <a:r>
              <a:rPr lang="ru-RU" sz="2000" dirty="0" smtClean="0"/>
              <a:t>», много психологических упражнений .</a:t>
            </a:r>
            <a:endParaRPr lang="ru-RU" dirty="0"/>
          </a:p>
        </p:txBody>
      </p:sp>
      <p:sp>
        <p:nvSpPr>
          <p:cNvPr id="6146" name="AutoShape 2" descr="https://e.mail.ru/cgi-bin/getattach?file=DSC_4564.JPG&amp;id=15721144431354757740;0;1&amp;mode=attachment&amp;x-email=marite6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e.mail.ru/cgi-bin/getattach?file=DSC_4564.JPG&amp;id=15721144431354757740;0;1&amp;mode=attachment&amp;x-email=marite6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1\Desktop\DSC_4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176464" cy="2362880"/>
          </a:xfrm>
          <a:prstGeom prst="rect">
            <a:avLst/>
          </a:prstGeom>
          <a:noFill/>
        </p:spPr>
      </p:pic>
      <p:pic>
        <p:nvPicPr>
          <p:cNvPr id="6152" name="Picture 8" descr="C:\Users\1\Desktop\PA27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565767" cy="251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Онкологическое отделение №2 центральной городской клинической больницы г. Калининграда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124" name="Picture 4" descr="На изображении может находиться: 2 человека, люди сидят, ребенок и в помеще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24469" cy="2376264"/>
          </a:xfrm>
          <a:prstGeom prst="rect">
            <a:avLst/>
          </a:prstGeom>
          <a:noFill/>
        </p:spPr>
      </p:pic>
      <p:pic>
        <p:nvPicPr>
          <p:cNvPr id="5127" name="Picture 7" descr="На изображении может находиться: 2 человека, люди сидят и в помеще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29990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 ПРОТИВ РАКА В ЭЛЬБЛОНГЕ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 descr="84035990_469813443923565_8374941452718833664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355976" cy="2896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980728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Делегация от «Виты» в 2004 годы была участником  Первого Марша </a:t>
            </a:r>
            <a:r>
              <a:rPr lang="ru-RU" sz="2400" dirty="0" err="1" smtClean="0"/>
              <a:t>Эльблонгских</a:t>
            </a:r>
            <a:r>
              <a:rPr lang="ru-RU" sz="2400" dirty="0" smtClean="0"/>
              <a:t>  Амазонок. Начиная с 2004 г., члены КРОО «Вита» делегациями по 8-10 человек ежегодно в октябре, по приглашению Польских Амазонок, принимали участие в их Маршах, постигали цели, формы проведения.</a:t>
            </a:r>
            <a:endParaRPr lang="ru-RU" sz="2400" dirty="0"/>
          </a:p>
        </p:txBody>
      </p:sp>
      <p:pic>
        <p:nvPicPr>
          <p:cNvPr id="36866" name="Picture 2" descr="http://www.vita.4te.ru/sites/default/files/dsc0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432048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октября 2012 года прошел первый МАРШ ПРОТИВ РАКА в Калининграде</a:t>
            </a:r>
            <a:b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целью было привлечение внимания населения, общественности к проблеме рака.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5842" name="Picture 2" descr="http://www.vita.4te.ru/sites/default/files/img_3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72408" cy="2448272"/>
          </a:xfrm>
          <a:prstGeom prst="rect">
            <a:avLst/>
          </a:prstGeom>
          <a:noFill/>
        </p:spPr>
      </p:pic>
      <p:pic>
        <p:nvPicPr>
          <p:cNvPr id="35844" name="Picture 4" descr="http://www.vita.4te.ru/sites/default/files/img_3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3672408" cy="2538282"/>
          </a:xfrm>
          <a:prstGeom prst="rect">
            <a:avLst/>
          </a:prstGeom>
          <a:noFill/>
        </p:spPr>
      </p:pic>
      <p:pic>
        <p:nvPicPr>
          <p:cNvPr id="35846" name="Picture 6" descr="http://www.vita.4te.ru/sites/default/files/mar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600400" cy="2486481"/>
          </a:xfrm>
          <a:prstGeom prst="rect">
            <a:avLst/>
          </a:prstGeom>
          <a:noFill/>
        </p:spPr>
      </p:pic>
      <p:pic>
        <p:nvPicPr>
          <p:cNvPr id="35848" name="Picture 8" descr="http://www.vita.4te.ru/sites/default/files/k_sbo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367240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 октября 2019 года восьмой Марш против рака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074" name="Picture 2" descr="На изображении может находиться: один или несколько человек, люди стоят, толпа, дерево и на ули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672408" cy="2112767"/>
          </a:xfrm>
          <a:prstGeom prst="rect">
            <a:avLst/>
          </a:prstGeom>
          <a:noFill/>
        </p:spPr>
      </p:pic>
      <p:pic>
        <p:nvPicPr>
          <p:cNvPr id="3076" name="Picture 4" descr="На изображении может находиться: 4 человека, люди стоят, толпа, дерево, цветок и на ули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672408" cy="2160240"/>
          </a:xfrm>
          <a:prstGeom prst="rect">
            <a:avLst/>
          </a:prstGeom>
          <a:noFill/>
        </p:spPr>
      </p:pic>
      <p:pic>
        <p:nvPicPr>
          <p:cNvPr id="4" name="Picture 2" descr="http://www.vita.4te.ru/sites/default/files/1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4077072"/>
            <a:ext cx="3672408" cy="2448272"/>
          </a:xfrm>
          <a:prstGeom prst="rect">
            <a:avLst/>
          </a:prstGeom>
          <a:noFill/>
        </p:spPr>
      </p:pic>
      <p:pic>
        <p:nvPicPr>
          <p:cNvPr id="5" name="Picture 4" descr="http://www.vita.4te.ru/sites/default/files/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696363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6264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Спасибо за внимание 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effectLst/>
                <a:latin typeface="Arial" pitchFamily="34" charset="0"/>
                <a:cs typeface="Arial" pitchFamily="34" charset="0"/>
              </a:rPr>
              <a:t>http://www.vita.4te.ru/</a:t>
            </a:r>
            <a:br>
              <a:rPr lang="en-US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effectLst/>
                <a:latin typeface="Arial" pitchFamily="34" charset="0"/>
                <a:cs typeface="Arial" pitchFamily="34" charset="0"/>
              </a:rPr>
              <a:t>https://www.facebook.com/vita.onko39</a:t>
            </a:r>
            <a:br>
              <a:rPr lang="en-US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effectLst/>
                <a:latin typeface="Arial" pitchFamily="34" charset="0"/>
                <a:cs typeface="Arial" pitchFamily="34" charset="0"/>
              </a:rPr>
              <a:t>https://www.instagram.com/kroo_vita/</a:t>
            </a:r>
            <a:r>
              <a:rPr lang="ru-RU" sz="31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Президент организации Чашина Лидия Ивановна </a:t>
            </a:r>
            <a:r>
              <a:rPr lang="en-US" sz="2700" dirty="0" smtClean="0">
                <a:effectLst/>
                <a:latin typeface="Arial" pitchFamily="34" charset="0"/>
                <a:cs typeface="Arial" pitchFamily="34" charset="0"/>
              </a:rPr>
              <a:t>lidya-chashina@yandex.ru</a:t>
            </a: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effectLst/>
                <a:latin typeface="Arial" pitchFamily="34" charset="0"/>
                <a:cs typeface="Arial" pitchFamily="34" charset="0"/>
              </a:rPr>
              <a:t>+79114580713</a:t>
            </a:r>
            <a:br>
              <a:rPr lang="en-US" sz="27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Координатор </a:t>
            </a:r>
            <a:r>
              <a:rPr lang="ru-RU" sz="2700" dirty="0" err="1" smtClean="0">
                <a:effectLst/>
                <a:latin typeface="Arial" pitchFamily="34" charset="0"/>
                <a:cs typeface="Arial" pitchFamily="34" charset="0"/>
              </a:rPr>
              <a:t>Савоненко</a:t>
            </a: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err="1" smtClean="0">
                <a:effectLst/>
                <a:latin typeface="Arial" pitchFamily="34" charset="0"/>
                <a:cs typeface="Arial" pitchFamily="34" charset="0"/>
              </a:rPr>
              <a:t>Марийона</a:t>
            </a: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err="1" smtClean="0">
                <a:effectLst/>
                <a:latin typeface="Arial" pitchFamily="34" charset="0"/>
                <a:cs typeface="Arial" pitchFamily="34" charset="0"/>
              </a:rPr>
              <a:t>Юозовна</a:t>
            </a: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+79062359675</a:t>
            </a:r>
            <a:r>
              <a:rPr lang="en-US" sz="3100" dirty="0" smtClean="0">
                <a:effectLst/>
                <a:latin typeface="+mn-lt"/>
              </a:rPr>
              <a:t/>
            </a:r>
            <a:br>
              <a:rPr lang="en-US" sz="3100" dirty="0" smtClean="0">
                <a:effectLst/>
                <a:latin typeface="+mn-lt"/>
              </a:rPr>
            </a:br>
            <a:r>
              <a:rPr lang="en-US" sz="3100" dirty="0" smtClean="0">
                <a:effectLst/>
                <a:latin typeface="+mn-lt"/>
              </a:rPr>
              <a:t/>
            </a:r>
            <a:br>
              <a:rPr lang="en-US" sz="3100" dirty="0" smtClean="0">
                <a:effectLst/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58417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КРОО «Вита» изначально создана как волонтерская организация </a:t>
            </a:r>
            <a:r>
              <a:rPr lang="ru-RU" sz="2400" dirty="0" smtClean="0"/>
              <a:t>для оказания помощи женщинам с раком молочной железы и других органов репродуктивной системы</a:t>
            </a:r>
            <a:endParaRPr lang="ru-RU" sz="24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1\Documents\Чашина\chashina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372654" cy="3373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2204865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организации</a:t>
            </a:r>
          </a:p>
          <a:p>
            <a:endParaRPr lang="ru-RU" sz="2400" b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Чашина Лидия Ивановна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врач РФ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высшей категории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7416824" cy="156966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      организации: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    продолжительности  жизни с хорошим  ее качеством  у женщин с онкологическим  заболеванием груди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6912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Помочь женщинам после операции по поводу рака груди жить долго и    счастливо,   создав условия для  комплексной реабилитации и возвращения  их к полноценной жизни.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Способствовать  выявлению рака молочной железы (РМЖ) в ранних стадиях у жительниц Калининградской  области.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6" descr="ленточка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36296" y="3645024"/>
            <a:ext cx="1783080" cy="2286000"/>
          </a:xfrm>
          <a:prstGeom prst="rect">
            <a:avLst/>
          </a:prstGeom>
          <a:solidFill>
            <a:srgbClr val="FF99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824536" cy="64087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+mn-lt"/>
              </a:rPr>
              <a:t>Все  </a:t>
            </a:r>
            <a:r>
              <a:rPr lang="ru-RU" sz="2400" dirty="0">
                <a:latin typeface="+mn-lt"/>
              </a:rPr>
              <a:t>мероприятия готовятся и реализуются как членами организации КРОО "Вита", так и привлекаемыми специалистами, среди </a:t>
            </a:r>
            <a:r>
              <a:rPr lang="ru-RU" sz="2400" dirty="0" smtClean="0">
                <a:latin typeface="+mn-lt"/>
              </a:rPr>
              <a:t>которых :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врачи-лекторы,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психологи,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тренеры </a:t>
            </a:r>
            <a:r>
              <a:rPr lang="ru-RU" sz="2400" dirty="0">
                <a:latin typeface="+mn-lt"/>
              </a:rPr>
              <a:t>ЛФК,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клинический </a:t>
            </a:r>
            <a:r>
              <a:rPr lang="ru-RU" sz="2400" dirty="0">
                <a:latin typeface="+mn-lt"/>
              </a:rPr>
              <a:t>психолог еженедельных групповых занятий,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телефонисты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музыканты </a:t>
            </a:r>
            <a:r>
              <a:rPr lang="ru-RU" sz="2400" dirty="0">
                <a:latin typeface="+mn-lt"/>
              </a:rPr>
              <a:t>программы «Музыка на страже здоровья», лица, ведущие сайт организации и  страниц в соц.сетях  </a:t>
            </a:r>
            <a:r>
              <a:rPr lang="ru-RU" sz="2400" dirty="0" smtClean="0">
                <a:latin typeface="+mn-lt"/>
              </a:rPr>
              <a:t>-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вся работа проводится на добровольных началах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Users\1\Documents\Чашина\nash_prazdnik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678" y="1556792"/>
            <a:ext cx="411082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Добровольцы «серебряного возраста»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Picture 6" descr="Серебря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7315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62880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Региональная конференция, где добровольцам серебряного возраста из числа членов организации «Вита», вручены Благодарственные письма от Центра добровольцев.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90872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состав КРОО «ВИТА» входит 35 активных «серебряных » добровольцев, которые участвуют во всех  мероприятиях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7281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</a:t>
            </a:r>
            <a:r>
              <a:rPr lang="ru-RU" sz="2400" dirty="0" smtClean="0"/>
              <a:t>1. Проведение « ШКОЛ ПАЦИЕНТОВ »  </a:t>
            </a:r>
            <a:br>
              <a:rPr lang="ru-RU" sz="2400" dirty="0" smtClean="0"/>
            </a:br>
            <a:r>
              <a:rPr lang="ru-RU" sz="2400" dirty="0" smtClean="0"/>
              <a:t> Мероприятие доступное для всех, кто не равнодушен к своему здоровью . Ежемесячно, на разные темы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 descr="C:\Users\1\Desktop\82293340_2524681631083192_721727833857694105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032448" cy="2610297"/>
          </a:xfrm>
          <a:prstGeom prst="rect">
            <a:avLst/>
          </a:prstGeom>
          <a:noFill/>
        </p:spPr>
      </p:pic>
      <p:pic>
        <p:nvPicPr>
          <p:cNvPr id="5123" name="Picture 3" descr="C:\Users\1\Desktop\70663673_2413804795504210_50852601333704294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104457" cy="2665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CN0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72200" y="116632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Старт проекта </a:t>
            </a:r>
          </a:p>
          <a:p>
            <a:r>
              <a:rPr lang="ru-RU" sz="2400" dirty="0" smtClean="0"/>
              <a:t>« Школа </a:t>
            </a:r>
            <a:r>
              <a:rPr lang="ru-RU" sz="2400" dirty="0" err="1" smtClean="0"/>
              <a:t>онкопациентов</a:t>
            </a:r>
            <a:r>
              <a:rPr lang="ru-RU" sz="2400" dirty="0" smtClean="0"/>
              <a:t> » </a:t>
            </a:r>
          </a:p>
          <a:p>
            <a:r>
              <a:rPr lang="ru-RU" sz="2400" dirty="0" smtClean="0"/>
              <a:t>2.03.2018</a:t>
            </a:r>
            <a:endParaRPr lang="ru-RU" sz="2400" dirty="0"/>
          </a:p>
        </p:txBody>
      </p:sp>
      <p:pic>
        <p:nvPicPr>
          <p:cNvPr id="4" name="Picture 4" descr="DSCN0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SCN06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95232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SCN0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16216" y="1772816"/>
            <a:ext cx="2448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Участники:</a:t>
            </a:r>
          </a:p>
          <a:p>
            <a:r>
              <a:rPr lang="ru-RU" dirty="0" smtClean="0"/>
              <a:t>Силанов А.Н.</a:t>
            </a:r>
          </a:p>
          <a:p>
            <a:r>
              <a:rPr lang="ru-RU" dirty="0" smtClean="0"/>
              <a:t>-депутат </a:t>
            </a:r>
            <a:r>
              <a:rPr lang="ru-RU" dirty="0" err="1" smtClean="0"/>
              <a:t>Гос</a:t>
            </a:r>
            <a:r>
              <a:rPr lang="ru-RU" dirty="0" smtClean="0"/>
              <a:t>. думы</a:t>
            </a:r>
          </a:p>
          <a:p>
            <a:r>
              <a:rPr lang="ru-RU" dirty="0" err="1" smtClean="0"/>
              <a:t>Груничева</a:t>
            </a:r>
            <a:r>
              <a:rPr lang="ru-RU" dirty="0" smtClean="0"/>
              <a:t> Т.П.</a:t>
            </a:r>
          </a:p>
          <a:p>
            <a:r>
              <a:rPr lang="ru-RU" dirty="0" smtClean="0"/>
              <a:t>-советник Губернатора</a:t>
            </a:r>
          </a:p>
          <a:p>
            <a:r>
              <a:rPr lang="ru-RU" dirty="0" err="1" smtClean="0"/>
              <a:t>Александронец</a:t>
            </a:r>
            <a:r>
              <a:rPr lang="ru-RU" dirty="0" smtClean="0"/>
              <a:t> Е.М</a:t>
            </a:r>
          </a:p>
          <a:p>
            <a:r>
              <a:rPr lang="ru-RU" dirty="0" smtClean="0"/>
              <a:t>-директор библиотеки</a:t>
            </a:r>
          </a:p>
          <a:p>
            <a:r>
              <a:rPr lang="ru-RU" dirty="0" smtClean="0"/>
              <a:t>Лазарева Л.Г.</a:t>
            </a:r>
          </a:p>
          <a:p>
            <a:r>
              <a:rPr lang="ru-RU" dirty="0" smtClean="0"/>
              <a:t>-доброволец «Виты»</a:t>
            </a:r>
          </a:p>
          <a:p>
            <a:r>
              <a:rPr lang="ru-RU" dirty="0" smtClean="0"/>
              <a:t>Чашина Л.И.</a:t>
            </a:r>
          </a:p>
          <a:p>
            <a:r>
              <a:rPr lang="ru-RU" dirty="0" smtClean="0"/>
              <a:t>-руководитель организации</a:t>
            </a:r>
          </a:p>
          <a:p>
            <a:r>
              <a:rPr lang="ru-RU" dirty="0" smtClean="0"/>
              <a:t>Слушатели :</a:t>
            </a:r>
          </a:p>
          <a:p>
            <a:r>
              <a:rPr lang="ru-RU" dirty="0" smtClean="0"/>
              <a:t>60 человек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151216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2. </a:t>
            </a:r>
            <a:r>
              <a:rPr lang="ru-RU" sz="2200" dirty="0" smtClean="0">
                <a:ea typeface="Calibri"/>
                <a:cs typeface="Times New Roman"/>
              </a:rPr>
              <a:t>Выезды в районы Калининградской области</a:t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> для проведения просветительских бесед с здоровыми женщинами, где волонтеры, врач и члены организации проводят просветительские беседы с здоровыми женщинами.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4048" y="32129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20 января 2020 г. Светлый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17 февраля 2020 г. Гурьевск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3" name="Picture 5" descr="C:\Users\1\Desktop\IMG_20200217_174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104456" cy="2376264"/>
          </a:xfrm>
          <a:prstGeom prst="rect">
            <a:avLst/>
          </a:prstGeom>
          <a:noFill/>
        </p:spPr>
      </p:pic>
      <p:pic>
        <p:nvPicPr>
          <p:cNvPr id="2055" name="Picture 7" descr="C:\Users\1\Desktop\83383168_2529994107218611_750472836641560985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941529" cy="252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5. Выступления  на страницах областных газет по проблеме РМЖ, на TV о проблеме РМЖ и о работе организации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B8B8-0CC3-4CBA-8982-94158A7CAEF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Picture 13" descr="20170515_204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917304" cy="1800200"/>
          </a:xfrm>
          <a:prstGeom prst="rect">
            <a:avLst/>
          </a:prstGeom>
          <a:noFill/>
        </p:spPr>
      </p:pic>
      <p:pic>
        <p:nvPicPr>
          <p:cNvPr id="5" name="Picture 14" descr="20170515_204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2952328" cy="1584176"/>
          </a:xfrm>
          <a:prstGeom prst="rect">
            <a:avLst/>
          </a:prstGeom>
          <a:noFill/>
        </p:spPr>
      </p:pic>
      <p:pic>
        <p:nvPicPr>
          <p:cNvPr id="2050" name="Picture 2" descr="C:\Users\1\Documents\Чашина\45474958_2132962796968851_27569075140910120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4488809" cy="2520280"/>
          </a:xfrm>
          <a:prstGeom prst="rect">
            <a:avLst/>
          </a:prstGeom>
          <a:noFill/>
        </p:spPr>
      </p:pic>
      <p:pic>
        <p:nvPicPr>
          <p:cNvPr id="2051" name="Picture 3" descr="C:\Users\1\Desktop\DSC_4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943" y="3933056"/>
            <a:ext cx="4480497" cy="2520280"/>
          </a:xfrm>
          <a:prstGeom prst="rect">
            <a:avLst/>
          </a:prstGeom>
          <a:noFill/>
        </p:spPr>
      </p:pic>
      <p:pic>
        <p:nvPicPr>
          <p:cNvPr id="8" name="Picture 5" descr="20170515_2042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869160"/>
            <a:ext cx="2952328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1855</TotalTime>
  <Words>406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Калининградская региональная общественная организация "Социальная и психологическая поддержка женщин с онкологическими заболеваниями "Вита"</vt:lpstr>
      <vt:lpstr>КРОО «Вита» изначально создана как волонтерская организация для оказания помощи женщинам с раком молочной железы и других органов репродуктивной системы</vt:lpstr>
      <vt:lpstr>Слайд 3</vt:lpstr>
      <vt:lpstr>Все  мероприятия готовятся и реализуются как членами организации КРОО "Вита", так и привлекаемыми специалистами, среди которых : врачи-лекторы, психологи, тренеры ЛФК,  клинический психолог еженедельных групповых занятий,  телефонисты,  музыканты программы «Музыка на страже здоровья», лица, ведущие сайт организации и  страниц в соц.сетях  -  вся работа проводится на добровольных началах</vt:lpstr>
      <vt:lpstr>Добровольцы «серебряного возраста»</vt:lpstr>
      <vt:lpstr>ПРОФИЛАКТИКА  1. Проведение « ШКОЛ ПАЦИЕНТОВ »    Мероприятие доступное для всех, кто не равнодушен к своему здоровью . Ежемесячно, на разные темы</vt:lpstr>
      <vt:lpstr>Слайд 7</vt:lpstr>
      <vt:lpstr> 2. Выезды в районы Калининградской области  для проведения просветительских бесед с здоровыми женщинами, где волонтеры, врач и члены организации проводят просветительские беседы с здоровыми женщинами. </vt:lpstr>
      <vt:lpstr>5. Выступления  на страницах областных газет по проблеме РМЖ, на TV о проблеме РМЖ и о работе организации</vt:lpstr>
      <vt:lpstr>РЕАБИЛИТАЦИЯ Мероприятия для женщин –членов нашей организации </vt:lpstr>
      <vt:lpstr>ЛФК  Одна  из востребованных форм работы по реабилитации – занятие лечебной физкультурой</vt:lpstr>
      <vt:lpstr>ИСЦЕЛЕНИЕ ПРИРОДОЙ</vt:lpstr>
      <vt:lpstr>Школа жизни с болезнью </vt:lpstr>
      <vt:lpstr>Тренинг «Взаимодействие волонтеров с онкологическими больными»</vt:lpstr>
      <vt:lpstr>Онкологическое отделение №2 центральной городской клинической больницы г. Калининграда</vt:lpstr>
      <vt:lpstr>МАРШ ПРОТИВ РАКА В ЭЛЬБЛОНГЕ</vt:lpstr>
      <vt:lpstr>6 октября 2012 года прошел первый МАРШ ПРОТИВ РАКА в Калининграде Его целью было привлечение внимания населения, общественности к проблеме рака.</vt:lpstr>
      <vt:lpstr>19 октября 2019 года восьмой Марш против рака</vt:lpstr>
      <vt:lpstr>  Спасибо за внимание !  http://www.vita.4te.ru/  https://www.facebook.com/vita.onko39  https://www.instagram.com/kroo_vita/  Президент организации Чашина Лидия Ивановна lidya-chashina@yandex.ru  +79114580713  Координатор Савоненко Марийона Юозовна +79062359675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153</cp:revision>
  <dcterms:created xsi:type="dcterms:W3CDTF">2019-06-28T13:18:40Z</dcterms:created>
  <dcterms:modified xsi:type="dcterms:W3CDTF">2020-04-25T13:58:39Z</dcterms:modified>
</cp:coreProperties>
</file>