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80" r:id="rId4"/>
    <p:sldId id="265" r:id="rId5"/>
    <p:sldId id="281" r:id="rId6"/>
    <p:sldId id="279" r:id="rId7"/>
    <p:sldId id="257" r:id="rId8"/>
    <p:sldId id="284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83" r:id="rId19"/>
    <p:sldId id="260" r:id="rId20"/>
    <p:sldId id="286" r:id="rId21"/>
  </p:sldIdLst>
  <p:sldSz cx="12192000" cy="6858000"/>
  <p:notesSz cx="6858000" cy="9144000"/>
  <p:embeddedFontLst>
    <p:embeddedFont>
      <p:font typeface="Rubik" panose="020B0604020202020204" charset="-79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7" roundtripDataSignature="AMtx7mg2f85vihwAQUb9jGFagBPlIzcC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>
        <p:scale>
          <a:sx n="60" d="100"/>
          <a:sy n="60" d="100"/>
        </p:scale>
        <p:origin x="-1445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8512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-Cover">
  <p:cSld name="Main-Cov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>
            <a:spLocks noGrp="1"/>
          </p:cNvSpPr>
          <p:nvPr>
            <p:ph type="pic" idx="2"/>
          </p:nvPr>
        </p:nvSpPr>
        <p:spPr>
          <a:xfrm>
            <a:off x="9463931" y="481330"/>
            <a:ext cx="2170734" cy="21716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>
            <a:spLocks noGrp="1"/>
          </p:cNvSpPr>
          <p:nvPr>
            <p:ph type="pic" idx="3"/>
          </p:nvPr>
        </p:nvSpPr>
        <p:spPr>
          <a:xfrm>
            <a:off x="5922825" y="2170224"/>
            <a:ext cx="4247931" cy="4249723"/>
          </a:xfrm>
          <a:prstGeom prst="ellipse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24"/>
          <p:cNvCxnSpPr/>
          <p:nvPr/>
        </p:nvCxnSpPr>
        <p:spPr>
          <a:xfrm rot="10800000">
            <a:off x="11897450" y="6570665"/>
            <a:ext cx="29455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24"/>
          <p:cNvSpPr txBox="1"/>
          <p:nvPr/>
        </p:nvSpPr>
        <p:spPr>
          <a:xfrm>
            <a:off x="11131826" y="6429737"/>
            <a:ext cx="765624" cy="32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‹#›</a:t>
            </a:fld>
            <a:endParaRPr sz="1800" b="0" i="0" u="none" strike="noStrike" cap="none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ubik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25"/>
          <p:cNvCxnSpPr/>
          <p:nvPr/>
        </p:nvCxnSpPr>
        <p:spPr>
          <a:xfrm rot="10800000">
            <a:off x="11897450" y="6570665"/>
            <a:ext cx="29455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25"/>
          <p:cNvSpPr txBox="1"/>
          <p:nvPr/>
        </p:nvSpPr>
        <p:spPr>
          <a:xfrm>
            <a:off x="11131826" y="6429737"/>
            <a:ext cx="765624" cy="32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400" b="0" i="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‹#›</a:t>
            </a:fld>
            <a:endParaRPr sz="1800" b="0" i="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xercise-1">
  <p:cSld name="Exercise-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>
            <a:spLocks noGrp="1"/>
          </p:cNvSpPr>
          <p:nvPr>
            <p:ph type="pic" idx="2"/>
          </p:nvPr>
        </p:nvSpPr>
        <p:spPr>
          <a:xfrm>
            <a:off x="4600575" y="1773238"/>
            <a:ext cx="2801938" cy="3802062"/>
          </a:xfrm>
          <a:prstGeom prst="roundRect">
            <a:avLst>
              <a:gd name="adj" fmla="val 51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ubik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28"/>
          <p:cNvCxnSpPr/>
          <p:nvPr/>
        </p:nvCxnSpPr>
        <p:spPr>
          <a:xfrm rot="10800000">
            <a:off x="11897450" y="6570665"/>
            <a:ext cx="29455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28"/>
          <p:cNvSpPr txBox="1"/>
          <p:nvPr/>
        </p:nvSpPr>
        <p:spPr>
          <a:xfrm>
            <a:off x="11131826" y="6429737"/>
            <a:ext cx="765624" cy="32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400" b="0" i="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‹#›</a:t>
            </a:fld>
            <a:endParaRPr sz="1800" b="0" i="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>
            <a:spLocks noGrp="1"/>
          </p:cNvSpPr>
          <p:nvPr>
            <p:ph type="pic" idx="2"/>
          </p:nvPr>
        </p:nvSpPr>
        <p:spPr>
          <a:xfrm>
            <a:off x="1112342" y="2931164"/>
            <a:ext cx="1821969" cy="2129081"/>
          </a:xfrm>
          <a:prstGeom prst="roundRect">
            <a:avLst>
              <a:gd name="adj" fmla="val 51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>
            <a:spLocks noGrp="1"/>
          </p:cNvSpPr>
          <p:nvPr>
            <p:ph type="pic" idx="3"/>
          </p:nvPr>
        </p:nvSpPr>
        <p:spPr>
          <a:xfrm>
            <a:off x="3843967" y="2931164"/>
            <a:ext cx="1821969" cy="2129081"/>
          </a:xfrm>
          <a:prstGeom prst="roundRect">
            <a:avLst>
              <a:gd name="adj" fmla="val 51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0"/>
          <p:cNvSpPr>
            <a:spLocks noGrp="1"/>
          </p:cNvSpPr>
          <p:nvPr>
            <p:ph type="pic" idx="4"/>
          </p:nvPr>
        </p:nvSpPr>
        <p:spPr>
          <a:xfrm>
            <a:off x="6621891" y="2931164"/>
            <a:ext cx="1821969" cy="2129081"/>
          </a:xfrm>
          <a:prstGeom prst="roundRect">
            <a:avLst>
              <a:gd name="adj" fmla="val 51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30"/>
          <p:cNvSpPr>
            <a:spLocks noGrp="1"/>
          </p:cNvSpPr>
          <p:nvPr>
            <p:ph type="pic" idx="5"/>
          </p:nvPr>
        </p:nvSpPr>
        <p:spPr>
          <a:xfrm>
            <a:off x="9388241" y="2931164"/>
            <a:ext cx="1821969" cy="2129081"/>
          </a:xfrm>
          <a:prstGeom prst="roundRect">
            <a:avLst>
              <a:gd name="adj" fmla="val 51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9" name="Google Shape;49;p30"/>
          <p:cNvCxnSpPr/>
          <p:nvPr/>
        </p:nvCxnSpPr>
        <p:spPr>
          <a:xfrm rot="10800000">
            <a:off x="11897450" y="6570665"/>
            <a:ext cx="29455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" name="Google Shape;50;p30"/>
          <p:cNvSpPr txBox="1"/>
          <p:nvPr/>
        </p:nvSpPr>
        <p:spPr>
          <a:xfrm>
            <a:off x="11131826" y="6429737"/>
            <a:ext cx="765624" cy="32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400" b="0" i="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‹#›</a:t>
            </a:fld>
            <a:endParaRPr sz="1800" b="0" i="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1" name="Google Shape;5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ubik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ubi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ubik"/>
              <a:buNone/>
              <a:defRPr sz="4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/>
          <p:nvPr/>
        </p:nvSpPr>
        <p:spPr>
          <a:xfrm>
            <a:off x="-8467" y="-54964"/>
            <a:ext cx="12200467" cy="6891868"/>
          </a:xfrm>
          <a:custGeom>
            <a:avLst/>
            <a:gdLst/>
            <a:ahLst/>
            <a:cxnLst/>
            <a:rect l="l" t="t" r="r" b="b"/>
            <a:pathLst>
              <a:path w="12200467" h="6891867" extrusionOk="0">
                <a:moveTo>
                  <a:pt x="0" y="33867"/>
                </a:moveTo>
                <a:lnTo>
                  <a:pt x="0" y="33867"/>
                </a:lnTo>
                <a:lnTo>
                  <a:pt x="7399867" y="33867"/>
                </a:lnTo>
                <a:lnTo>
                  <a:pt x="12200467" y="0"/>
                </a:lnTo>
                <a:cubicBezTo>
                  <a:pt x="10600267" y="2297289"/>
                  <a:pt x="7933267" y="1444978"/>
                  <a:pt x="7399867" y="6891867"/>
                </a:cubicBezTo>
                <a:lnTo>
                  <a:pt x="7399867" y="6891867"/>
                </a:lnTo>
                <a:lnTo>
                  <a:pt x="0" y="6891867"/>
                </a:lnTo>
                <a:lnTo>
                  <a:pt x="0" y="6891867"/>
                </a:lnTo>
                <a:lnTo>
                  <a:pt x="0" y="338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4128598" y="1336119"/>
            <a:ext cx="3525367" cy="3257419"/>
          </a:xfrm>
          <a:prstGeom prst="arc">
            <a:avLst>
              <a:gd name="adj1" fmla="val 12493685"/>
              <a:gd name="adj2" fmla="val 619836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9" name="Google Shape;69;p1"/>
          <p:cNvSpPr/>
          <p:nvPr/>
        </p:nvSpPr>
        <p:spPr>
          <a:xfrm rot="5400000">
            <a:off x="8357187" y="1218926"/>
            <a:ext cx="3140058" cy="2901396"/>
          </a:xfrm>
          <a:prstGeom prst="arc">
            <a:avLst>
              <a:gd name="adj1" fmla="val 14027443"/>
              <a:gd name="adj2" fmla="val 52884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-386874" y="346262"/>
            <a:ext cx="6278155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5400" b="1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«Волонтеры </a:t>
            </a:r>
            <a:r>
              <a:rPr lang="ru-RU" sz="5400" b="1" dirty="0" smtClean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серебра </a:t>
            </a:r>
            <a:br>
              <a:rPr lang="ru-RU" sz="5400" b="1" dirty="0" smtClean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ru-RU" sz="5400" b="1" dirty="0" smtClean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нам </a:t>
            </a:r>
            <a:br>
              <a:rPr lang="ru-RU" sz="5400" b="1" dirty="0" smtClean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ru-RU" sz="5400" b="1" dirty="0" smtClean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покажут путь добра»</a:t>
            </a:r>
            <a:endParaRPr lang="ru-RU" sz="5400" b="1" dirty="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" name="Google Shape;75;p1"/>
          <p:cNvSpPr txBox="1"/>
          <p:nvPr/>
        </p:nvSpPr>
        <p:spPr>
          <a:xfrm>
            <a:off x="14051666" y="195612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62" y="2140788"/>
            <a:ext cx="4490969" cy="4412412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402" y="89263"/>
            <a:ext cx="2447783" cy="2447783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5E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759372" y="175939"/>
            <a:ext cx="10515600" cy="47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Календарный план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</p:txBody>
      </p:sp>
      <p:sp>
        <p:nvSpPr>
          <p:cNvPr id="333" name="Google Shape;333;p18"/>
          <p:cNvSpPr/>
          <p:nvPr/>
        </p:nvSpPr>
        <p:spPr>
          <a:xfrm>
            <a:off x="9986684" y="1960890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964528"/>
              </p:ext>
            </p:extLst>
          </p:nvPr>
        </p:nvGraphicFramePr>
        <p:xfrm>
          <a:off x="394138" y="740979"/>
          <a:ext cx="11556123" cy="5815584"/>
        </p:xfrm>
        <a:graphic>
          <a:graphicData uri="http://schemas.openxmlformats.org/drawingml/2006/table">
            <a:tbl>
              <a:tblPr firstRow="1" firstCol="1" bandRow="1"/>
              <a:tblGrid>
                <a:gridCol w="2256425"/>
                <a:gridCol w="3580816"/>
                <a:gridCol w="5718882"/>
              </a:tblGrid>
              <a:tr h="47858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проведения мероприятия/ период</a:t>
                      </a:r>
                      <a:endParaRPr lang="ru-RU" sz="16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 и его краткое описание</a:t>
                      </a:r>
                      <a:endParaRPr lang="ru-RU" sz="16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 </a:t>
                      </a:r>
                      <a:br>
                        <a:rPr lang="ru-RU" sz="16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(должны содержать цифровые значения)</a:t>
                      </a:r>
                      <a:endParaRPr lang="ru-RU" sz="16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8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Этап реализации социального проекта (апрель 2023 г. – январь 2024 г.)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6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Еженедельно по пятницам с апреля 2023 г. по январь 2024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Спортивные мероприятия «День здоровья»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бесед о ЗОЖ, спортивных соревнований среди воспитанников МКУ «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ЦСПСиД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 Юрги». Будут  задействованы не менее 40 человек ежемесячно. Будут привлечены не менее 10 волонтеров и 5 ветеранов спорта, 10 членов команды проекта.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Участникам мероприятий будут розданы не менее 200 информационных буклетов, направленных на призывающих вести здоровый образ жизни.  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 2023г.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Спортивные соревнования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«Будь быстрым, ловким, гибким, выносливым»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спортивных эстафет среди воспитанников МКУ «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ЦСПСиД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 Юрги». Будут задействованы 40 несовершеннолетних, 5 волонтера, 5 серебряных волонтера. Будут подготовлены призы участникам соревнований не менее 40 шт.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 2023 г.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Соревнования «Юный снайпер»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Первенство личного зачета по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дартсу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среди воспитанников МКУ «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ЦСПСиД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 Юрги». Будут задействованы не менее 30 несовершеннолетних, 2 волонтера, 2 серебряный волонтер, 2 специалиста МБУ «Физкультурно - спортивный центр» г. Юрги. Будут подготовлены призы участникам соревнований не менее 30 шт.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5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5E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759372" y="175939"/>
            <a:ext cx="10515600" cy="47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Календарный план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</p:txBody>
      </p:sp>
      <p:sp>
        <p:nvSpPr>
          <p:cNvPr id="333" name="Google Shape;333;p18"/>
          <p:cNvSpPr/>
          <p:nvPr/>
        </p:nvSpPr>
        <p:spPr>
          <a:xfrm>
            <a:off x="9986684" y="1960890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64849"/>
              </p:ext>
            </p:extLst>
          </p:nvPr>
        </p:nvGraphicFramePr>
        <p:xfrm>
          <a:off x="394138" y="740979"/>
          <a:ext cx="11556123" cy="5743650"/>
        </p:xfrm>
        <a:graphic>
          <a:graphicData uri="http://schemas.openxmlformats.org/drawingml/2006/table">
            <a:tbl>
              <a:tblPr firstRow="1" firstCol="1" bandRow="1"/>
              <a:tblGrid>
                <a:gridCol w="2256425"/>
                <a:gridCol w="3580816"/>
                <a:gridCol w="5718882"/>
              </a:tblGrid>
              <a:tr h="4814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проведения мероприятия/ период</a:t>
                      </a:r>
                      <a:endParaRPr lang="ru-RU" sz="16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 и его краткое описание</a:t>
                      </a:r>
                      <a:endParaRPr lang="ru-RU" sz="16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 </a:t>
                      </a:r>
                      <a:br>
                        <a:rPr lang="ru-RU" sz="16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(должны содержать цифровые значения)</a:t>
                      </a:r>
                      <a:endParaRPr lang="ru-RU" sz="16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Этап реализации социального проекта (апрель 2023 г. – январь 2024 г.)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4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 2023 г. 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 шашечный турнир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и проведение личного первенства по русским шашкам. Будут задействованы не менее 50 несовершеннолетних, 3 серебряных волонтера,  5 волонтеров Клуба «Ровесник». Будут изготовлены дипломы участников и победителей турнира (50 экз.) Будут подготовлены призы участникам турнира не менее 50 шт.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 2023 г.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Легкоатлетическая эстафета, посвященная празднованию Дню Победы в ВОВ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команды воспитанников, волонтеров Клуба «Ровесник», специалистов МКУ «ЦСПСиД г. Юрги» не менее 10 несовершеннолетних, 2 серебряных волонтера.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Июнь 2023 г.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Городское мероприятие «День России и День города»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городских спортивных и развлекательных соревнованиях не менее 15 несовершеннолетних, 2 серебряных волонтера.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13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5E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759372" y="175939"/>
            <a:ext cx="10515600" cy="47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Календарный план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</p:txBody>
      </p:sp>
      <p:sp>
        <p:nvSpPr>
          <p:cNvPr id="333" name="Google Shape;333;p18"/>
          <p:cNvSpPr/>
          <p:nvPr/>
        </p:nvSpPr>
        <p:spPr>
          <a:xfrm>
            <a:off x="9986684" y="1960890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301211"/>
              </p:ext>
            </p:extLst>
          </p:nvPr>
        </p:nvGraphicFramePr>
        <p:xfrm>
          <a:off x="394138" y="740979"/>
          <a:ext cx="11556123" cy="5870448"/>
        </p:xfrm>
        <a:graphic>
          <a:graphicData uri="http://schemas.openxmlformats.org/drawingml/2006/table">
            <a:tbl>
              <a:tblPr firstRow="1" firstCol="1" bandRow="1"/>
              <a:tblGrid>
                <a:gridCol w="2256425"/>
                <a:gridCol w="3580816"/>
                <a:gridCol w="5718882"/>
              </a:tblGrid>
              <a:tr h="4814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проведения мероприятия/ период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 и его краткое описание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 </a:t>
                      </a:r>
                      <a:b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(должны содержать цифровые значения)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Этап реализации социального проекта (апрель 2023 г. – январь 2024 г.)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4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Июль 2023 г.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Спортивный семейный праздник «Всей семьей на старт» 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Будет подготовлено костюмированное представление с проведением спортивных эстафет рамках Дня семьи, любви и верности, в котором будут  задействованы 5  волонтеров в качестве аниматоров, 2 серебряных волонтера,  10 семей, также будут подготовлены дипломы участникам (10 экз.), призы и угощение  участникам состязаний  не менее 30 шт.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Август 2023 г.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Турнир по пионерболу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командных соревнований среди воспитанников и волонтеров. Будет задействовано не менее 15 несовершеннолетних, 5 волонтеров, 2 серебряных волонтера, 1 специалист МБУ «Физкультурно-спортивный центр» г. Юрги. Будут изготовлены дипломы участников и победителей турнира,  а также  подготовлены призы участникам соревнований не менее 15 шт.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3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5E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759372" y="175939"/>
            <a:ext cx="10515600" cy="47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Календарный план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</p:txBody>
      </p:sp>
      <p:sp>
        <p:nvSpPr>
          <p:cNvPr id="333" name="Google Shape;333;p18"/>
          <p:cNvSpPr/>
          <p:nvPr/>
        </p:nvSpPr>
        <p:spPr>
          <a:xfrm>
            <a:off x="9986684" y="1960890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56515"/>
              </p:ext>
            </p:extLst>
          </p:nvPr>
        </p:nvGraphicFramePr>
        <p:xfrm>
          <a:off x="394138" y="740979"/>
          <a:ext cx="11556123" cy="5554980"/>
        </p:xfrm>
        <a:graphic>
          <a:graphicData uri="http://schemas.openxmlformats.org/drawingml/2006/table">
            <a:tbl>
              <a:tblPr firstRow="1" firstCol="1" bandRow="1"/>
              <a:tblGrid>
                <a:gridCol w="2256425"/>
                <a:gridCol w="3580816"/>
                <a:gridCol w="5718882"/>
              </a:tblGrid>
              <a:tr h="4814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проведения мероприятия/ период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 и его краткое описание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 </a:t>
                      </a:r>
                      <a:b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(должны содержать цифровые значения)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Этап реализации социального проекта (апрель 2023 г. – январь 2024 г.)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4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 2023 г.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Встреча подростков с ветеранами спорта «Встреча поколений»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встречи  с ветеранами спорта и серебряными волонтерами. На встречу будут приглашены не менее 5 ветеранов, 3 серебряных волонтера, 20 несовершеннолетних. Для организации неформального общения будет организовано  чаепитие (для не менее 30 чел.) и вручение памятных сувениров ветеранам 8 шт.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2023 г.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 - класс по рукопашному бою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показательных боев в Клубе Единоборств имени В.Л.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Кочура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город Юрги. Будут задействованы не менее 20 не совершеннолетних, 2 серебряных волонтера, специалисты МБДОУ «Детско-юношеская спортивная школа» Клуб «Спартак». Участники экскурсии  получат информационные буклеты с подробной информацией о работе секции бокса (30 экз.).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7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5E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790903" y="538546"/>
            <a:ext cx="10515600" cy="47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Календарный план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</p:txBody>
      </p:sp>
      <p:sp>
        <p:nvSpPr>
          <p:cNvPr id="333" name="Google Shape;333;p18"/>
          <p:cNvSpPr/>
          <p:nvPr/>
        </p:nvSpPr>
        <p:spPr>
          <a:xfrm>
            <a:off x="9986684" y="1960890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42848"/>
              </p:ext>
            </p:extLst>
          </p:nvPr>
        </p:nvGraphicFramePr>
        <p:xfrm>
          <a:off x="362607" y="1261241"/>
          <a:ext cx="11556123" cy="4924044"/>
        </p:xfrm>
        <a:graphic>
          <a:graphicData uri="http://schemas.openxmlformats.org/drawingml/2006/table">
            <a:tbl>
              <a:tblPr firstRow="1" firstCol="1" bandRow="1"/>
              <a:tblGrid>
                <a:gridCol w="2256425"/>
                <a:gridCol w="3580816"/>
                <a:gridCol w="5718882"/>
              </a:tblGrid>
              <a:tr h="4814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проведения мероприятия/ период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 и его краткое описание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 </a:t>
                      </a:r>
                      <a:b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(должны содержать цифровые значения)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Этап реализации социального проекта (апрель 2023 г. – январь 2024 г.)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4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 2023 г.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 в спортивную секцию баскетбол 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отделения волейбола МБДОУ «Детско-юношеская спортивная школа -2 города Юрги» с отработкой практических навыков. Будут задействованы не менее 20 не совершеннолетних, 2 серебряных волонтера, специалисты МБДОУ «ДЮСШ 2 г. Юрги». Участники экскурсии  получат информационные буклеты с подробной информацией о работе секции волейбола (30 экз.).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 2023 г.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Спортивное занятие «Все на лыжню»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спортивно-оздоровительной базе «Ирбис» будет организовано занятие, по обучению катания на лыжах. На занятие будут привлечены не менее 7 несовершеннолетних, 3 волонтера Клуба  «Ровесник».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2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5E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649014" y="126124"/>
            <a:ext cx="10515600" cy="47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Календарный план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</p:txBody>
      </p:sp>
      <p:sp>
        <p:nvSpPr>
          <p:cNvPr id="333" name="Google Shape;333;p18"/>
          <p:cNvSpPr/>
          <p:nvPr/>
        </p:nvSpPr>
        <p:spPr>
          <a:xfrm>
            <a:off x="9986684" y="1960890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98332"/>
              </p:ext>
            </p:extLst>
          </p:nvPr>
        </p:nvGraphicFramePr>
        <p:xfrm>
          <a:off x="241740" y="567558"/>
          <a:ext cx="11556123" cy="5812905"/>
        </p:xfrm>
        <a:graphic>
          <a:graphicData uri="http://schemas.openxmlformats.org/drawingml/2006/table">
            <a:tbl>
              <a:tblPr firstRow="1" firstCol="1" bandRow="1"/>
              <a:tblGrid>
                <a:gridCol w="2256425"/>
                <a:gridCol w="3580816"/>
                <a:gridCol w="5718882"/>
              </a:tblGrid>
              <a:tr h="4814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проведения мероприятия/ период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 и его краткое описание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 </a:t>
                      </a:r>
                      <a:b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(должны содержать цифровые значения)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Этап реализации социального проекта (апрель 2023 г. – январь 2024 г.)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4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 2024 г.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Всероссийская массовая лыжная гонка «Лыжня России» 2024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городском мероприятии на  спортивно - оздоровительной базе «Ирбис». В мероприятии примут участие не менее 7 воспитанников, 10 специалистов МКУ «ЦСПСиД г. Юрги», 2 серебряных волонтера.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Согласно расписанию игр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Выезд на соревнования по волейболу, футболу или другие соревнования в  г. Томск, Кемерово, Новосибирск.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Посещение матчей не менее 7 воспитанниками МКУ «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ЦСПСиД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г. Юрги», 3 специалистами МКУ «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ЦСПСиД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г. Юрги», 1 серебряный волонтер. 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Согласно календарного плана проекта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детальных  сценариев и положений крупных мероприятий 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Составление 6 сценариев проведения мероприятий, разработка 4 положений.  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5E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932793" y="662151"/>
            <a:ext cx="10515600" cy="47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Календарный план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</p:txBody>
      </p:sp>
      <p:sp>
        <p:nvSpPr>
          <p:cNvPr id="333" name="Google Shape;333;p18"/>
          <p:cNvSpPr/>
          <p:nvPr/>
        </p:nvSpPr>
        <p:spPr>
          <a:xfrm>
            <a:off x="9986684" y="1960890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82834"/>
              </p:ext>
            </p:extLst>
          </p:nvPr>
        </p:nvGraphicFramePr>
        <p:xfrm>
          <a:off x="446692" y="1560786"/>
          <a:ext cx="11556123" cy="4551033"/>
        </p:xfrm>
        <a:graphic>
          <a:graphicData uri="http://schemas.openxmlformats.org/drawingml/2006/table">
            <a:tbl>
              <a:tblPr firstRow="1" firstCol="1" bandRow="1"/>
              <a:tblGrid>
                <a:gridCol w="2256425"/>
                <a:gridCol w="3580816"/>
                <a:gridCol w="5718882"/>
              </a:tblGrid>
              <a:tr h="4814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проведения мероприятия/ период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 и его краткое описание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 </a:t>
                      </a:r>
                      <a:b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(должны содержать цифровые значения)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Этап реализации социального проекта (апрель 2023 г. – январь 2024 г.)</a:t>
                      </a: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4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Согласно календарного плана проекта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и изготовление раздаточного материала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Дизайн и оформление не менее 200 дипломов, 250 информационных листовок, буклетов, рекламных флаеров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Согласно календарного плана проекта</a:t>
                      </a:r>
                      <a:endParaRPr lang="ru-RU" sz="160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Фото и видео, мультимедийное  сопровождение мероприятий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фото, видео съемка мероприятий, демонстрация презентаций и видеороликов и фильмов.</a:t>
                      </a:r>
                      <a:endParaRPr lang="ru-RU" sz="1600" dirty="0">
                        <a:effectLst/>
                        <a:latin typeface="PT Astra Serif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8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5E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980090" y="425668"/>
            <a:ext cx="10515600" cy="47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Календарный план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</p:txBody>
      </p:sp>
      <p:sp>
        <p:nvSpPr>
          <p:cNvPr id="333" name="Google Shape;333;p18"/>
          <p:cNvSpPr/>
          <p:nvPr/>
        </p:nvSpPr>
        <p:spPr>
          <a:xfrm>
            <a:off x="9986684" y="1960890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35528"/>
              </p:ext>
            </p:extLst>
          </p:nvPr>
        </p:nvGraphicFramePr>
        <p:xfrm>
          <a:off x="399395" y="1166648"/>
          <a:ext cx="11556123" cy="4966369"/>
        </p:xfrm>
        <a:graphic>
          <a:graphicData uri="http://schemas.openxmlformats.org/drawingml/2006/table">
            <a:tbl>
              <a:tblPr firstRow="1" firstCol="1" bandRow="1"/>
              <a:tblGrid>
                <a:gridCol w="2256425"/>
                <a:gridCol w="3580816"/>
                <a:gridCol w="5718882"/>
              </a:tblGrid>
              <a:tr h="78319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проведения мероприятия/ период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 и его краткое описание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 </a:t>
                      </a:r>
                      <a:b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(должны содержать цифровые значения)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111" marR="31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7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Заключительный этап проекта (Февраль - март 2024 г).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0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Февраль 2024 г.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итоговых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социологических исследований (мониторинг и</a:t>
                      </a:r>
                      <a:r>
                        <a:rPr lang="en-US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оценка проведенных мероприятий).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Будет  разработан опросник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социологических исследований: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«Оценка эффективности проекта «Волонтеры серебра, нам покажут путь добра» на базе МКУ «Центр социальной помощи семье и детям г. Юрги» (500 экз.).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Март 2024 г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Выступление на Методическом объединение МКУ «Центр социальной помощи семье и детям г. Юрги».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участников методического объединения – 50 (специалисты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МКУ «Центр социальной помощи семье и детям г. Юрги»).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4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10" y="2041364"/>
            <a:ext cx="4610838" cy="426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1" name="Google Shape;171;p8"/>
          <p:cNvGrpSpPr/>
          <p:nvPr/>
        </p:nvGrpSpPr>
        <p:grpSpPr>
          <a:xfrm>
            <a:off x="-1852396" y="-464946"/>
            <a:ext cx="11420140" cy="10564407"/>
            <a:chOff x="-1759799" y="-464946"/>
            <a:chExt cx="11420140" cy="10564407"/>
          </a:xfrm>
        </p:grpSpPr>
        <p:sp>
          <p:nvSpPr>
            <p:cNvPr id="172" name="Google Shape;172;p8"/>
            <p:cNvSpPr/>
            <p:nvPr/>
          </p:nvSpPr>
          <p:spPr>
            <a:xfrm>
              <a:off x="1634799" y="2069587"/>
              <a:ext cx="7658182" cy="6961984"/>
            </a:xfrm>
            <a:prstGeom prst="arc">
              <a:avLst>
                <a:gd name="adj1" fmla="val 12073288"/>
                <a:gd name="adj2" fmla="val 15236798"/>
              </a:avLst>
            </a:prstGeom>
            <a:noFill/>
            <a:ln w="28575" cap="flat" cmpd="sng">
              <a:solidFill>
                <a:srgbClr val="E8B4A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 rot="2647423">
              <a:off x="-416721" y="1218702"/>
              <a:ext cx="7658182" cy="6961984"/>
            </a:xfrm>
            <a:prstGeom prst="arc">
              <a:avLst>
                <a:gd name="adj1" fmla="val 13412067"/>
                <a:gd name="adj2" fmla="val 14498210"/>
              </a:avLst>
            </a:prstGeom>
            <a:noFill/>
            <a:ln w="28575" cap="flat" cmpd="sng">
              <a:solidFill>
                <a:srgbClr val="E8B4A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 rot="1585616">
              <a:off x="853052" y="1797070"/>
              <a:ext cx="7658182" cy="6961984"/>
            </a:xfrm>
            <a:prstGeom prst="arc">
              <a:avLst>
                <a:gd name="adj1" fmla="val 12597323"/>
                <a:gd name="adj2" fmla="val 14280700"/>
              </a:avLst>
            </a:prstGeom>
            <a:noFill/>
            <a:ln w="28575" cap="flat" cmpd="sng">
              <a:solidFill>
                <a:srgbClr val="E8B4A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179" name="Google Shape;179;p8"/>
          <p:cNvSpPr/>
          <p:nvPr/>
        </p:nvSpPr>
        <p:spPr>
          <a:xfrm>
            <a:off x="4392573" y="1291592"/>
            <a:ext cx="38933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Партнеры проекта:</a:t>
            </a:r>
          </a:p>
        </p:txBody>
      </p:sp>
      <p:sp>
        <p:nvSpPr>
          <p:cNvPr id="180" name="Google Shape;180;p8"/>
          <p:cNvSpPr txBox="1"/>
          <p:nvPr/>
        </p:nvSpPr>
        <p:spPr>
          <a:xfrm>
            <a:off x="177252" y="4284216"/>
            <a:ext cx="338249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>Управление молодежной политики и спорта Администрации города Юрги.</a:t>
            </a:r>
          </a:p>
        </p:txBody>
      </p:sp>
      <p:sp>
        <p:nvSpPr>
          <p:cNvPr id="181" name="Google Shape;181;p8"/>
          <p:cNvSpPr txBox="1"/>
          <p:nvPr/>
        </p:nvSpPr>
        <p:spPr>
          <a:xfrm>
            <a:off x="486401" y="1899308"/>
            <a:ext cx="211160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>МБУК «Клуб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>«Луч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>г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>.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>Юрги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>»</a:t>
            </a:r>
            <a:r>
              <a:rPr lang="es-ES" sz="1100" dirty="0" smtClean="0">
                <a:solidFill>
                  <a:srgbClr val="75707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dirty="0"/>
          </a:p>
        </p:txBody>
      </p:sp>
      <p:sp>
        <p:nvSpPr>
          <p:cNvPr id="182" name="Google Shape;182;p8"/>
          <p:cNvSpPr txBox="1"/>
          <p:nvPr/>
        </p:nvSpPr>
        <p:spPr>
          <a:xfrm>
            <a:off x="417227" y="818486"/>
            <a:ext cx="290254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МБУДО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«СШ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№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1» 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ubik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8103477" y="3868738"/>
            <a:ext cx="39953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>Муниципальное бюджетное учреждение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>Физкультурно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> – спортивный центр города Юрги.</a:t>
            </a:r>
          </a:p>
        </p:txBody>
      </p:sp>
      <p:sp>
        <p:nvSpPr>
          <p:cNvPr id="184" name="Google Shape;184;p8"/>
          <p:cNvSpPr txBox="1"/>
          <p:nvPr/>
        </p:nvSpPr>
        <p:spPr>
          <a:xfrm>
            <a:off x="8954834" y="830957"/>
            <a:ext cx="314401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>МБУК «Клуб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/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>«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>Строитель 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  <a:sym typeface="Rubik"/>
            </a:endParaRPr>
          </a:p>
          <a:p>
            <a:pPr lvl="0"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>г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Rubik"/>
              </a:rPr>
              <a:t>. Юрги»</a:t>
            </a:r>
          </a:p>
        </p:txBody>
      </p:sp>
      <p:sp>
        <p:nvSpPr>
          <p:cNvPr id="2" name="Дуга 1"/>
          <p:cNvSpPr/>
          <p:nvPr/>
        </p:nvSpPr>
        <p:spPr>
          <a:xfrm rot="20726362">
            <a:off x="6834288" y="1465739"/>
            <a:ext cx="3472843" cy="850452"/>
          </a:xfrm>
          <a:prstGeom prst="arc">
            <a:avLst>
              <a:gd name="adj1" fmla="val 16200000"/>
              <a:gd name="adj2" fmla="val 20713319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2519167">
            <a:off x="6023943" y="2058816"/>
            <a:ext cx="4935997" cy="850452"/>
          </a:xfrm>
          <a:prstGeom prst="arc">
            <a:avLst>
              <a:gd name="adj1" fmla="val 13478327"/>
              <a:gd name="adj2" fmla="val 21247223"/>
            </a:avLst>
          </a:prstGeom>
          <a:noFill/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5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>
            <a:off x="0" y="5903089"/>
            <a:ext cx="12192000" cy="954910"/>
          </a:xfrm>
          <a:prstGeom prst="rect">
            <a:avLst/>
          </a:prstGeom>
          <a:solidFill>
            <a:srgbClr val="F7E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5421248" y="6124266"/>
            <a:ext cx="1349503" cy="207087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 rot="10800000">
            <a:off x="6095999" y="1229769"/>
            <a:ext cx="0" cy="43638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5"/>
          <p:cNvSpPr/>
          <p:nvPr/>
        </p:nvSpPr>
        <p:spPr>
          <a:xfrm>
            <a:off x="609989" y="2140298"/>
            <a:ext cx="447957" cy="454033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1</a:t>
            </a:r>
            <a:endParaRPr sz="60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609989" y="3006641"/>
            <a:ext cx="447957" cy="454033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2</a:t>
            </a:r>
            <a:endParaRPr sz="60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6322794" y="2019321"/>
            <a:ext cx="447957" cy="454033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1</a:t>
            </a:r>
            <a:endParaRPr sz="60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6322794" y="2957636"/>
            <a:ext cx="447957" cy="454033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2</a:t>
            </a:r>
            <a:endParaRPr sz="60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6322793" y="4185593"/>
            <a:ext cx="447957" cy="454033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3</a:t>
            </a:r>
            <a:endParaRPr sz="60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4568" y="873384"/>
            <a:ext cx="3031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КОЛИЧЕСТВЕННЫЕ </a:t>
            </a:r>
            <a:b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ПРОЕКТА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55693" y="867552"/>
            <a:ext cx="3031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КАЧЕСТВЕННЫЕ </a:t>
            </a:r>
            <a:b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ПРОЕКТА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Google Shape;642;p21"/>
          <p:cNvSpPr/>
          <p:nvPr/>
        </p:nvSpPr>
        <p:spPr>
          <a:xfrm>
            <a:off x="323850" y="737242"/>
            <a:ext cx="1020236" cy="882378"/>
          </a:xfrm>
          <a:custGeom>
            <a:avLst/>
            <a:gdLst/>
            <a:ahLst/>
            <a:cxnLst/>
            <a:rect l="l" t="t" r="r" b="b"/>
            <a:pathLst>
              <a:path w="5819775" h="5010150" extrusionOk="0">
                <a:moveTo>
                  <a:pt x="5694531" y="1985629"/>
                </a:moveTo>
                <a:lnTo>
                  <a:pt x="4662783" y="1985629"/>
                </a:lnTo>
                <a:cubicBezTo>
                  <a:pt x="4592127" y="1985629"/>
                  <a:pt x="4535862" y="2041893"/>
                  <a:pt x="4535862" y="2112550"/>
                </a:cubicBezTo>
                <a:lnTo>
                  <a:pt x="4535862" y="4797562"/>
                </a:lnTo>
                <a:lnTo>
                  <a:pt x="4090978" y="4797562"/>
                </a:lnTo>
                <a:lnTo>
                  <a:pt x="4090978" y="664054"/>
                </a:lnTo>
                <a:cubicBezTo>
                  <a:pt x="4090978" y="593398"/>
                  <a:pt x="4034714" y="537134"/>
                  <a:pt x="3964058" y="537134"/>
                </a:cubicBezTo>
                <a:lnTo>
                  <a:pt x="2925118" y="537134"/>
                </a:lnTo>
                <a:cubicBezTo>
                  <a:pt x="2854462" y="537134"/>
                  <a:pt x="2798197" y="593398"/>
                  <a:pt x="2798197" y="664054"/>
                </a:cubicBezTo>
                <a:lnTo>
                  <a:pt x="2798197" y="4804762"/>
                </a:lnTo>
                <a:lnTo>
                  <a:pt x="2353313" y="4804762"/>
                </a:lnTo>
                <a:lnTo>
                  <a:pt x="2353313" y="2805389"/>
                </a:lnTo>
                <a:cubicBezTo>
                  <a:pt x="2353313" y="2734733"/>
                  <a:pt x="2297049" y="2678468"/>
                  <a:pt x="2226393" y="2678468"/>
                </a:cubicBezTo>
                <a:lnTo>
                  <a:pt x="1186796" y="2678468"/>
                </a:lnTo>
                <a:cubicBezTo>
                  <a:pt x="1116140" y="2678468"/>
                  <a:pt x="1059875" y="2734733"/>
                  <a:pt x="1059875" y="2805389"/>
                </a:cubicBezTo>
                <a:lnTo>
                  <a:pt x="1059875" y="4804762"/>
                </a:lnTo>
                <a:lnTo>
                  <a:pt x="791632" y="4804762"/>
                </a:lnTo>
                <a:cubicBezTo>
                  <a:pt x="784431" y="4804762"/>
                  <a:pt x="784431" y="4804762"/>
                  <a:pt x="777240" y="4804762"/>
                </a:cubicBezTo>
                <a:cubicBezTo>
                  <a:pt x="777240" y="4804762"/>
                  <a:pt x="727520" y="4804762"/>
                  <a:pt x="699383" y="4776626"/>
                </a:cubicBezTo>
                <a:cubicBezTo>
                  <a:pt x="664054" y="4748498"/>
                  <a:pt x="656854" y="4685034"/>
                  <a:pt x="656854" y="4635313"/>
                </a:cubicBezTo>
                <a:lnTo>
                  <a:pt x="656854" y="126921"/>
                </a:lnTo>
                <a:cubicBezTo>
                  <a:pt x="656854" y="56264"/>
                  <a:pt x="600589" y="0"/>
                  <a:pt x="529933" y="0"/>
                </a:cubicBezTo>
                <a:lnTo>
                  <a:pt x="126921" y="0"/>
                </a:lnTo>
                <a:cubicBezTo>
                  <a:pt x="56264" y="0"/>
                  <a:pt x="0" y="56264"/>
                  <a:pt x="0" y="126921"/>
                </a:cubicBezTo>
                <a:cubicBezTo>
                  <a:pt x="0" y="197577"/>
                  <a:pt x="56264" y="253841"/>
                  <a:pt x="126921" y="253841"/>
                </a:cubicBezTo>
                <a:lnTo>
                  <a:pt x="402355" y="253841"/>
                </a:lnTo>
                <a:lnTo>
                  <a:pt x="402355" y="826961"/>
                </a:lnTo>
                <a:lnTo>
                  <a:pt x="126921" y="826961"/>
                </a:lnTo>
                <a:cubicBezTo>
                  <a:pt x="56264" y="826961"/>
                  <a:pt x="0" y="883225"/>
                  <a:pt x="0" y="953891"/>
                </a:cubicBezTo>
                <a:cubicBezTo>
                  <a:pt x="0" y="1024547"/>
                  <a:pt x="56264" y="1080811"/>
                  <a:pt x="126921" y="1080811"/>
                </a:cubicBezTo>
                <a:lnTo>
                  <a:pt x="402355" y="1080811"/>
                </a:lnTo>
                <a:lnTo>
                  <a:pt x="402355" y="1653273"/>
                </a:lnTo>
                <a:lnTo>
                  <a:pt x="126921" y="1653273"/>
                </a:lnTo>
                <a:cubicBezTo>
                  <a:pt x="56264" y="1653273"/>
                  <a:pt x="0" y="1709538"/>
                  <a:pt x="0" y="1780194"/>
                </a:cubicBezTo>
                <a:cubicBezTo>
                  <a:pt x="0" y="1850850"/>
                  <a:pt x="56264" y="1907115"/>
                  <a:pt x="126921" y="1907115"/>
                </a:cubicBezTo>
                <a:lnTo>
                  <a:pt x="402355" y="1907115"/>
                </a:lnTo>
                <a:lnTo>
                  <a:pt x="402355" y="2479577"/>
                </a:lnTo>
                <a:lnTo>
                  <a:pt x="126921" y="2479577"/>
                </a:lnTo>
                <a:cubicBezTo>
                  <a:pt x="56264" y="2479577"/>
                  <a:pt x="0" y="2535841"/>
                  <a:pt x="0" y="2606507"/>
                </a:cubicBezTo>
                <a:cubicBezTo>
                  <a:pt x="0" y="2677163"/>
                  <a:pt x="56264" y="2733427"/>
                  <a:pt x="126921" y="2733427"/>
                </a:cubicBezTo>
                <a:lnTo>
                  <a:pt x="402355" y="2733427"/>
                </a:lnTo>
                <a:lnTo>
                  <a:pt x="402355" y="3306547"/>
                </a:lnTo>
                <a:lnTo>
                  <a:pt x="126921" y="3306547"/>
                </a:lnTo>
                <a:cubicBezTo>
                  <a:pt x="56264" y="3306547"/>
                  <a:pt x="0" y="3362811"/>
                  <a:pt x="0" y="3433467"/>
                </a:cubicBezTo>
                <a:cubicBezTo>
                  <a:pt x="0" y="3504124"/>
                  <a:pt x="56264" y="3560388"/>
                  <a:pt x="126921" y="3560388"/>
                </a:cubicBezTo>
                <a:lnTo>
                  <a:pt x="402355" y="3560388"/>
                </a:lnTo>
                <a:lnTo>
                  <a:pt x="402355" y="4132850"/>
                </a:lnTo>
                <a:lnTo>
                  <a:pt x="126921" y="4132850"/>
                </a:lnTo>
                <a:cubicBezTo>
                  <a:pt x="56264" y="4132850"/>
                  <a:pt x="0" y="4189114"/>
                  <a:pt x="0" y="4259771"/>
                </a:cubicBezTo>
                <a:cubicBezTo>
                  <a:pt x="0" y="4330427"/>
                  <a:pt x="56264" y="4386691"/>
                  <a:pt x="126921" y="4386691"/>
                </a:cubicBezTo>
                <a:lnTo>
                  <a:pt x="402355" y="4386691"/>
                </a:lnTo>
                <a:lnTo>
                  <a:pt x="402355" y="4584268"/>
                </a:lnTo>
                <a:cubicBezTo>
                  <a:pt x="402355" y="4732783"/>
                  <a:pt x="444884" y="4845968"/>
                  <a:pt x="529276" y="4923168"/>
                </a:cubicBezTo>
                <a:cubicBezTo>
                  <a:pt x="620868" y="5001025"/>
                  <a:pt x="726853" y="5014760"/>
                  <a:pt x="776583" y="5014760"/>
                </a:cubicBezTo>
                <a:cubicBezTo>
                  <a:pt x="783784" y="5014760"/>
                  <a:pt x="797519" y="5014760"/>
                  <a:pt x="797519" y="5014760"/>
                </a:cubicBezTo>
                <a:lnTo>
                  <a:pt x="1193340" y="5014760"/>
                </a:lnTo>
                <a:lnTo>
                  <a:pt x="2225078" y="5014760"/>
                </a:lnTo>
                <a:lnTo>
                  <a:pt x="2931662" y="5014760"/>
                </a:lnTo>
                <a:lnTo>
                  <a:pt x="3963400" y="5014760"/>
                </a:lnTo>
                <a:lnTo>
                  <a:pt x="4669984" y="5014760"/>
                </a:lnTo>
                <a:lnTo>
                  <a:pt x="5701723" y="5014760"/>
                </a:lnTo>
                <a:cubicBezTo>
                  <a:pt x="5772379" y="5014760"/>
                  <a:pt x="5828643" y="4958496"/>
                  <a:pt x="5828643" y="4887840"/>
                </a:cubicBezTo>
                <a:lnTo>
                  <a:pt x="5828643" y="2119751"/>
                </a:lnTo>
                <a:cubicBezTo>
                  <a:pt x="5822109" y="2041893"/>
                  <a:pt x="5765187" y="1985629"/>
                  <a:pt x="5694531" y="1985629"/>
                </a:cubicBezTo>
                <a:close/>
                <a:moveTo>
                  <a:pt x="1320918" y="4804762"/>
                </a:moveTo>
                <a:lnTo>
                  <a:pt x="1320918" y="2932319"/>
                </a:lnTo>
                <a:lnTo>
                  <a:pt x="2090957" y="2932319"/>
                </a:lnTo>
                <a:lnTo>
                  <a:pt x="2090957" y="4797562"/>
                </a:lnTo>
                <a:lnTo>
                  <a:pt x="1320918" y="4797562"/>
                </a:lnTo>
                <a:lnTo>
                  <a:pt x="1320918" y="4804762"/>
                </a:lnTo>
                <a:close/>
                <a:moveTo>
                  <a:pt x="3059240" y="4804762"/>
                </a:moveTo>
                <a:lnTo>
                  <a:pt x="3059240" y="791632"/>
                </a:lnTo>
                <a:lnTo>
                  <a:pt x="3829279" y="791632"/>
                </a:lnTo>
                <a:lnTo>
                  <a:pt x="3829279" y="4798209"/>
                </a:lnTo>
                <a:lnTo>
                  <a:pt x="3059240" y="4798209"/>
                </a:lnTo>
                <a:lnTo>
                  <a:pt x="3059240" y="4804762"/>
                </a:lnTo>
                <a:close/>
                <a:moveTo>
                  <a:pt x="4797562" y="4804762"/>
                </a:moveTo>
                <a:lnTo>
                  <a:pt x="4797562" y="2246671"/>
                </a:lnTo>
                <a:lnTo>
                  <a:pt x="5567601" y="2246671"/>
                </a:lnTo>
                <a:lnTo>
                  <a:pt x="5567601" y="4804762"/>
                </a:lnTo>
                <a:lnTo>
                  <a:pt x="4797562" y="4804762"/>
                </a:lnTo>
                <a:close/>
              </a:path>
            </a:pathLst>
          </a:custGeom>
          <a:solidFill>
            <a:srgbClr val="C351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" name="Google Shape;587;p21"/>
          <p:cNvSpPr/>
          <p:nvPr/>
        </p:nvSpPr>
        <p:spPr>
          <a:xfrm>
            <a:off x="10668000" y="745112"/>
            <a:ext cx="839974" cy="874508"/>
          </a:xfrm>
          <a:custGeom>
            <a:avLst/>
            <a:gdLst/>
            <a:ahLst/>
            <a:cxnLst/>
            <a:rect l="l" t="t" r="r" b="b"/>
            <a:pathLst>
              <a:path w="4606636" h="6849340" extrusionOk="0">
                <a:moveTo>
                  <a:pt x="4218883" y="2340838"/>
                </a:moveTo>
                <a:lnTo>
                  <a:pt x="3869869" y="2340838"/>
                </a:lnTo>
                <a:cubicBezTo>
                  <a:pt x="3836809" y="2340838"/>
                  <a:pt x="3803757" y="2349298"/>
                  <a:pt x="3769934" y="2349298"/>
                </a:cubicBezTo>
                <a:lnTo>
                  <a:pt x="3769934" y="2224763"/>
                </a:lnTo>
                <a:cubicBezTo>
                  <a:pt x="3769934" y="2000285"/>
                  <a:pt x="3586968" y="1809637"/>
                  <a:pt x="3354809" y="1809637"/>
                </a:cubicBezTo>
                <a:lnTo>
                  <a:pt x="3005796" y="1809637"/>
                </a:lnTo>
                <a:cubicBezTo>
                  <a:pt x="2905861" y="1809637"/>
                  <a:pt x="2815148" y="1842698"/>
                  <a:pt x="2748266" y="1901121"/>
                </a:cubicBezTo>
                <a:cubicBezTo>
                  <a:pt x="2673694" y="1842698"/>
                  <a:pt x="2590670" y="1809637"/>
                  <a:pt x="2490736" y="1809637"/>
                </a:cubicBezTo>
                <a:lnTo>
                  <a:pt x="2141722" y="1809637"/>
                </a:lnTo>
                <a:cubicBezTo>
                  <a:pt x="2108662" y="1809637"/>
                  <a:pt x="2067150" y="1818097"/>
                  <a:pt x="2034098" y="1826549"/>
                </a:cubicBezTo>
                <a:lnTo>
                  <a:pt x="2034098" y="415126"/>
                </a:lnTo>
                <a:cubicBezTo>
                  <a:pt x="2034107" y="190647"/>
                  <a:pt x="1851140" y="0"/>
                  <a:pt x="1618982" y="0"/>
                </a:cubicBezTo>
                <a:lnTo>
                  <a:pt x="1269968" y="0"/>
                </a:lnTo>
                <a:cubicBezTo>
                  <a:pt x="1045490" y="0"/>
                  <a:pt x="854843" y="182958"/>
                  <a:pt x="854843" y="415126"/>
                </a:cubicBezTo>
                <a:lnTo>
                  <a:pt x="854843" y="1045499"/>
                </a:lnTo>
                <a:cubicBezTo>
                  <a:pt x="854843" y="1062410"/>
                  <a:pt x="854843" y="1070099"/>
                  <a:pt x="854843" y="1087010"/>
                </a:cubicBezTo>
                <a:lnTo>
                  <a:pt x="854843" y="2283186"/>
                </a:lnTo>
                <a:cubicBezTo>
                  <a:pt x="813331" y="2250125"/>
                  <a:pt x="780271" y="2217074"/>
                  <a:pt x="747219" y="2191703"/>
                </a:cubicBezTo>
                <a:lnTo>
                  <a:pt x="730308" y="2174791"/>
                </a:lnTo>
                <a:cubicBezTo>
                  <a:pt x="721848" y="2166331"/>
                  <a:pt x="713396" y="2157880"/>
                  <a:pt x="705707" y="2157880"/>
                </a:cubicBezTo>
                <a:cubicBezTo>
                  <a:pt x="688796" y="2149420"/>
                  <a:pt x="681107" y="2140969"/>
                  <a:pt x="672655" y="2140969"/>
                </a:cubicBezTo>
                <a:lnTo>
                  <a:pt x="672655" y="2140969"/>
                </a:lnTo>
                <a:lnTo>
                  <a:pt x="672655" y="2140969"/>
                </a:lnTo>
                <a:cubicBezTo>
                  <a:pt x="489698" y="2024885"/>
                  <a:pt x="299042" y="2007974"/>
                  <a:pt x="207567" y="2007974"/>
                </a:cubicBezTo>
                <a:cubicBezTo>
                  <a:pt x="166055" y="2007974"/>
                  <a:pt x="132995" y="2007974"/>
                  <a:pt x="132995" y="2007974"/>
                </a:cubicBezTo>
                <a:cubicBezTo>
                  <a:pt x="58423" y="2016434"/>
                  <a:pt x="0" y="2082546"/>
                  <a:pt x="0" y="2157110"/>
                </a:cubicBezTo>
                <a:lnTo>
                  <a:pt x="0" y="4506399"/>
                </a:lnTo>
                <a:cubicBezTo>
                  <a:pt x="0" y="4514859"/>
                  <a:pt x="0" y="4523310"/>
                  <a:pt x="0" y="4531000"/>
                </a:cubicBezTo>
                <a:lnTo>
                  <a:pt x="0" y="4555600"/>
                </a:lnTo>
                <a:cubicBezTo>
                  <a:pt x="0" y="5825568"/>
                  <a:pt x="1029349" y="6855697"/>
                  <a:pt x="2300097" y="6855697"/>
                </a:cubicBezTo>
                <a:cubicBezTo>
                  <a:pt x="3520873" y="6855697"/>
                  <a:pt x="4524851" y="5909371"/>
                  <a:pt x="4600194" y="4697055"/>
                </a:cubicBezTo>
                <a:cubicBezTo>
                  <a:pt x="4600194" y="4688595"/>
                  <a:pt x="4608654" y="4672454"/>
                  <a:pt x="4608654" y="4655543"/>
                </a:cubicBezTo>
                <a:lnTo>
                  <a:pt x="4608654" y="3428619"/>
                </a:lnTo>
                <a:cubicBezTo>
                  <a:pt x="4608654" y="3411708"/>
                  <a:pt x="4608654" y="3404019"/>
                  <a:pt x="4608654" y="3387107"/>
                </a:cubicBezTo>
                <a:lnTo>
                  <a:pt x="4608654" y="2755964"/>
                </a:lnTo>
                <a:cubicBezTo>
                  <a:pt x="4634008" y="2532256"/>
                  <a:pt x="4451812" y="2340838"/>
                  <a:pt x="4218883" y="2340838"/>
                </a:cubicBezTo>
                <a:close/>
                <a:moveTo>
                  <a:pt x="4327277" y="3404019"/>
                </a:moveTo>
                <a:cubicBezTo>
                  <a:pt x="4327277" y="3412479"/>
                  <a:pt x="4327277" y="3412479"/>
                  <a:pt x="4327277" y="3420930"/>
                </a:cubicBezTo>
                <a:lnTo>
                  <a:pt x="4327277" y="4633246"/>
                </a:lnTo>
                <a:cubicBezTo>
                  <a:pt x="4327277" y="4641706"/>
                  <a:pt x="4327277" y="4650157"/>
                  <a:pt x="4327277" y="4657846"/>
                </a:cubicBezTo>
                <a:cubicBezTo>
                  <a:pt x="4277305" y="5720256"/>
                  <a:pt x="3397091" y="6550507"/>
                  <a:pt x="2334681" y="6550507"/>
                </a:cubicBezTo>
                <a:cubicBezTo>
                  <a:pt x="1230760" y="6550507"/>
                  <a:pt x="342086" y="5654144"/>
                  <a:pt x="342086" y="4557912"/>
                </a:cubicBezTo>
                <a:lnTo>
                  <a:pt x="342086" y="4533311"/>
                </a:lnTo>
                <a:lnTo>
                  <a:pt x="342086" y="4516400"/>
                </a:lnTo>
                <a:lnTo>
                  <a:pt x="342086" y="2324698"/>
                </a:lnTo>
                <a:cubicBezTo>
                  <a:pt x="400509" y="2333158"/>
                  <a:pt x="475081" y="2357758"/>
                  <a:pt x="541193" y="2399270"/>
                </a:cubicBezTo>
                <a:cubicBezTo>
                  <a:pt x="541193" y="2399270"/>
                  <a:pt x="549653" y="2399270"/>
                  <a:pt x="549653" y="2407730"/>
                </a:cubicBezTo>
                <a:lnTo>
                  <a:pt x="549653" y="2407730"/>
                </a:lnTo>
                <a:lnTo>
                  <a:pt x="599625" y="2440790"/>
                </a:lnTo>
                <a:cubicBezTo>
                  <a:pt x="691108" y="2506902"/>
                  <a:pt x="840244" y="2648349"/>
                  <a:pt x="881755" y="2847456"/>
                </a:cubicBezTo>
                <a:cubicBezTo>
                  <a:pt x="881755" y="2847456"/>
                  <a:pt x="881755" y="2847456"/>
                  <a:pt x="881755" y="2855915"/>
                </a:cubicBezTo>
                <a:lnTo>
                  <a:pt x="881755" y="4009809"/>
                </a:lnTo>
                <a:cubicBezTo>
                  <a:pt x="881755" y="4092832"/>
                  <a:pt x="947867" y="4158944"/>
                  <a:pt x="1030891" y="4158944"/>
                </a:cubicBezTo>
                <a:cubicBezTo>
                  <a:pt x="1113914" y="4158944"/>
                  <a:pt x="1180026" y="4092832"/>
                  <a:pt x="1180026" y="4009809"/>
                </a:cubicBezTo>
                <a:lnTo>
                  <a:pt x="1180026" y="2864358"/>
                </a:lnTo>
                <a:cubicBezTo>
                  <a:pt x="1180026" y="2855898"/>
                  <a:pt x="1180026" y="2847447"/>
                  <a:pt x="1180026" y="2831306"/>
                </a:cubicBezTo>
                <a:lnTo>
                  <a:pt x="1180026" y="1079321"/>
                </a:lnTo>
                <a:cubicBezTo>
                  <a:pt x="1180026" y="1070861"/>
                  <a:pt x="1180026" y="1070861"/>
                  <a:pt x="1180026" y="1062410"/>
                </a:cubicBezTo>
                <a:lnTo>
                  <a:pt x="1180026" y="1053950"/>
                </a:lnTo>
                <a:lnTo>
                  <a:pt x="1180026" y="422815"/>
                </a:lnTo>
                <a:cubicBezTo>
                  <a:pt x="1180026" y="364392"/>
                  <a:pt x="1229998" y="315191"/>
                  <a:pt x="1287650" y="315191"/>
                </a:cubicBezTo>
                <a:lnTo>
                  <a:pt x="1636664" y="315191"/>
                </a:lnTo>
                <a:cubicBezTo>
                  <a:pt x="1695086" y="315191"/>
                  <a:pt x="1744287" y="365163"/>
                  <a:pt x="1744287" y="422815"/>
                </a:cubicBezTo>
                <a:lnTo>
                  <a:pt x="1744287" y="2141731"/>
                </a:lnTo>
                <a:lnTo>
                  <a:pt x="1744287" y="2241666"/>
                </a:lnTo>
                <a:lnTo>
                  <a:pt x="1744287" y="3470131"/>
                </a:lnTo>
                <a:cubicBezTo>
                  <a:pt x="1744287" y="3553154"/>
                  <a:pt x="1810399" y="3619266"/>
                  <a:pt x="1893423" y="3619266"/>
                </a:cubicBezTo>
                <a:cubicBezTo>
                  <a:pt x="1976446" y="3619266"/>
                  <a:pt x="2042558" y="3553154"/>
                  <a:pt x="2042558" y="3470131"/>
                </a:cubicBezTo>
                <a:lnTo>
                  <a:pt x="2042558" y="2233214"/>
                </a:lnTo>
                <a:cubicBezTo>
                  <a:pt x="2042558" y="2174791"/>
                  <a:pt x="2092530" y="2125591"/>
                  <a:pt x="2150182" y="2125591"/>
                </a:cubicBezTo>
                <a:lnTo>
                  <a:pt x="2499195" y="2125591"/>
                </a:lnTo>
                <a:cubicBezTo>
                  <a:pt x="2549167" y="2125591"/>
                  <a:pt x="2590679" y="2167102"/>
                  <a:pt x="2599130" y="2217074"/>
                </a:cubicBezTo>
                <a:lnTo>
                  <a:pt x="2599130" y="3462442"/>
                </a:lnTo>
                <a:cubicBezTo>
                  <a:pt x="2599130" y="3545465"/>
                  <a:pt x="2665242" y="3611577"/>
                  <a:pt x="2748266" y="3611577"/>
                </a:cubicBezTo>
                <a:cubicBezTo>
                  <a:pt x="2831289" y="3611577"/>
                  <a:pt x="2897401" y="3545465"/>
                  <a:pt x="2897401" y="3462442"/>
                </a:cubicBezTo>
                <a:lnTo>
                  <a:pt x="2897401" y="2257815"/>
                </a:lnTo>
                <a:cubicBezTo>
                  <a:pt x="2897401" y="2249355"/>
                  <a:pt x="2897401" y="2240904"/>
                  <a:pt x="2897401" y="2224754"/>
                </a:cubicBezTo>
                <a:cubicBezTo>
                  <a:pt x="2897401" y="2166331"/>
                  <a:pt x="2947373" y="2117131"/>
                  <a:pt x="3005025" y="2117131"/>
                </a:cubicBezTo>
                <a:lnTo>
                  <a:pt x="3354038" y="2117131"/>
                </a:lnTo>
                <a:cubicBezTo>
                  <a:pt x="3404010" y="2117131"/>
                  <a:pt x="3445522" y="2150182"/>
                  <a:pt x="3453973" y="2200154"/>
                </a:cubicBezTo>
                <a:cubicBezTo>
                  <a:pt x="3453973" y="2208614"/>
                  <a:pt x="3453973" y="2217065"/>
                  <a:pt x="3453973" y="2217065"/>
                </a:cubicBezTo>
                <a:lnTo>
                  <a:pt x="3453973" y="3636177"/>
                </a:lnTo>
                <a:cubicBezTo>
                  <a:pt x="3453973" y="3719201"/>
                  <a:pt x="3520085" y="3785313"/>
                  <a:pt x="3603108" y="3785313"/>
                </a:cubicBezTo>
                <a:cubicBezTo>
                  <a:pt x="3686132" y="3785313"/>
                  <a:pt x="3752244" y="3719201"/>
                  <a:pt x="3752244" y="3636177"/>
                </a:cubicBezTo>
                <a:lnTo>
                  <a:pt x="3752244" y="2739814"/>
                </a:lnTo>
                <a:lnTo>
                  <a:pt x="3752244" y="2731355"/>
                </a:lnTo>
                <a:cubicBezTo>
                  <a:pt x="3760704" y="2681383"/>
                  <a:pt x="3802216" y="2648331"/>
                  <a:pt x="3852179" y="2648331"/>
                </a:cubicBezTo>
                <a:lnTo>
                  <a:pt x="4201192" y="2648331"/>
                </a:lnTo>
                <a:cubicBezTo>
                  <a:pt x="4259615" y="2648331"/>
                  <a:pt x="4308816" y="2698303"/>
                  <a:pt x="4308816" y="2755955"/>
                </a:cubicBezTo>
                <a:lnTo>
                  <a:pt x="4308816" y="3387099"/>
                </a:lnTo>
                <a:lnTo>
                  <a:pt x="4457951" y="3404010"/>
                </a:lnTo>
                <a:lnTo>
                  <a:pt x="4327277" y="3404010"/>
                </a:lnTo>
                <a:close/>
              </a:path>
            </a:pathLst>
          </a:custGeom>
          <a:solidFill>
            <a:srgbClr val="C351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94728" y="1964798"/>
            <a:ext cx="5154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мотивации у несовершеннолетних к здоровому образу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жизни;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94728" y="2769153"/>
            <a:ext cx="4949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Способствование внедрению разнообразных форм и увеличению количества спортивно-массовых и физкультурно-оздоровительных мероприятий для несовершеннолетних;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60443" y="4120223"/>
            <a:ext cx="4750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знаний несовершеннолетних о здоровом образе жизни;</a:t>
            </a:r>
          </a:p>
        </p:txBody>
      </p:sp>
      <p:sp>
        <p:nvSpPr>
          <p:cNvPr id="24" name="Google Shape;138;p5"/>
          <p:cNvSpPr/>
          <p:nvPr/>
        </p:nvSpPr>
        <p:spPr>
          <a:xfrm>
            <a:off x="6322794" y="5042772"/>
            <a:ext cx="447957" cy="454033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4</a:t>
            </a:r>
            <a:endParaRPr sz="600" dirty="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4728" y="4951053"/>
            <a:ext cx="4972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количества несовершеннолетних, занимающихся физической культурой и ориентированных на спорт;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0210" y="2184378"/>
            <a:ext cx="4485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Охват несовершеннолетних  около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 за период реализации проекта.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44086" y="3003382"/>
            <a:ext cx="4485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более 50 совместных акций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мероприятий по пропаганде здорового образа жизни с партнерскими учреждениями 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организациями.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94" y="2300132"/>
            <a:ext cx="3087856" cy="2854330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Google Shape;111;p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7E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2" name="Google Shape;112;p4"/>
          <p:cNvSpPr/>
          <p:nvPr/>
        </p:nvSpPr>
        <p:spPr>
          <a:xfrm rot="-1800000">
            <a:off x="7330064" y="2094152"/>
            <a:ext cx="2786676" cy="2533342"/>
          </a:xfrm>
          <a:prstGeom prst="arc">
            <a:avLst>
              <a:gd name="adj1" fmla="val 15285053"/>
              <a:gd name="adj2" fmla="val 659319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4" name="Google Shape;114;p4"/>
          <p:cNvSpPr/>
          <p:nvPr/>
        </p:nvSpPr>
        <p:spPr>
          <a:xfrm rot="-1800000">
            <a:off x="1589664" y="2094152"/>
            <a:ext cx="2786676" cy="2533342"/>
          </a:xfrm>
          <a:prstGeom prst="arc">
            <a:avLst>
              <a:gd name="adj1" fmla="val 14027443"/>
              <a:gd name="adj2" fmla="val 21271799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74084" y="655105"/>
            <a:ext cx="1156959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400" dirty="0">
                <a:solidFill>
                  <a:srgbClr val="3F3F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Организация заявитель. Руководитель проекта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622406" y="2989839"/>
            <a:ext cx="258233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Организация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272952" y="3431532"/>
            <a:ext cx="2931786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  <a:buClr>
                <a:srgbClr val="262626"/>
              </a:buClr>
              <a:buSzPts val="1200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Клуб волонтеров «Ровесник» 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ubik"/>
            </a:endParaRPr>
          </a:p>
          <a:p>
            <a:pPr lvl="0" algn="ctr">
              <a:lnSpc>
                <a:spcPct val="150000"/>
              </a:lnSpc>
              <a:buClr>
                <a:srgbClr val="262626"/>
              </a:buClr>
              <a:buSzPts val="1200"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МКУ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«Центр социальной помощи семье и детям г. Юрги».</a:t>
            </a:r>
          </a:p>
          <a:p>
            <a:pPr marL="171450" marR="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9258406" y="2989838"/>
            <a:ext cx="258233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Руководители</a:t>
            </a:r>
            <a:r>
              <a:rPr lang="ru-RU" sz="2200" b="1" dirty="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dirty="0"/>
          </a:p>
        </p:txBody>
      </p:sp>
      <p:sp>
        <p:nvSpPr>
          <p:cNvPr id="119" name="Google Shape;119;p4"/>
          <p:cNvSpPr/>
          <p:nvPr/>
        </p:nvSpPr>
        <p:spPr>
          <a:xfrm>
            <a:off x="8385021" y="3431532"/>
            <a:ext cx="363552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7F7F7F"/>
              </a:buClr>
              <a:buSzPct val="88000"/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Фролова Римма Владимировна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– специалист по социальной работе;</a:t>
            </a:r>
          </a:p>
          <a:p>
            <a:pPr marL="285750" lvl="0" indent="-285750">
              <a:lnSpc>
                <a:spcPct val="150000"/>
              </a:lnSpc>
              <a:buClr>
                <a:srgbClr val="7F7F7F"/>
              </a:buClr>
              <a:buSzPct val="88000"/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Кондратенко Евгения Александровна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– психолог в социальной сфере.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78" y="2225675"/>
            <a:ext cx="3003243" cy="3003243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/>
          <p:nvPr/>
        </p:nvSpPr>
        <p:spPr>
          <a:xfrm>
            <a:off x="0" y="-33868"/>
            <a:ext cx="12200467" cy="6891868"/>
          </a:xfrm>
          <a:custGeom>
            <a:avLst/>
            <a:gdLst/>
            <a:ahLst/>
            <a:cxnLst/>
            <a:rect l="l" t="t" r="r" b="b"/>
            <a:pathLst>
              <a:path w="12200467" h="6891867" extrusionOk="0">
                <a:moveTo>
                  <a:pt x="0" y="33867"/>
                </a:moveTo>
                <a:lnTo>
                  <a:pt x="0" y="33867"/>
                </a:lnTo>
                <a:lnTo>
                  <a:pt x="7399867" y="33867"/>
                </a:lnTo>
                <a:lnTo>
                  <a:pt x="12200467" y="0"/>
                </a:lnTo>
                <a:cubicBezTo>
                  <a:pt x="10600267" y="2297289"/>
                  <a:pt x="7933267" y="1444978"/>
                  <a:pt x="7399867" y="6891867"/>
                </a:cubicBezTo>
                <a:lnTo>
                  <a:pt x="7399867" y="6891867"/>
                </a:lnTo>
                <a:lnTo>
                  <a:pt x="0" y="6891867"/>
                </a:lnTo>
                <a:lnTo>
                  <a:pt x="0" y="6891867"/>
                </a:lnTo>
                <a:lnTo>
                  <a:pt x="0" y="338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4128598" y="1336119"/>
            <a:ext cx="3525367" cy="3257419"/>
          </a:xfrm>
          <a:prstGeom prst="arc">
            <a:avLst>
              <a:gd name="adj1" fmla="val 12493685"/>
              <a:gd name="adj2" fmla="val 619836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9" name="Google Shape;69;p1"/>
          <p:cNvSpPr/>
          <p:nvPr/>
        </p:nvSpPr>
        <p:spPr>
          <a:xfrm rot="5400000">
            <a:off x="8357187" y="1218926"/>
            <a:ext cx="3140058" cy="2901396"/>
          </a:xfrm>
          <a:prstGeom prst="arc">
            <a:avLst>
              <a:gd name="adj1" fmla="val 14027443"/>
              <a:gd name="adj2" fmla="val 52884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0" y="2152616"/>
            <a:ext cx="5580993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5400" b="1" dirty="0" smtClean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Спасибо </a:t>
            </a:r>
          </a:p>
          <a:p>
            <a:pPr lvl="0" algn="ctr"/>
            <a:r>
              <a:rPr lang="ru-RU" sz="5400" b="1" dirty="0" smtClean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за</a:t>
            </a:r>
          </a:p>
          <a:p>
            <a:pPr lvl="0" algn="ctr"/>
            <a:r>
              <a:rPr lang="ru-RU" sz="5400" b="1" dirty="0" smtClean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Внимание!</a:t>
            </a:r>
            <a:endParaRPr lang="ru-RU" sz="5400" b="1" dirty="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" name="Google Shape;75;p1"/>
          <p:cNvSpPr txBox="1"/>
          <p:nvPr/>
        </p:nvSpPr>
        <p:spPr>
          <a:xfrm>
            <a:off x="14051666" y="195612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2316923" y="528795"/>
            <a:ext cx="318900" cy="321900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6731875" y="1644331"/>
            <a:ext cx="4461641" cy="419761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w7.pngwing.com/pngs/541/421/png-transparent-volunteering-voluntary-association-library-children-s-museum-volunteer-miscellaneous-child-text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03" y="1099595"/>
            <a:ext cx="6544510" cy="546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5E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7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проекта</a:t>
            </a:r>
          </a:p>
        </p:txBody>
      </p:sp>
      <p:sp>
        <p:nvSpPr>
          <p:cNvPr id="328" name="Google Shape;328;p18"/>
          <p:cNvSpPr/>
          <p:nvPr/>
        </p:nvSpPr>
        <p:spPr>
          <a:xfrm>
            <a:off x="1588122" y="2144010"/>
            <a:ext cx="9038905" cy="4025295"/>
          </a:xfrm>
          <a:prstGeom prst="roundRect">
            <a:avLst>
              <a:gd name="adj" fmla="val 2462"/>
            </a:avLst>
          </a:prstGeom>
          <a:noFill/>
          <a:ln w="19050" cap="flat" cmpd="sng">
            <a:solidFill>
              <a:srgbClr val="E5745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2459421" y="3157619"/>
            <a:ext cx="7686754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Реализация проекта позволит привлечь молодое поколение к ведению здорового образа жизни и отдаления его от вредных привычек – курению, наркомании, употреблению алкогольных напитков. В ходе проекта ребят познакомят с историей спорта, его развития, и роли в формировании здорового образа жизни. </a:t>
            </a:r>
          </a:p>
        </p:txBody>
      </p:sp>
      <p:sp>
        <p:nvSpPr>
          <p:cNvPr id="331" name="Google Shape;331;p18"/>
          <p:cNvSpPr txBox="1"/>
          <p:nvPr/>
        </p:nvSpPr>
        <p:spPr>
          <a:xfrm>
            <a:off x="1615159" y="2282842"/>
            <a:ext cx="1339770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1500" dirty="0">
                <a:solidFill>
                  <a:srgbClr val="DA856D"/>
                </a:solidFill>
                <a:latin typeface="Rubik"/>
                <a:ea typeface="Rubik"/>
                <a:cs typeface="Rubik"/>
                <a:sym typeface="Rubik"/>
              </a:rPr>
              <a:t>“</a:t>
            </a:r>
            <a:endParaRPr dirty="0"/>
          </a:p>
        </p:txBody>
      </p:sp>
      <p:sp>
        <p:nvSpPr>
          <p:cNvPr id="332" name="Google Shape;332;p18"/>
          <p:cNvSpPr txBox="1"/>
          <p:nvPr/>
        </p:nvSpPr>
        <p:spPr>
          <a:xfrm>
            <a:off x="9066374" y="5035912"/>
            <a:ext cx="1560653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11500" dirty="0">
                <a:solidFill>
                  <a:srgbClr val="DA856D"/>
                </a:solidFill>
                <a:latin typeface="Rubik"/>
                <a:ea typeface="Rubik"/>
                <a:cs typeface="Rubik"/>
                <a:sym typeface="Rubik"/>
              </a:rPr>
              <a:t>”</a:t>
            </a:r>
            <a:endParaRPr dirty="0"/>
          </a:p>
        </p:txBody>
      </p:sp>
      <p:sp>
        <p:nvSpPr>
          <p:cNvPr id="333" name="Google Shape;333;p18"/>
          <p:cNvSpPr/>
          <p:nvPr/>
        </p:nvSpPr>
        <p:spPr>
          <a:xfrm>
            <a:off x="9986684" y="1960890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34" name="Google Shape;3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4411" y="1396690"/>
            <a:ext cx="1526325" cy="1523298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4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/>
          <p:nvPr/>
        </p:nvSpPr>
        <p:spPr>
          <a:xfrm>
            <a:off x="-1" y="0"/>
            <a:ext cx="5941879" cy="6858000"/>
          </a:xfrm>
          <a:prstGeom prst="rect">
            <a:avLst/>
          </a:prstGeom>
          <a:solidFill>
            <a:srgbClr val="F7E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1188536" y="1126448"/>
            <a:ext cx="32939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Цель проекта: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568794" y="1064680"/>
            <a:ext cx="577330" cy="585161"/>
          </a:xfrm>
          <a:prstGeom prst="ellipse">
            <a:avLst/>
          </a:prstGeom>
          <a:noFill/>
          <a:ln w="15875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1</a:t>
            </a:r>
            <a:endParaRPr sz="1000" dirty="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222257" y="1814761"/>
            <a:ext cx="5568944" cy="269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содействие в формировании у несовершеннолетних из семей, находящихся в трудной жизненной ситуации,  социально опасном положении, и несовершеннолетних с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девиатным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 поведением сознательной потребности в ведении здорового образа жизни, путем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вовлечения несовершеннолетних в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занятия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спортом 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культурно – досуговую деятельность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</p:txBody>
      </p:sp>
      <p:sp>
        <p:nvSpPr>
          <p:cNvPr id="14" name="Google Shape;205;p10"/>
          <p:cNvSpPr txBox="1"/>
          <p:nvPr/>
        </p:nvSpPr>
        <p:spPr>
          <a:xfrm>
            <a:off x="6900976" y="1188217"/>
            <a:ext cx="32939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Задачи проекта: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Google Shape;206;p10"/>
          <p:cNvSpPr/>
          <p:nvPr/>
        </p:nvSpPr>
        <p:spPr>
          <a:xfrm>
            <a:off x="5995192" y="1064680"/>
            <a:ext cx="577330" cy="585161"/>
          </a:xfrm>
          <a:prstGeom prst="ellipse">
            <a:avLst/>
          </a:prstGeom>
          <a:noFill/>
          <a:ln w="15875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2</a:t>
            </a:r>
            <a:endParaRPr sz="1000" dirty="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85" y="2024106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37" y="2879352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35428" y="1877206"/>
            <a:ext cx="5520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Повысить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компетентность несовершеннолетних в вопросах здорового образа жизни;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35428" y="2711762"/>
            <a:ext cx="5520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Воспитать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активную жизненную позицию, ответственное отношение к своему здоровью;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35428" y="3490511"/>
            <a:ext cx="5363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Организовать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сотрудничество с партнерскими учреждениями и организациями по пропаганде здорового образа жизни.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37" y="3628326"/>
            <a:ext cx="311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/>
          <p:nvPr/>
        </p:nvSpPr>
        <p:spPr>
          <a:xfrm>
            <a:off x="-2" y="0"/>
            <a:ext cx="6248149" cy="6858000"/>
          </a:xfrm>
          <a:prstGeom prst="rect">
            <a:avLst/>
          </a:prstGeom>
          <a:solidFill>
            <a:srgbClr val="F7E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1165302" y="1915557"/>
            <a:ext cx="47432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УНИКАЛЬНОСТЬ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ПРОЕКТА: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339600" y="1853788"/>
            <a:ext cx="577330" cy="585161"/>
          </a:xfrm>
          <a:prstGeom prst="ellipse">
            <a:avLst/>
          </a:prstGeom>
          <a:noFill/>
          <a:ln w="15875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1</a:t>
            </a:r>
            <a:endParaRPr sz="1000" dirty="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502141" y="2809795"/>
            <a:ext cx="5568944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Уникальность  проекта заключается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наставничестве, под руководством серебряных волонтеров, которое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имеет очень глубокий и важный смысл становления человека в разных сферах жизни. </a:t>
            </a:r>
          </a:p>
        </p:txBody>
      </p:sp>
      <p:sp>
        <p:nvSpPr>
          <p:cNvPr id="14" name="Google Shape;205;p10"/>
          <p:cNvSpPr txBox="1"/>
          <p:nvPr/>
        </p:nvSpPr>
        <p:spPr>
          <a:xfrm>
            <a:off x="6973594" y="1913095"/>
            <a:ext cx="49451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ЦЕЛЕВАЯ АУДИТОРИЯ ПРОЕКТА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Google Shape;206;p10"/>
          <p:cNvSpPr/>
          <p:nvPr/>
        </p:nvSpPr>
        <p:spPr>
          <a:xfrm>
            <a:off x="6354572" y="1853788"/>
            <a:ext cx="577330" cy="585161"/>
          </a:xfrm>
          <a:prstGeom prst="ellipse">
            <a:avLst/>
          </a:prstGeom>
          <a:noFill/>
          <a:ln w="15875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rPr>
              <a:t>2</a:t>
            </a:r>
            <a:endParaRPr sz="1000" dirty="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32529" y="2809795"/>
            <a:ext cx="51832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Несовершеннолетние  от 7 до 16 лет, посещающие МКУ «Центр социальной помощи семье и детям г. Юрги». 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"/>
          <p:cNvSpPr/>
          <p:nvPr/>
        </p:nvSpPr>
        <p:spPr>
          <a:xfrm>
            <a:off x="0" y="0"/>
            <a:ext cx="12192000" cy="3263462"/>
          </a:xfrm>
          <a:prstGeom prst="rect">
            <a:avLst/>
          </a:prstGeom>
          <a:solidFill>
            <a:srgbClr val="F7E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838200" y="216515"/>
            <a:ext cx="10515600" cy="75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 команды проекта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функциональные обязанности участников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38714"/>
              </p:ext>
            </p:extLst>
          </p:nvPr>
        </p:nvGraphicFramePr>
        <p:xfrm>
          <a:off x="231227" y="1141000"/>
          <a:ext cx="11729545" cy="5188675"/>
        </p:xfrm>
        <a:graphic>
          <a:graphicData uri="http://schemas.openxmlformats.org/drawingml/2006/table">
            <a:tbl>
              <a:tblPr firstRow="1" bandRow="1"/>
              <a:tblGrid>
                <a:gridCol w="2541400"/>
                <a:gridCol w="5278297"/>
                <a:gridCol w="3909848"/>
              </a:tblGrid>
              <a:tr h="611022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Занимаемая должность в</a:t>
                      </a:r>
                      <a:r>
                        <a:rPr lang="ru-RU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организации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Функциональная</a:t>
                      </a:r>
                      <a:r>
                        <a:rPr lang="ru-RU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обязанность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ФИО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</a:tr>
              <a:tr h="640029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Заведующий отделением дневного пребывания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Взаимодействие  с городскими организациями,  со спонсорами. Работа с отчетностью. 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Чакина</a:t>
                      </a:r>
                      <a:r>
                        <a:rPr lang="ru-RU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Елена Викторовна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1411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Психолог  в социальной сфере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Подбор сотрудников и работа по их подготовке к проведению мероприятий. Работа с отчетностью проекта.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Кондратенко Евгения Александровна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</a:tr>
              <a:tr h="70719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Специалист по социальной работе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Подготовка и проведение</a:t>
                      </a:r>
                      <a:r>
                        <a:rPr lang="ru-RU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праздничного мероприятия.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Фролова Римма Владимировна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1112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Социальный педагог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Разработка и подготовка сценарного плана каждого мероприятия.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Карзакова</a:t>
                      </a: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Ольга Александровна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</a:tr>
              <a:tr h="424665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Инструктор по труду 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Фотограф.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Администратор страницы в социальных сетях. </a:t>
                      </a: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Обработка видеороликов.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/>
                      <a:endParaRPr lang="ru-RU" sz="1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Ширикалова</a:t>
                      </a: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Мария Анатольевна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5431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Волонтеры серебра</a:t>
                      </a:r>
                    </a:p>
                  </a:txBody>
                  <a:tcPr marL="91442" marR="91442" marT="45725" marB="45725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Помощь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 организации и проведении мероприятия совместно с другими специалистами, роль наставников.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2" marR="91442" marT="45725" marB="45725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Ларин Валерий Петрович; Перфильев Юрий Анатольевич;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Тимиргалеева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Наталья Петровна; Федорова Жанна Геннадьевна.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6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5E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/>
          <p:nvPr/>
        </p:nvSpPr>
        <p:spPr>
          <a:xfrm>
            <a:off x="10243" y="1002075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Сроки реализации проекта</a:t>
            </a:r>
            <a:endParaRPr sz="3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ubik"/>
            </a:endParaRPr>
          </a:p>
        </p:txBody>
      </p:sp>
      <p:sp>
        <p:nvSpPr>
          <p:cNvPr id="83" name="Google Shape;83;p2"/>
          <p:cNvSpPr/>
          <p:nvPr/>
        </p:nvSpPr>
        <p:spPr>
          <a:xfrm rot="9000000">
            <a:off x="-500959" y="1685699"/>
            <a:ext cx="3478839" cy="3137022"/>
          </a:xfrm>
          <a:prstGeom prst="arc">
            <a:avLst>
              <a:gd name="adj1" fmla="val 14027443"/>
              <a:gd name="adj2" fmla="val 20865992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382165" y="3133042"/>
            <a:ext cx="4042444" cy="646290"/>
          </a:xfrm>
          <a:prstGeom prst="rect">
            <a:avLst/>
          </a:prstGeom>
          <a:solidFill>
            <a:srgbClr val="F7E5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c </a:t>
            </a:r>
            <a:r>
              <a:rPr lang="es-E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01.03.2023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 г.</a:t>
            </a:r>
            <a:r>
              <a:rPr lang="es-E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 </a:t>
            </a:r>
            <a:endParaRPr sz="36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ubik"/>
            </a:endParaRPr>
          </a:p>
        </p:txBody>
      </p:sp>
      <p:sp>
        <p:nvSpPr>
          <p:cNvPr id="85" name="Google Shape;85;p2"/>
          <p:cNvSpPr/>
          <p:nvPr/>
        </p:nvSpPr>
        <p:spPr>
          <a:xfrm rot="-1800000">
            <a:off x="2679123" y="2338398"/>
            <a:ext cx="3576320" cy="3251200"/>
          </a:xfrm>
          <a:prstGeom prst="arc">
            <a:avLst>
              <a:gd name="adj1" fmla="val 14395933"/>
              <a:gd name="adj2" fmla="val 52884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6" name="Google Shape;86;p2"/>
          <p:cNvSpPr/>
          <p:nvPr/>
        </p:nvSpPr>
        <p:spPr>
          <a:xfrm rot="9000000">
            <a:off x="6107985" y="1740293"/>
            <a:ext cx="3009279" cy="2952690"/>
          </a:xfrm>
          <a:prstGeom prst="arc">
            <a:avLst>
              <a:gd name="adj1" fmla="val 14027443"/>
              <a:gd name="adj2" fmla="val 52884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7" name="Google Shape;87;p2"/>
          <p:cNvSpPr/>
          <p:nvPr/>
        </p:nvSpPr>
        <p:spPr>
          <a:xfrm rot="-1800000">
            <a:off x="8969857" y="2338398"/>
            <a:ext cx="3576320" cy="3251200"/>
          </a:xfrm>
          <a:prstGeom prst="arc">
            <a:avLst>
              <a:gd name="adj1" fmla="val 14027443"/>
              <a:gd name="adj2" fmla="val 21271799"/>
            </a:avLst>
          </a:prstGeom>
          <a:noFill/>
          <a:ln w="28575" cap="flat" cmpd="sng">
            <a:solidFill>
              <a:srgbClr val="E8B4A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5536231" y="3108123"/>
            <a:ext cx="933269" cy="646290"/>
          </a:xfrm>
          <a:prstGeom prst="rect">
            <a:avLst/>
          </a:prstGeom>
          <a:solidFill>
            <a:srgbClr val="F7E5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по</a:t>
            </a:r>
            <a:endParaRPr sz="36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ubik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6828675" y="3108063"/>
            <a:ext cx="5115675" cy="646290"/>
          </a:xfrm>
          <a:prstGeom prst="rect">
            <a:avLst/>
          </a:prstGeom>
          <a:solidFill>
            <a:srgbClr val="F7E5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30.03.2024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г. </a:t>
            </a:r>
            <a:endParaRPr sz="36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ubik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9728606" y="3693001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5337152" y="2948044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2941085" y="3853977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10008000" y="4823062"/>
            <a:ext cx="1688151" cy="1711050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5E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7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Календарный план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</p:txBody>
      </p:sp>
      <p:sp>
        <p:nvSpPr>
          <p:cNvPr id="328" name="Google Shape;328;p18"/>
          <p:cNvSpPr/>
          <p:nvPr/>
        </p:nvSpPr>
        <p:spPr>
          <a:xfrm>
            <a:off x="1135117" y="2144010"/>
            <a:ext cx="9963807" cy="4025295"/>
          </a:xfrm>
          <a:prstGeom prst="roundRect">
            <a:avLst>
              <a:gd name="adj" fmla="val 2462"/>
            </a:avLst>
          </a:prstGeom>
          <a:noFill/>
          <a:ln w="19050" cap="flat" cmpd="sng">
            <a:solidFill>
              <a:srgbClr val="E5745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1954925" y="3002515"/>
            <a:ext cx="883763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Реализация проекта рассчитана на 12 месяцев и состоит из 3 – х этапов: подготовительный, практический, заключительный.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Календарный план включает еженедельное проведение спортивно – оздоровительных мероприятий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,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ubik"/>
              </a:rPr>
              <a:t> соревнований, турниров и т.п.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ubik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9986684" y="1960890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5" r="16419"/>
          <a:stretch/>
        </p:blipFill>
        <p:spPr bwMode="auto">
          <a:xfrm>
            <a:off x="5319298" y="1361133"/>
            <a:ext cx="1576551" cy="1565753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9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5E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838200" y="223236"/>
            <a:ext cx="10515600" cy="67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Календарный план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</a:t>
            </a:r>
          </a:p>
        </p:txBody>
      </p:sp>
      <p:sp>
        <p:nvSpPr>
          <p:cNvPr id="333" name="Google Shape;333;p18"/>
          <p:cNvSpPr/>
          <p:nvPr/>
        </p:nvSpPr>
        <p:spPr>
          <a:xfrm>
            <a:off x="9986684" y="1960890"/>
            <a:ext cx="318982" cy="321952"/>
          </a:xfrm>
          <a:prstGeom prst="ellipse">
            <a:avLst/>
          </a:prstGeom>
          <a:solidFill>
            <a:srgbClr val="F0CD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52600"/>
              </p:ext>
            </p:extLst>
          </p:nvPr>
        </p:nvGraphicFramePr>
        <p:xfrm>
          <a:off x="630619" y="1056290"/>
          <a:ext cx="11020097" cy="5439102"/>
        </p:xfrm>
        <a:graphic>
          <a:graphicData uri="http://schemas.openxmlformats.org/drawingml/2006/table">
            <a:tbl>
              <a:tblPr firstRow="1" firstCol="1" bandRow="1"/>
              <a:tblGrid>
                <a:gridCol w="2293288"/>
                <a:gridCol w="3273195"/>
                <a:gridCol w="5453614"/>
              </a:tblGrid>
              <a:tr h="104264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проведения мероприятия/ период</a:t>
                      </a:r>
                      <a:endParaRPr lang="ru-RU" sz="1800" i="1" dirty="0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 и его краткое описание</a:t>
                      </a:r>
                      <a:endParaRPr lang="ru-RU" sz="1800" i="1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 </a:t>
                      </a:r>
                      <a:br>
                        <a:rPr lang="ru-RU" sz="1800" b="1" i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b="1" i="0"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(должны содержать цифровые значения)</a:t>
                      </a:r>
                      <a:endParaRPr lang="ru-RU" sz="1800" i="1">
                        <a:solidFill>
                          <a:srgbClr val="243F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7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Этап подготовки к реализации основных мероприятий проекта (март – апрель 2023 г.)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9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 2023 г.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плана мероприятий и подготовка команды проекта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Составление плана мероприятий, согласование с руководителями спортивных секций.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 2023 г.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Информирование заинтересованных участников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проекта о начале реализации мероприятий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целях повышения информированности несовершеннолетних и их семей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будет проведена информационная кампания: будут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размещены информационные буклеты в отделениях учреждения и розданы получателям социальных услуг.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s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A856D"/>
      </a:accent1>
      <a:accent2>
        <a:srgbClr val="F4C3B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1751</Words>
  <Application>Microsoft Office PowerPoint</Application>
  <PresentationFormat>Произвольный</PresentationFormat>
  <Paragraphs>198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Courier New</vt:lpstr>
      <vt:lpstr>Rubik</vt:lpstr>
      <vt:lpstr>Times New Roman</vt:lpstr>
      <vt:lpstr>Tahoma</vt:lpstr>
      <vt:lpstr>PT Astra Serif</vt:lpstr>
      <vt:lpstr>Calibri</vt:lpstr>
      <vt:lpstr>Tema de Office</vt:lpstr>
      <vt:lpstr>Презентация PowerPoint</vt:lpstr>
      <vt:lpstr>Презентация PowerPoint</vt:lpstr>
      <vt:lpstr>Актуальность проекта</vt:lpstr>
      <vt:lpstr>Презентация PowerPoint</vt:lpstr>
      <vt:lpstr>Презентация PowerPoint</vt:lpstr>
      <vt:lpstr>Состав команды проекта и функциональные обязанности участников</vt:lpstr>
      <vt:lpstr>Презентация PowerPoint</vt:lpstr>
      <vt:lpstr>Календарный план проекта</vt:lpstr>
      <vt:lpstr>Календарный план проекта</vt:lpstr>
      <vt:lpstr>Календарный план проекта</vt:lpstr>
      <vt:lpstr>Календарный план проекта</vt:lpstr>
      <vt:lpstr>Календарный план проекта</vt:lpstr>
      <vt:lpstr>Календарный план проекта</vt:lpstr>
      <vt:lpstr>Календарный план проекта</vt:lpstr>
      <vt:lpstr>Календарный план проекта</vt:lpstr>
      <vt:lpstr>Календарный план проекта</vt:lpstr>
      <vt:lpstr>Календарный план проекта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Yolanda Tamayo</dc:creator>
  <cp:lastModifiedBy>Laptop</cp:lastModifiedBy>
  <cp:revision>44</cp:revision>
  <dcterms:created xsi:type="dcterms:W3CDTF">2020-04-05T17:01:18Z</dcterms:created>
  <dcterms:modified xsi:type="dcterms:W3CDTF">2023-04-27T07:31:32Z</dcterms:modified>
</cp:coreProperties>
</file>