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71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74" r:id="rId10"/>
    <p:sldId id="264" r:id="rId11"/>
    <p:sldId id="265" r:id="rId12"/>
    <p:sldId id="266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C6D4A6C-8108-4CC9-BD28-DCEA29F84D3A}">
          <p14:sldIdLst>
            <p14:sldId id="271"/>
            <p14:sldId id="257"/>
            <p14:sldId id="259"/>
            <p14:sldId id="258"/>
            <p14:sldId id="260"/>
            <p14:sldId id="261"/>
            <p14:sldId id="262"/>
            <p14:sldId id="263"/>
            <p14:sldId id="274"/>
            <p14:sldId id="264"/>
            <p14:sldId id="265"/>
            <p14:sldId id="266"/>
            <p14:sldId id="26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129C"/>
    <a:srgbClr val="3C26E0"/>
    <a:srgbClr val="F814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1" autoAdjust="0"/>
    <p:restoredTop sz="94629" autoAdjust="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4E7CEA-6DD5-4CD7-BD3B-4AE526B29CB4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0D36C3-44A4-488E-B80E-45D404ACF2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5244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ADE2C5-9F13-418B-9F06-CF2955466454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E7F420-DDE2-45E9-B4C5-6525812264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461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7F420-DDE2-45E9-B4C5-65258122640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797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399"/>
          <a:stretch/>
        </p:blipFill>
        <p:spPr>
          <a:xfrm>
            <a:off x="0" y="188640"/>
            <a:ext cx="9144000" cy="29112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20" b="8889"/>
          <a:stretch/>
        </p:blipFill>
        <p:spPr>
          <a:xfrm>
            <a:off x="-252536" y="6246976"/>
            <a:ext cx="9144000" cy="1538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4"/>
          <a:stretch/>
        </p:blipFill>
        <p:spPr>
          <a:xfrm>
            <a:off x="6087827" y="0"/>
            <a:ext cx="3055781" cy="386731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244409" y="-2623"/>
            <a:ext cx="899592" cy="3869935"/>
          </a:xfrm>
          <a:prstGeom prst="rect">
            <a:avLst/>
          </a:prstGeom>
          <a:solidFill>
            <a:srgbClr val="FA129C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5" t="10299" r="18172" b="30306"/>
          <a:stretch/>
        </p:blipFill>
        <p:spPr>
          <a:xfrm>
            <a:off x="6660232" y="3960170"/>
            <a:ext cx="2115102" cy="202120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67544" y="3612701"/>
            <a:ext cx="56886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Arial Black" pitchFamily="34" charset="0"/>
              </a:rPr>
              <a:t>Pro</a:t>
            </a:r>
            <a:r>
              <a:rPr lang="ru-RU" sz="6000" dirty="0" smtClean="0">
                <a:latin typeface="Arial Black" pitchFamily="34" charset="0"/>
              </a:rPr>
              <a:t>Добро</a:t>
            </a:r>
            <a:endParaRPr lang="ru-RU" sz="6000" dirty="0"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7544" y="4601440"/>
            <a:ext cx="3414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Проект про добрые дела!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6279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323528" y="6237312"/>
            <a:ext cx="7920880" cy="0"/>
          </a:xfrm>
          <a:prstGeom prst="line">
            <a:avLst/>
          </a:prstGeom>
          <a:ln w="76200">
            <a:solidFill>
              <a:srgbClr val="3C26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2267744" y="5044010"/>
            <a:ext cx="2664296" cy="1556792"/>
          </a:xfrm>
          <a:prstGeom prst="rect">
            <a:avLst/>
          </a:prstGeom>
          <a:solidFill>
            <a:srgbClr val="FA129C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108" y="1124744"/>
            <a:ext cx="6302862" cy="44576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34" t="90498" r="4487" b="2524"/>
          <a:stretch/>
        </p:blipFill>
        <p:spPr>
          <a:xfrm>
            <a:off x="323528" y="6399275"/>
            <a:ext cx="1333144" cy="3589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9512" y="260648"/>
            <a:ext cx="22818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Проект «</a:t>
            </a:r>
            <a:r>
              <a:rPr lang="en-US" sz="1200" dirty="0"/>
              <a:t>Pro</a:t>
            </a:r>
            <a:r>
              <a:rPr lang="ru-RU" sz="1200" dirty="0"/>
              <a:t>Добро» признал победителем </a:t>
            </a:r>
            <a:r>
              <a:rPr lang="en-US" sz="1200" dirty="0"/>
              <a:t>II</a:t>
            </a:r>
            <a:r>
              <a:rPr lang="ru-RU" sz="1200" dirty="0"/>
              <a:t> открытого конкурса программ и практик 2020 года в сфере социокультурной реабилитации инвалидов в номинации 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«</a:t>
            </a:r>
            <a:r>
              <a:rPr lang="ru-RU" sz="1200" dirty="0"/>
              <a:t>Рука помощи».</a:t>
            </a:r>
            <a:endParaRPr lang="ru-RU" sz="1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00994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/>
    </mc:Choice>
    <mc:Fallback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ая прямоугольная выноска 7"/>
          <p:cNvSpPr/>
          <p:nvPr/>
        </p:nvSpPr>
        <p:spPr>
          <a:xfrm>
            <a:off x="485800" y="555987"/>
            <a:ext cx="3528392" cy="1476490"/>
          </a:xfrm>
          <a:prstGeom prst="wedgeRoundRectCallout">
            <a:avLst>
              <a:gd name="adj1" fmla="val -37187"/>
              <a:gd name="adj2" fmla="val 79937"/>
              <a:gd name="adj3" fmla="val 16667"/>
            </a:avLst>
          </a:prstGeom>
          <a:solidFill>
            <a:srgbClr val="3C26E0">
              <a:alpha val="9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81" t="18371" r="55394" b="32438"/>
          <a:stretch/>
        </p:blipFill>
        <p:spPr>
          <a:xfrm flipH="1">
            <a:off x="0" y="1983663"/>
            <a:ext cx="971600" cy="25301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41743" y="694067"/>
            <a:ext cx="22818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</a:rPr>
              <a:t>Проект вошел в число 10 лучших в конкурсе проектов #</a:t>
            </a:r>
            <a:r>
              <a:rPr lang="ru-RU" sz="1200" dirty="0" err="1">
                <a:solidFill>
                  <a:schemeClr val="bg1"/>
                </a:solidFill>
              </a:rPr>
              <a:t>ТворитьДобро</a:t>
            </a:r>
            <a:r>
              <a:rPr lang="ru-RU" sz="1200" dirty="0">
                <a:solidFill>
                  <a:schemeClr val="bg1"/>
                </a:solidFill>
              </a:rPr>
              <a:t> Просто Школы социального проектирования лидеров добровольческого движения Тюменской </a:t>
            </a:r>
            <a:r>
              <a:rPr lang="ru-RU" sz="1200" dirty="0" smtClean="0">
                <a:solidFill>
                  <a:schemeClr val="bg1"/>
                </a:solidFill>
              </a:rPr>
              <a:t>области</a:t>
            </a:r>
            <a:endParaRPr lang="ru-RU" sz="1200" dirty="0">
              <a:solidFill>
                <a:schemeClr val="bg1"/>
              </a:solidFill>
              <a:effectLst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7" t="5107" r="7500" b="66343"/>
          <a:stretch/>
        </p:blipFill>
        <p:spPr>
          <a:xfrm>
            <a:off x="1340528" y="2862924"/>
            <a:ext cx="7057582" cy="33017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34" t="90498" r="4487" b="2524"/>
          <a:stretch/>
        </p:blipFill>
        <p:spPr>
          <a:xfrm rot="5400000">
            <a:off x="8022553" y="598899"/>
            <a:ext cx="1333144" cy="35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473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2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476672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Количественные показатели</a:t>
            </a:r>
            <a:endParaRPr lang="ru-RU" sz="2800" b="1" dirty="0">
              <a:latin typeface="Arial Black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56409" y="1132879"/>
            <a:ext cx="4561944" cy="1342423"/>
            <a:chOff x="4582056" y="999892"/>
            <a:chExt cx="4561944" cy="1342423"/>
          </a:xfrm>
        </p:grpSpPr>
        <p:sp>
          <p:nvSpPr>
            <p:cNvPr id="5" name="TextBox 4"/>
            <p:cNvSpPr txBox="1"/>
            <p:nvPr/>
          </p:nvSpPr>
          <p:spPr>
            <a:xfrm>
              <a:off x="5499700" y="999892"/>
              <a:ext cx="36443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/>
                <a:t>более </a:t>
              </a:r>
              <a:r>
                <a:rPr lang="ru-RU" sz="4800" b="1" dirty="0">
                  <a:solidFill>
                    <a:srgbClr val="FA129C"/>
                  </a:solidFill>
                </a:rPr>
                <a:t>27</a:t>
              </a:r>
              <a:r>
                <a:rPr lang="ru-RU" sz="1600" dirty="0"/>
                <a:t> волонтеров </a:t>
              </a:r>
              <a:endParaRPr lang="ru-RU" sz="1600" dirty="0" smtClean="0"/>
            </a:p>
            <a:p>
              <a:r>
                <a:rPr lang="ru-RU" sz="1600" dirty="0" smtClean="0"/>
                <a:t>из </a:t>
              </a:r>
              <a:r>
                <a:rPr lang="ru-RU" sz="1600" dirty="0"/>
                <a:t>которых 7 человек </a:t>
              </a:r>
              <a:endParaRPr lang="ru-RU" sz="1600" dirty="0" smtClean="0"/>
            </a:p>
            <a:p>
              <a:r>
                <a:rPr lang="ru-RU" sz="1600" dirty="0" smtClean="0"/>
                <a:t>готовы </a:t>
              </a:r>
              <a:r>
                <a:rPr lang="ru-RU" sz="1600" dirty="0"/>
                <a:t>выходить в </a:t>
              </a:r>
              <a:r>
                <a:rPr lang="ru-RU" sz="1600" dirty="0" smtClean="0"/>
                <a:t>семьи</a:t>
              </a:r>
              <a:endParaRPr lang="ru-RU" sz="1600" b="1" dirty="0">
                <a:latin typeface="Arial Black" pitchFamily="34" charset="0"/>
              </a:endParaRP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97" t="72395" r="53150" b="15696"/>
            <a:stretch/>
          </p:blipFill>
          <p:spPr>
            <a:xfrm>
              <a:off x="4582056" y="1283162"/>
              <a:ext cx="1067679" cy="1059153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-112233" y="5297443"/>
            <a:ext cx="4106413" cy="1456206"/>
            <a:chOff x="33539" y="4581128"/>
            <a:chExt cx="4106413" cy="1456206"/>
          </a:xfrm>
        </p:grpSpPr>
        <p:sp>
          <p:nvSpPr>
            <p:cNvPr id="9" name="TextBox 8"/>
            <p:cNvSpPr txBox="1"/>
            <p:nvPr/>
          </p:nvSpPr>
          <p:spPr>
            <a:xfrm>
              <a:off x="1619672" y="4666271"/>
              <a:ext cx="252028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 smtClean="0">
                  <a:solidFill>
                    <a:srgbClr val="FA129C"/>
                  </a:solidFill>
                </a:rPr>
                <a:t>14</a:t>
              </a:r>
              <a:r>
                <a:rPr lang="ru-RU" sz="1600" dirty="0" smtClean="0"/>
                <a:t> семей получают помощь волонтеров</a:t>
              </a:r>
              <a:endParaRPr lang="ru-RU" sz="1600" b="1" dirty="0">
                <a:latin typeface="Arial Black" pitchFamily="34" charset="0"/>
              </a:endParaRPr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662" t="52028" r="32525" b="34337"/>
            <a:stretch/>
          </p:blipFill>
          <p:spPr>
            <a:xfrm>
              <a:off x="33539" y="4581128"/>
              <a:ext cx="1673302" cy="1456206"/>
            </a:xfrm>
            <a:prstGeom prst="rect">
              <a:avLst/>
            </a:prstGeom>
          </p:spPr>
        </p:pic>
      </p:grpSp>
      <p:grpSp>
        <p:nvGrpSpPr>
          <p:cNvPr id="19" name="Группа 18"/>
          <p:cNvGrpSpPr/>
          <p:nvPr/>
        </p:nvGrpSpPr>
        <p:grpSpPr>
          <a:xfrm>
            <a:off x="2695429" y="2458629"/>
            <a:ext cx="5897091" cy="2400657"/>
            <a:chOff x="2695429" y="2458629"/>
            <a:chExt cx="5897091" cy="2400657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4283968" y="2458629"/>
              <a:ext cx="4308552" cy="24006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/>
                <a:t>За 2021 год вышло </a:t>
              </a:r>
              <a:r>
                <a:rPr lang="ru-RU" sz="4800" b="1" dirty="0" smtClean="0">
                  <a:solidFill>
                    <a:srgbClr val="FA129C"/>
                  </a:solidFill>
                </a:rPr>
                <a:t>8 </a:t>
              </a:r>
              <a:r>
                <a:rPr lang="ru-RU" dirty="0" smtClean="0"/>
                <a:t>телепрограммы «</a:t>
              </a:r>
              <a:r>
                <a:rPr lang="ru-RU" dirty="0"/>
                <a:t>Сидим дома</a:t>
              </a:r>
              <a:r>
                <a:rPr lang="ru-RU" dirty="0" smtClean="0"/>
                <a:t>», </a:t>
              </a:r>
              <a:r>
                <a:rPr lang="ru-RU" sz="4800" b="1" dirty="0">
                  <a:solidFill>
                    <a:srgbClr val="FA129C"/>
                  </a:solidFill>
                </a:rPr>
                <a:t>2</a:t>
              </a:r>
              <a:r>
                <a:rPr lang="ru-RU" dirty="0"/>
                <a:t> программы «Вечерний </a:t>
              </a:r>
              <a:r>
                <a:rPr lang="ru-RU" dirty="0" err="1"/>
                <a:t>хештег</a:t>
              </a:r>
              <a:r>
                <a:rPr lang="ru-RU" dirty="0"/>
                <a:t>» с участием органов </a:t>
              </a:r>
              <a:r>
                <a:rPr lang="ru-RU" dirty="0" smtClean="0"/>
                <a:t>государственной власти</a:t>
              </a:r>
              <a:endParaRPr lang="ru-RU" dirty="0"/>
            </a:p>
            <a:p>
              <a:endParaRPr lang="ru-RU" dirty="0">
                <a:effectLst/>
              </a:endParaRPr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836" t="29072" r="33592" b="27951"/>
            <a:stretch/>
          </p:blipFill>
          <p:spPr>
            <a:xfrm>
              <a:off x="2695429" y="3092476"/>
              <a:ext cx="1432771" cy="1132965"/>
            </a:xfrm>
            <a:prstGeom prst="rect">
              <a:avLst/>
            </a:prstGeom>
          </p:spPr>
        </p:pic>
      </p:grp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34" t="90498" r="4487" b="2524"/>
          <a:stretch/>
        </p:blipFill>
        <p:spPr>
          <a:xfrm>
            <a:off x="7596336" y="6197810"/>
            <a:ext cx="1333144" cy="358925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7092280" y="0"/>
            <a:ext cx="72008" cy="2132856"/>
          </a:xfrm>
          <a:prstGeom prst="rect">
            <a:avLst/>
          </a:prstGeom>
          <a:solidFill>
            <a:srgbClr val="3C26E0"/>
          </a:solidFill>
          <a:ln>
            <a:solidFill>
              <a:srgbClr val="3C26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588224" y="260648"/>
            <a:ext cx="2555776" cy="1173810"/>
          </a:xfrm>
          <a:prstGeom prst="rect">
            <a:avLst/>
          </a:prstGeom>
          <a:solidFill>
            <a:srgbClr val="FA129C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09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9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404664"/>
            <a:ext cx="4032448" cy="1173810"/>
          </a:xfrm>
          <a:prstGeom prst="rect">
            <a:avLst/>
          </a:prstGeom>
          <a:solidFill>
            <a:srgbClr val="FA129C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39552" y="668403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Наши контакты</a:t>
            </a:r>
            <a:endParaRPr lang="ru-RU" sz="36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852936"/>
            <a:ext cx="1512168" cy="15121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4638" y="4509120"/>
            <a:ext cx="216199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3C26E0"/>
                </a:solidFill>
              </a:rPr>
              <a:t>Официальный сайт</a:t>
            </a:r>
          </a:p>
          <a:p>
            <a:pPr algn="ctr"/>
            <a:r>
              <a:rPr lang="en-US" sz="1600" b="1" dirty="0" smtClean="0">
                <a:solidFill>
                  <a:srgbClr val="3C26E0"/>
                </a:solidFill>
                <a:latin typeface="Arial Black" pitchFamily="34" charset="0"/>
              </a:rPr>
              <a:t>www.orci72.ru</a:t>
            </a:r>
            <a:endParaRPr lang="ru-RU" sz="1600" b="1" dirty="0">
              <a:solidFill>
                <a:srgbClr val="3C26E0"/>
              </a:solidFill>
              <a:latin typeface="Arial Black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852935"/>
            <a:ext cx="1512168" cy="15121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67744" y="4526567"/>
            <a:ext cx="2161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3C26E0"/>
                </a:solidFill>
              </a:rPr>
              <a:t>Сайт волонтеры</a:t>
            </a:r>
            <a:endParaRPr lang="en-US" b="1" dirty="0" smtClean="0">
              <a:solidFill>
                <a:srgbClr val="3C26E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870939"/>
            <a:ext cx="1512168" cy="151216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72000" y="4504854"/>
            <a:ext cx="216199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rgbClr val="3C26E0"/>
                </a:solidFill>
              </a:rPr>
              <a:t>Инстаграмм</a:t>
            </a:r>
            <a:endParaRPr lang="en-US" b="1" dirty="0" smtClean="0">
              <a:solidFill>
                <a:srgbClr val="3C26E0"/>
              </a:solidFill>
            </a:endParaRPr>
          </a:p>
          <a:p>
            <a:pPr algn="ctr"/>
            <a:r>
              <a:rPr lang="en-US" sz="1600" b="1" dirty="0" smtClean="0">
                <a:solidFill>
                  <a:srgbClr val="3C26E0"/>
                </a:solidFill>
                <a:latin typeface="Arial Black" pitchFamily="34" charset="0"/>
              </a:rPr>
              <a:t>@ocri_72</a:t>
            </a:r>
            <a:endParaRPr lang="ru-RU" sz="1400" b="1" dirty="0">
              <a:solidFill>
                <a:srgbClr val="3C26E0"/>
              </a:solidFill>
              <a:latin typeface="Arial Black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917" y="2692804"/>
            <a:ext cx="1832431" cy="183243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704429" y="4509120"/>
            <a:ext cx="216199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rgbClr val="3C26E0"/>
                </a:solidFill>
              </a:rPr>
              <a:t>Вконтакте</a:t>
            </a:r>
            <a:endParaRPr lang="en-US" b="1" dirty="0" smtClean="0">
              <a:solidFill>
                <a:srgbClr val="3C26E0"/>
              </a:solidFill>
            </a:endParaRPr>
          </a:p>
          <a:p>
            <a:pPr algn="ctr"/>
            <a:r>
              <a:rPr lang="en-US" sz="1600" b="1" dirty="0" smtClean="0">
                <a:solidFill>
                  <a:srgbClr val="3C26E0"/>
                </a:solidFill>
                <a:latin typeface="Arial Black" pitchFamily="34" charset="0"/>
              </a:rPr>
              <a:t>vk.com/orci72</a:t>
            </a:r>
            <a:endParaRPr lang="ru-RU" sz="1600" b="1" dirty="0">
              <a:solidFill>
                <a:srgbClr val="3C26E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260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333974"/>
            <a:ext cx="49217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Руководитель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опорного центра инклюзивного добровольчества Тюменской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области. Куратор проекта «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Pro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Добро»</a:t>
            </a:r>
          </a:p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3200" b="1" dirty="0" smtClean="0"/>
              <a:t>Сухач </a:t>
            </a:r>
            <a:r>
              <a:rPr lang="ru-RU" sz="3200" b="1" dirty="0"/>
              <a:t>Анастасия Игоревна</a:t>
            </a:r>
          </a:p>
          <a:p>
            <a:endParaRPr lang="ru-RU" sz="1200" b="1" dirty="0">
              <a:latin typeface="Arial" pitchFamily="34" charset="0"/>
              <a:cs typeface="Arial" pitchFamily="34" charset="0"/>
            </a:endParaRPr>
          </a:p>
          <a:p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03278" y="1988840"/>
            <a:ext cx="877596" cy="0"/>
          </a:xfrm>
          <a:prstGeom prst="line">
            <a:avLst/>
          </a:prstGeom>
          <a:ln w="57150">
            <a:solidFill>
              <a:srgbClr val="3C26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92080" y="656692"/>
            <a:ext cx="3384376" cy="423047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 rot="16200000">
            <a:off x="6372200" y="2992791"/>
            <a:ext cx="1224136" cy="3622047"/>
          </a:xfrm>
          <a:prstGeom prst="rect">
            <a:avLst/>
          </a:prstGeom>
          <a:solidFill>
            <a:srgbClr val="FA129C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34" t="90498" r="4487" b="2524"/>
          <a:stretch/>
        </p:blipFill>
        <p:spPr>
          <a:xfrm>
            <a:off x="75504" y="6447799"/>
            <a:ext cx="1333144" cy="3589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92" y="2470616"/>
            <a:ext cx="1928436" cy="19284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4" t="28479" r="16573" b="32805"/>
          <a:stretch/>
        </p:blipFill>
        <p:spPr>
          <a:xfrm>
            <a:off x="2586910" y="2507366"/>
            <a:ext cx="2201114" cy="189168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11317" y="4487052"/>
            <a:ext cx="14963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/>
              <a:t>Вконтакте</a:t>
            </a:r>
            <a:endParaRPr lang="ru-RU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809666" y="4487052"/>
            <a:ext cx="16736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/>
              <a:t>Инстаграмм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02960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/>
    </mc:Choice>
    <mc:Fallback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 animBg="1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467544" y="6237312"/>
            <a:ext cx="8568952" cy="0"/>
          </a:xfrm>
          <a:prstGeom prst="line">
            <a:avLst/>
          </a:prstGeom>
          <a:ln w="38100">
            <a:solidFill>
              <a:srgbClr val="FA12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272225" y="1464588"/>
            <a:ext cx="576064" cy="0"/>
          </a:xfrm>
          <a:prstGeom prst="line">
            <a:avLst/>
          </a:prstGeom>
          <a:ln w="57150">
            <a:solidFill>
              <a:srgbClr val="FA12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72225" y="783868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Black" pitchFamily="34" charset="0"/>
              </a:rPr>
              <a:t>Цель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1873" y="2052717"/>
            <a:ext cx="199551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/>
              <a:t>с</a:t>
            </a:r>
            <a:r>
              <a:rPr lang="ru-RU" sz="1400" dirty="0" smtClean="0"/>
              <a:t>оздание и </a:t>
            </a:r>
            <a:r>
              <a:rPr lang="ru-RU" sz="1400" dirty="0"/>
              <a:t>развитие системы подготовки волонтеров для работы с инвалидами, детьми</a:t>
            </a:r>
          </a:p>
          <a:p>
            <a:pPr algn="just"/>
            <a:r>
              <a:rPr lang="ru-RU" sz="1400" dirty="0"/>
              <a:t>инвалидами, детьми с </a:t>
            </a:r>
            <a:r>
              <a:rPr lang="ru-RU" sz="1400" dirty="0" smtClean="0"/>
              <a:t>ОВЗ и </a:t>
            </a:r>
            <a:r>
              <a:rPr lang="ru-RU" sz="1400" dirty="0"/>
              <a:t>членами их </a:t>
            </a:r>
            <a:r>
              <a:rPr lang="ru-RU" sz="1400" dirty="0" smtClean="0"/>
              <a:t>семей</a:t>
            </a:r>
            <a:endParaRPr lang="ru-RU" sz="14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5" y="3804086"/>
            <a:ext cx="2489621" cy="213034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700808"/>
            <a:ext cx="6209683" cy="474746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34" t="90498" r="4487" b="2524"/>
          <a:stretch/>
        </p:blipFill>
        <p:spPr>
          <a:xfrm rot="5400000">
            <a:off x="8190462" y="5212254"/>
            <a:ext cx="1333144" cy="35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792216"/>
      </p:ext>
    </p:extLst>
  </p:cSld>
  <p:clrMapOvr>
    <a:masterClrMapping/>
  </p:clrMapOvr>
  <p:transition spd="med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8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55776" y="883411"/>
            <a:ext cx="4263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Arial Black" pitchFamily="34" charset="0"/>
              </a:rPr>
              <a:t>Задачи проекта</a:t>
            </a:r>
            <a:endParaRPr lang="ru-RU" sz="3600" dirty="0"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2654" y="2516882"/>
            <a:ext cx="2232248" cy="3096347"/>
          </a:xfrm>
          <a:prstGeom prst="rect">
            <a:avLst/>
          </a:prstGeom>
          <a:solidFill>
            <a:srgbClr val="FA129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354902" y="2516882"/>
            <a:ext cx="2232248" cy="3096347"/>
          </a:xfrm>
          <a:prstGeom prst="rect">
            <a:avLst/>
          </a:prstGeom>
          <a:solidFill>
            <a:srgbClr val="3C26E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587150" y="2516882"/>
            <a:ext cx="2232248" cy="3096347"/>
          </a:xfrm>
          <a:prstGeom prst="rect">
            <a:avLst/>
          </a:prstGeom>
          <a:solidFill>
            <a:srgbClr val="FA129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819398" y="2516882"/>
            <a:ext cx="2232248" cy="3096347"/>
          </a:xfrm>
          <a:prstGeom prst="rect">
            <a:avLst/>
          </a:prstGeom>
          <a:solidFill>
            <a:srgbClr val="3C26E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20" b="8889"/>
          <a:stretch/>
        </p:blipFill>
        <p:spPr>
          <a:xfrm>
            <a:off x="-252536" y="6246976"/>
            <a:ext cx="9144000" cy="15382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34" t="90498" r="4487" b="2524"/>
          <a:stretch/>
        </p:blipFill>
        <p:spPr>
          <a:xfrm>
            <a:off x="7690244" y="6447798"/>
            <a:ext cx="1333144" cy="358925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734722" y="3068960"/>
            <a:ext cx="1008112" cy="0"/>
          </a:xfrm>
          <a:prstGeom prst="line">
            <a:avLst/>
          </a:prstGeom>
          <a:ln w="57150">
            <a:solidFill>
              <a:srgbClr val="3C26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150887" y="3047504"/>
            <a:ext cx="1008112" cy="0"/>
          </a:xfrm>
          <a:prstGeom prst="line">
            <a:avLst/>
          </a:prstGeom>
          <a:ln w="57150">
            <a:solidFill>
              <a:srgbClr val="3C26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966970" y="3069295"/>
            <a:ext cx="1008112" cy="0"/>
          </a:xfrm>
          <a:prstGeom prst="line">
            <a:avLst/>
          </a:prstGeom>
          <a:ln w="57150">
            <a:solidFill>
              <a:srgbClr val="FA12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7431466" y="3051875"/>
            <a:ext cx="1008112" cy="0"/>
          </a:xfrm>
          <a:prstGeom prst="line">
            <a:avLst/>
          </a:prstGeom>
          <a:ln w="57150">
            <a:solidFill>
              <a:srgbClr val="FA12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46379" y="3617810"/>
            <a:ext cx="21393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разработка и внедрение программы обучения</a:t>
            </a:r>
            <a:endParaRPr lang="ru-RU" sz="1200" dirty="0">
              <a:solidFill>
                <a:schemeClr val="bg1"/>
              </a:solidFill>
            </a:endParaRPr>
          </a:p>
          <a:p>
            <a:pPr algn="ctr"/>
            <a:r>
              <a:rPr lang="ru-RU" sz="1200" b="1" dirty="0">
                <a:solidFill>
                  <a:schemeClr val="bg1"/>
                </a:solidFill>
              </a:rPr>
              <a:t>волонтеров навыкам коммуникации с инвалидами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01333" y="3604829"/>
            <a:ext cx="21393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информирование широкой аудитории о возможности присоединиться к волонтерской деятельности, направленной на работу с людьми с ограниченными возможностями здоровья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515142" y="3622341"/>
            <a:ext cx="23762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организация обучения волонтеров навыкам коммуникации с инвалидами, детьми-инвалидами, детьми с ОВЗ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936480" y="3295512"/>
            <a:ext cx="1950063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100" b="1" dirty="0">
                <a:solidFill>
                  <a:schemeClr val="bg1"/>
                </a:solidFill>
              </a:rPr>
              <a:t>привлечение подготовленных волонтеров к оказанию помощи инвалидам, детям-инвалидам по сопровождению в больницы, банки, реабилитационные центры, на прогулки, к оказанию помощи родителям детей-инвалидов по кратковременному присмотру за детьми и </a:t>
            </a:r>
            <a:r>
              <a:rPr lang="ru-RU" sz="1100" b="1" dirty="0" smtClean="0">
                <a:solidFill>
                  <a:schemeClr val="bg1"/>
                </a:solidFill>
              </a:rPr>
              <a:t>др.</a:t>
            </a:r>
            <a:endParaRPr lang="ru-RU" sz="1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77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/>
    </mc:Choice>
    <mc:Fallback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1258" y="441708"/>
            <a:ext cx="55446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Какую помощь оказывают волонтеры</a:t>
            </a:r>
            <a:endParaRPr lang="ru-RU" sz="2800" dirty="0">
              <a:latin typeface="Arial Black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9" t="42162" r="79920" b="30912"/>
          <a:stretch/>
        </p:blipFill>
        <p:spPr>
          <a:xfrm>
            <a:off x="596263" y="2999858"/>
            <a:ext cx="1656184" cy="1685609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582873" y="1844824"/>
            <a:ext cx="7920880" cy="0"/>
          </a:xfrm>
          <a:prstGeom prst="line">
            <a:avLst/>
          </a:prstGeom>
          <a:ln w="19050">
            <a:solidFill>
              <a:srgbClr val="FA12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26" t="42880" r="55922" b="30022"/>
          <a:stretch/>
        </p:blipFill>
        <p:spPr>
          <a:xfrm>
            <a:off x="2699792" y="3071616"/>
            <a:ext cx="1627497" cy="161385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04" t="43226" r="31553" b="31057"/>
          <a:stretch/>
        </p:blipFill>
        <p:spPr>
          <a:xfrm>
            <a:off x="4788024" y="3116070"/>
            <a:ext cx="1627497" cy="154456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79" t="42362" r="7961" b="31403"/>
          <a:stretch/>
        </p:blipFill>
        <p:spPr>
          <a:xfrm>
            <a:off x="6804248" y="3057413"/>
            <a:ext cx="1582122" cy="159259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80239" y="4817887"/>
            <a:ext cx="18722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сопровождение </a:t>
            </a:r>
            <a:endParaRPr lang="ru-RU" sz="1400" dirty="0"/>
          </a:p>
          <a:p>
            <a:pPr algn="ctr"/>
            <a:r>
              <a:rPr lang="ru-RU" sz="1400" dirty="0"/>
              <a:t>(в больницу, аптеку, </a:t>
            </a:r>
          </a:p>
          <a:p>
            <a:pPr algn="ctr"/>
            <a:r>
              <a:rPr lang="ru-RU" sz="1400" dirty="0"/>
              <a:t>на реабилитацию, </a:t>
            </a:r>
          </a:p>
          <a:p>
            <a:pPr algn="ctr"/>
            <a:r>
              <a:rPr lang="ru-RU" sz="1400" dirty="0"/>
              <a:t>в магазин и др.)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89603" y="4822508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подвезти </a:t>
            </a:r>
            <a:r>
              <a:rPr lang="ru-RU" sz="1400" dirty="0"/>
              <a:t>на автомобиле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59205" y="4889418"/>
            <a:ext cx="187220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помощь </a:t>
            </a:r>
            <a:r>
              <a:rPr lang="ru-RU" sz="1400" dirty="0"/>
              <a:t>с ребенком (сопровождение в секции и кружки, прогулки. организация досуга)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43313" y="4868674"/>
            <a:ext cx="187220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помощь </a:t>
            </a:r>
            <a:r>
              <a:rPr lang="ru-RU" sz="1400" dirty="0"/>
              <a:t>тем, кто не может выйти из дома самостоятельно </a:t>
            </a:r>
          </a:p>
          <a:p>
            <a:pPr algn="ctr"/>
            <a:r>
              <a:rPr lang="ru-RU" sz="1400" dirty="0"/>
              <a:t>(прогулки, сопровождение)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34" t="90498" r="4487" b="2524"/>
          <a:stretch/>
        </p:blipFill>
        <p:spPr>
          <a:xfrm>
            <a:off x="91211" y="6268335"/>
            <a:ext cx="1333144" cy="35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316586"/>
      </p:ext>
    </p:extLst>
  </p:cSld>
  <p:clrMapOvr>
    <a:masterClrMapping/>
  </p:clrMapOvr>
  <p:transition spd="slow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0" presetClass="entr" presetSubtype="0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10"/>
                            </p:stCondLst>
                            <p:childTnLst>
                              <p:par>
                                <p:cTn id="26" presetID="30" presetClass="entr" presetSubtype="0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20"/>
                            </p:stCondLst>
                            <p:childTnLst>
                              <p:par>
                                <p:cTn id="35" presetID="30" presetClass="entr" presetSubtype="0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179512" y="908720"/>
            <a:ext cx="7560840" cy="0"/>
          </a:xfrm>
          <a:prstGeom prst="line">
            <a:avLst/>
          </a:prstGeom>
          <a:ln w="57150">
            <a:solidFill>
              <a:srgbClr val="3C26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27470" y="116632"/>
            <a:ext cx="8565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Arial Black" pitchFamily="34" charset="0"/>
              </a:rPr>
              <a:t>Каналы поиска волонтеров</a:t>
            </a:r>
            <a:endParaRPr lang="ru-RU" sz="3600" dirty="0">
              <a:latin typeface="Arial Black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64140" y="3659326"/>
            <a:ext cx="6624736" cy="0"/>
          </a:xfrm>
          <a:prstGeom prst="line">
            <a:avLst/>
          </a:prstGeom>
          <a:ln w="146050" cmpd="sng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146970" y="3299286"/>
            <a:ext cx="348220" cy="720080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Равнобедренный треугольник 10"/>
          <p:cNvSpPr/>
          <p:nvPr/>
        </p:nvSpPr>
        <p:spPr>
          <a:xfrm rot="5400000">
            <a:off x="6845110" y="3522030"/>
            <a:ext cx="775564" cy="288032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H="1" flipV="1">
            <a:off x="1328236" y="3204961"/>
            <a:ext cx="360040" cy="432048"/>
          </a:xfrm>
          <a:prstGeom prst="line">
            <a:avLst/>
          </a:prstGeom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 flipV="1">
            <a:off x="5720724" y="3183939"/>
            <a:ext cx="360040" cy="432048"/>
          </a:xfrm>
          <a:prstGeom prst="line">
            <a:avLst/>
          </a:prstGeom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 flipV="1">
            <a:off x="3272452" y="2867238"/>
            <a:ext cx="720080" cy="792088"/>
          </a:xfrm>
          <a:prstGeom prst="line">
            <a:avLst/>
          </a:prstGeom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1328236" y="3659326"/>
            <a:ext cx="396044" cy="548322"/>
          </a:xfrm>
          <a:prstGeom prst="line">
            <a:avLst/>
          </a:prstGeom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3269490" y="3693790"/>
            <a:ext cx="720080" cy="706636"/>
          </a:xfrm>
          <a:prstGeom prst="line">
            <a:avLst/>
          </a:prstGeom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5684720" y="3687258"/>
            <a:ext cx="396044" cy="548322"/>
          </a:xfrm>
          <a:prstGeom prst="line">
            <a:avLst/>
          </a:prstGeom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вал 23"/>
          <p:cNvSpPr/>
          <p:nvPr/>
        </p:nvSpPr>
        <p:spPr>
          <a:xfrm>
            <a:off x="1397771" y="3456989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3748380" y="3479306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5882742" y="3458284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407209" y="1951784"/>
            <a:ext cx="1404155" cy="1296144"/>
          </a:xfrm>
          <a:prstGeom prst="ellipse">
            <a:avLst/>
          </a:prstGeom>
          <a:solidFill>
            <a:srgbClr val="FA129C"/>
          </a:solidFill>
          <a:ln>
            <a:solidFill>
              <a:srgbClr val="FA12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2372353" y="1571094"/>
            <a:ext cx="1404155" cy="1296144"/>
          </a:xfrm>
          <a:prstGeom prst="ellipse">
            <a:avLst/>
          </a:prstGeom>
          <a:solidFill>
            <a:srgbClr val="3C26E0"/>
          </a:solidFill>
          <a:ln>
            <a:solidFill>
              <a:srgbClr val="3C26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4838625" y="1953934"/>
            <a:ext cx="1404155" cy="1296144"/>
          </a:xfrm>
          <a:prstGeom prst="ellipse">
            <a:avLst/>
          </a:prstGeom>
          <a:solidFill>
            <a:srgbClr val="FA129C"/>
          </a:solidFill>
          <a:ln>
            <a:solidFill>
              <a:srgbClr val="FA12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360297" y="4136875"/>
            <a:ext cx="1404155" cy="1296144"/>
          </a:xfrm>
          <a:prstGeom prst="ellipse">
            <a:avLst/>
          </a:prstGeom>
          <a:solidFill>
            <a:srgbClr val="3C26E0"/>
          </a:solidFill>
          <a:ln>
            <a:solidFill>
              <a:srgbClr val="3C26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2142233" y="4236957"/>
            <a:ext cx="1404155" cy="1296144"/>
          </a:xfrm>
          <a:prstGeom prst="ellipse">
            <a:avLst/>
          </a:prstGeom>
          <a:solidFill>
            <a:srgbClr val="FA129C"/>
          </a:solidFill>
          <a:ln>
            <a:solidFill>
              <a:srgbClr val="FA12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5018646" y="4186626"/>
            <a:ext cx="1404155" cy="1296144"/>
          </a:xfrm>
          <a:prstGeom prst="ellipse">
            <a:avLst/>
          </a:prstGeom>
          <a:solidFill>
            <a:srgbClr val="3C26E0"/>
          </a:solidFill>
          <a:ln>
            <a:solidFill>
              <a:srgbClr val="3C26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588466" y="2101963"/>
            <a:ext cx="1041643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>
                <a:solidFill>
                  <a:schemeClr val="bg1"/>
                </a:solidFill>
              </a:rPr>
              <a:t>СМИ</a:t>
            </a:r>
            <a:endParaRPr lang="ru-RU" sz="2400" cap="all" dirty="0">
              <a:solidFill>
                <a:schemeClr val="bg1"/>
              </a:solidFill>
            </a:endParaRPr>
          </a:p>
          <a:p>
            <a:pPr algn="ctr"/>
            <a:r>
              <a:rPr lang="ru-RU" sz="1050" b="1" cap="all" dirty="0">
                <a:solidFill>
                  <a:schemeClr val="bg1"/>
                </a:solidFill>
              </a:rPr>
              <a:t>(</a:t>
            </a:r>
            <a:r>
              <a:rPr lang="ru-RU" sz="1050" b="1" cap="all" dirty="0" smtClean="0">
                <a:solidFill>
                  <a:schemeClr val="bg1"/>
                </a:solidFill>
              </a:rPr>
              <a:t>печатные интернет-издания</a:t>
            </a:r>
            <a:r>
              <a:rPr lang="ru-RU" sz="1050" b="1" cap="all" dirty="0">
                <a:solidFill>
                  <a:schemeClr val="bg1"/>
                </a:solidFill>
              </a:rPr>
              <a:t>)</a:t>
            </a:r>
            <a:endParaRPr lang="ru-RU" sz="1050" cap="all" dirty="0">
              <a:solidFill>
                <a:schemeClr val="bg1"/>
              </a:solidFill>
            </a:endParaRPr>
          </a:p>
          <a:p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420065" y="4454142"/>
            <a:ext cx="12846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cap="all" dirty="0" smtClean="0">
                <a:solidFill>
                  <a:schemeClr val="bg1"/>
                </a:solidFill>
              </a:rPr>
              <a:t>Объявления</a:t>
            </a:r>
            <a:endParaRPr lang="ru-RU" sz="1400" cap="all" dirty="0" smtClean="0">
              <a:solidFill>
                <a:schemeClr val="bg1"/>
              </a:solidFill>
            </a:endParaRPr>
          </a:p>
          <a:p>
            <a:pPr algn="ctr"/>
            <a:r>
              <a:rPr lang="ru-RU" sz="900" b="1" cap="all" dirty="0" smtClean="0">
                <a:solidFill>
                  <a:schemeClr val="bg1"/>
                </a:solidFill>
              </a:rPr>
              <a:t>(взаимодействие </a:t>
            </a:r>
          </a:p>
          <a:p>
            <a:pPr algn="ctr"/>
            <a:r>
              <a:rPr lang="ru-RU" sz="900" b="1" cap="all" dirty="0" smtClean="0">
                <a:solidFill>
                  <a:schemeClr val="bg1"/>
                </a:solidFill>
              </a:rPr>
              <a:t>с ЖКХ, ТСЖ)</a:t>
            </a:r>
            <a:endParaRPr lang="ru-RU" sz="900" cap="all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2420997" y="1907542"/>
            <a:ext cx="1366392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>
                <a:solidFill>
                  <a:schemeClr val="bg1"/>
                </a:solidFill>
              </a:rPr>
              <a:t>СМИ</a:t>
            </a:r>
            <a:endParaRPr lang="ru-RU" sz="2400" cap="all" dirty="0">
              <a:solidFill>
                <a:schemeClr val="bg1"/>
              </a:solidFill>
            </a:endParaRPr>
          </a:p>
          <a:p>
            <a:pPr algn="ctr"/>
            <a:r>
              <a:rPr lang="ru-RU" sz="1050" b="1" cap="all" dirty="0" smtClean="0">
                <a:solidFill>
                  <a:schemeClr val="bg1"/>
                </a:solidFill>
              </a:rPr>
              <a:t>(ТЕЛЕПРОГРАММЫ)</a:t>
            </a:r>
            <a:endParaRPr lang="ru-RU" sz="1050" cap="all" dirty="0">
              <a:solidFill>
                <a:schemeClr val="bg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161957" y="4601798"/>
            <a:ext cx="14125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cap="all" dirty="0" smtClean="0">
                <a:solidFill>
                  <a:schemeClr val="bg1"/>
                </a:solidFill>
              </a:rPr>
              <a:t>Социальные </a:t>
            </a:r>
          </a:p>
          <a:p>
            <a:pPr algn="ctr"/>
            <a:r>
              <a:rPr lang="ru-RU" sz="1400" b="1" cap="all" dirty="0" smtClean="0">
                <a:solidFill>
                  <a:schemeClr val="bg1"/>
                </a:solidFill>
              </a:rPr>
              <a:t>сети</a:t>
            </a:r>
            <a:endParaRPr lang="ru-RU" sz="1400" cap="all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928636" y="2191954"/>
            <a:ext cx="12241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</a:rPr>
              <a:t>УЧРЕЖДЕНИЯ ОБРАЗОВАНИЯ,МОЛОДЕЖНОЙ ПОЛИТИКЕ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079944" y="4573088"/>
            <a:ext cx="12815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"Сарафанное радио"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34" t="90498" r="4487" b="2524"/>
          <a:stretch/>
        </p:blipFill>
        <p:spPr>
          <a:xfrm rot="5400000">
            <a:off x="7973322" y="5781226"/>
            <a:ext cx="1333144" cy="35892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418" y="2284049"/>
            <a:ext cx="2663876" cy="266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923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/>
    </mc:Choice>
    <mc:Fallback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6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1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8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9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757991" y="3107677"/>
            <a:ext cx="3686217" cy="825379"/>
          </a:xfrm>
          <a:prstGeom prst="roundRect">
            <a:avLst/>
          </a:prstGeom>
          <a:noFill/>
          <a:ln w="57150">
            <a:solidFill>
              <a:srgbClr val="FA12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831258" y="441708"/>
            <a:ext cx="55446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Как организована деятельность волонтеров</a:t>
            </a:r>
            <a:endParaRPr lang="ru-RU" sz="2800" dirty="0">
              <a:latin typeface="Arial Black" pitchFamily="34" charset="0"/>
            </a:endParaRPr>
          </a:p>
        </p:txBody>
      </p:sp>
      <p:cxnSp>
        <p:nvCxnSpPr>
          <p:cNvPr id="7" name="Прямая соединительная линия 6"/>
          <p:cNvCxnSpPr>
            <a:stCxn id="4" idx="0"/>
          </p:cNvCxnSpPr>
          <p:nvPr/>
        </p:nvCxnSpPr>
        <p:spPr>
          <a:xfrm flipH="1" flipV="1">
            <a:off x="4601099" y="2132857"/>
            <a:ext cx="1" cy="974820"/>
          </a:xfrm>
          <a:prstGeom prst="line">
            <a:avLst/>
          </a:prstGeom>
          <a:ln w="57150">
            <a:solidFill>
              <a:srgbClr val="FA12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4573976" y="3933055"/>
            <a:ext cx="0" cy="974821"/>
          </a:xfrm>
          <a:prstGeom prst="line">
            <a:avLst/>
          </a:prstGeom>
          <a:ln w="57150">
            <a:solidFill>
              <a:srgbClr val="FA12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Группа 14"/>
          <p:cNvGrpSpPr/>
          <p:nvPr/>
        </p:nvGrpSpPr>
        <p:grpSpPr>
          <a:xfrm>
            <a:off x="4731877" y="2286987"/>
            <a:ext cx="1944216" cy="576064"/>
            <a:chOff x="4644008" y="2132856"/>
            <a:chExt cx="2808312" cy="720080"/>
          </a:xfrm>
        </p:grpSpPr>
        <p:sp>
          <p:nvSpPr>
            <p:cNvPr id="10" name="Пятиугольник 9"/>
            <p:cNvSpPr/>
            <p:nvPr/>
          </p:nvSpPr>
          <p:spPr>
            <a:xfrm>
              <a:off x="4932040" y="2132856"/>
              <a:ext cx="2520280" cy="720080"/>
            </a:xfrm>
            <a:prstGeom prst="homePlate">
              <a:avLst/>
            </a:prstGeom>
            <a:solidFill>
              <a:srgbClr val="3C26E0"/>
            </a:solidFill>
            <a:ln>
              <a:solidFill>
                <a:srgbClr val="3C26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Блок-схема: задержка 13"/>
            <p:cNvSpPr/>
            <p:nvPr/>
          </p:nvSpPr>
          <p:spPr>
            <a:xfrm flipH="1">
              <a:off x="4644008" y="2132856"/>
              <a:ext cx="576064" cy="720080"/>
            </a:xfrm>
            <a:prstGeom prst="flowChartDelay">
              <a:avLst/>
            </a:prstGeom>
            <a:solidFill>
              <a:srgbClr val="3C26E0"/>
            </a:solidFill>
            <a:ln>
              <a:solidFill>
                <a:srgbClr val="3C26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4738447" y="4142548"/>
            <a:ext cx="1944216" cy="576064"/>
            <a:chOff x="4644008" y="2132856"/>
            <a:chExt cx="2808312" cy="720080"/>
          </a:xfrm>
        </p:grpSpPr>
        <p:sp>
          <p:nvSpPr>
            <p:cNvPr id="17" name="Пятиугольник 16"/>
            <p:cNvSpPr/>
            <p:nvPr/>
          </p:nvSpPr>
          <p:spPr>
            <a:xfrm>
              <a:off x="4932040" y="2132856"/>
              <a:ext cx="2520280" cy="720080"/>
            </a:xfrm>
            <a:prstGeom prst="homePlate">
              <a:avLst/>
            </a:prstGeom>
            <a:solidFill>
              <a:srgbClr val="3C26E0"/>
            </a:solidFill>
            <a:ln>
              <a:solidFill>
                <a:srgbClr val="3C26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Блок-схема: задержка 17"/>
            <p:cNvSpPr/>
            <p:nvPr/>
          </p:nvSpPr>
          <p:spPr>
            <a:xfrm flipH="1">
              <a:off x="4644008" y="2132856"/>
              <a:ext cx="576064" cy="720080"/>
            </a:xfrm>
            <a:prstGeom prst="flowChartDelay">
              <a:avLst/>
            </a:prstGeom>
            <a:solidFill>
              <a:srgbClr val="3C26E0"/>
            </a:solidFill>
            <a:ln>
              <a:solidFill>
                <a:srgbClr val="3C26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9" name="Группа 18"/>
          <p:cNvGrpSpPr/>
          <p:nvPr/>
        </p:nvGrpSpPr>
        <p:grpSpPr>
          <a:xfrm flipH="1">
            <a:off x="2456072" y="2286987"/>
            <a:ext cx="1944216" cy="576064"/>
            <a:chOff x="4644008" y="2132856"/>
            <a:chExt cx="2808312" cy="720080"/>
          </a:xfrm>
        </p:grpSpPr>
        <p:sp>
          <p:nvSpPr>
            <p:cNvPr id="20" name="Пятиугольник 19"/>
            <p:cNvSpPr/>
            <p:nvPr/>
          </p:nvSpPr>
          <p:spPr>
            <a:xfrm>
              <a:off x="4932040" y="2132856"/>
              <a:ext cx="2520280" cy="720080"/>
            </a:xfrm>
            <a:prstGeom prst="homePlate">
              <a:avLst/>
            </a:prstGeom>
            <a:solidFill>
              <a:srgbClr val="3C26E0"/>
            </a:solidFill>
            <a:ln>
              <a:solidFill>
                <a:srgbClr val="3C26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Блок-схема: задержка 20"/>
            <p:cNvSpPr/>
            <p:nvPr/>
          </p:nvSpPr>
          <p:spPr>
            <a:xfrm flipH="1">
              <a:off x="4644008" y="2132856"/>
              <a:ext cx="576064" cy="720080"/>
            </a:xfrm>
            <a:prstGeom prst="flowChartDelay">
              <a:avLst/>
            </a:prstGeom>
            <a:solidFill>
              <a:srgbClr val="3C26E0"/>
            </a:solidFill>
            <a:ln>
              <a:solidFill>
                <a:srgbClr val="3C26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" name="Группа 21"/>
          <p:cNvGrpSpPr/>
          <p:nvPr/>
        </p:nvGrpSpPr>
        <p:grpSpPr>
          <a:xfrm flipH="1">
            <a:off x="2456072" y="4142548"/>
            <a:ext cx="1944216" cy="576064"/>
            <a:chOff x="4644008" y="2132856"/>
            <a:chExt cx="2808312" cy="720080"/>
          </a:xfrm>
        </p:grpSpPr>
        <p:sp>
          <p:nvSpPr>
            <p:cNvPr id="23" name="Пятиугольник 22"/>
            <p:cNvSpPr/>
            <p:nvPr/>
          </p:nvSpPr>
          <p:spPr>
            <a:xfrm>
              <a:off x="4932040" y="2132856"/>
              <a:ext cx="2520280" cy="720080"/>
            </a:xfrm>
            <a:prstGeom prst="homePlate">
              <a:avLst/>
            </a:prstGeom>
            <a:solidFill>
              <a:srgbClr val="3C26E0"/>
            </a:solidFill>
            <a:ln>
              <a:solidFill>
                <a:srgbClr val="3C26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Блок-схема: задержка 23"/>
            <p:cNvSpPr/>
            <p:nvPr/>
          </p:nvSpPr>
          <p:spPr>
            <a:xfrm flipH="1">
              <a:off x="4644008" y="2132856"/>
              <a:ext cx="576064" cy="720080"/>
            </a:xfrm>
            <a:prstGeom prst="flowChartDelay">
              <a:avLst/>
            </a:prstGeom>
            <a:solidFill>
              <a:srgbClr val="3C26E0"/>
            </a:solidFill>
            <a:ln>
              <a:solidFill>
                <a:srgbClr val="3C26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7" name="Овал 26"/>
          <p:cNvSpPr/>
          <p:nvPr/>
        </p:nvSpPr>
        <p:spPr>
          <a:xfrm>
            <a:off x="3858938" y="2312749"/>
            <a:ext cx="504056" cy="50911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4788024" y="4165908"/>
            <a:ext cx="504056" cy="50911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4775663" y="2306096"/>
            <a:ext cx="504056" cy="50911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3858938" y="4176023"/>
            <a:ext cx="504056" cy="50911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2843808" y="3242722"/>
            <a:ext cx="576064" cy="555287"/>
          </a:xfrm>
          <a:prstGeom prst="ellipse">
            <a:avLst/>
          </a:prstGeom>
          <a:solidFill>
            <a:srgbClr val="3C26E0"/>
          </a:solidFill>
          <a:ln>
            <a:solidFill>
              <a:srgbClr val="3C26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3519354" y="3180918"/>
            <a:ext cx="2836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После прохождения собеседования и успешного окончания обучения, вы получаете доступ в чат в </a:t>
            </a:r>
            <a:r>
              <a:rPr lang="ru-RU" sz="1200" dirty="0" err="1"/>
              <a:t>Вайбере</a:t>
            </a:r>
            <a:endParaRPr lang="ru-RU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2808067" y="3211695"/>
            <a:ext cx="649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1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0" y="2213248"/>
            <a:ext cx="24187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Чат </a:t>
            </a:r>
            <a:r>
              <a:rPr lang="ru-RU" sz="1200" dirty="0" err="1"/>
              <a:t>модерирует</a:t>
            </a:r>
            <a:r>
              <a:rPr lang="ru-RU" sz="1200" dirty="0"/>
              <a:t> координатор проекта, он публикует заявки от людей с инвалидностью, которым нужна помощь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3256" y="4085771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Координатор группы свяжется с вами и передаст контакты человека, которому нужна помощь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682663" y="3727966"/>
            <a:ext cx="22818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/>
              <a:t>Мы заботимся о своих волонтерах! С целью профилактики эмоционального выгорания будем проводить для вас психологические тренинги и </a:t>
            </a:r>
            <a:r>
              <a:rPr lang="ru-RU" sz="1200" dirty="0" err="1"/>
              <a:t>супервизии</a:t>
            </a:r>
            <a:r>
              <a:rPr lang="ru-RU" sz="1200" dirty="0"/>
              <a:t> с психологом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682663" y="2237486"/>
            <a:ext cx="2281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/>
              <a:t>Вы можете откликнуться на заявку, написав</a:t>
            </a:r>
          </a:p>
          <a:p>
            <a:pPr algn="r"/>
            <a:r>
              <a:rPr lang="ru-RU" sz="1200" dirty="0"/>
              <a:t>"Могу помочь"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715408" y="4128077"/>
            <a:ext cx="649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3C26E0"/>
                </a:solidFill>
              </a:rPr>
              <a:t>5</a:t>
            </a:r>
            <a:endParaRPr lang="ru-RU" sz="3200" dirty="0">
              <a:solidFill>
                <a:srgbClr val="3C26E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715409" y="2274917"/>
            <a:ext cx="649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3C26E0"/>
                </a:solidFill>
              </a:rPr>
              <a:t>3</a:t>
            </a:r>
            <a:endParaRPr lang="ru-RU" sz="3200" dirty="0">
              <a:solidFill>
                <a:srgbClr val="3C26E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795572" y="4138192"/>
            <a:ext cx="649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3C26E0"/>
                </a:solidFill>
              </a:rPr>
              <a:t>4</a:t>
            </a:r>
            <a:endParaRPr lang="ru-RU" sz="3200" dirty="0">
              <a:solidFill>
                <a:srgbClr val="3C26E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786323" y="2268263"/>
            <a:ext cx="649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3C26E0"/>
                </a:solidFill>
              </a:rPr>
              <a:t>2</a:t>
            </a:r>
            <a:endParaRPr lang="ru-RU" sz="3200" dirty="0">
              <a:solidFill>
                <a:srgbClr val="3C26E0"/>
              </a:solidFill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34" t="90498" r="4487" b="2524"/>
          <a:stretch/>
        </p:blipFill>
        <p:spPr>
          <a:xfrm>
            <a:off x="91211" y="6268335"/>
            <a:ext cx="1333144" cy="35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21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4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6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9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350"/>
                            </p:stCondLst>
                            <p:childTnLst>
                              <p:par>
                                <p:cTn id="22" presetID="30" presetClass="entr" presetSubtype="0" fill="hold" nodeType="after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4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4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4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4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50" accel="1000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50" accel="1000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9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650"/>
                            </p:stCondLst>
                            <p:childTnLst>
                              <p:par>
                                <p:cTn id="3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48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48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48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48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70" accel="100000" fill="hold">
                                          <p:stCondLst>
                                            <p:cond delay="148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70" accel="100000" fill="hold">
                                          <p:stCondLst>
                                            <p:cond delay="148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8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0"/>
                            </p:stCondLst>
                            <p:childTnLst>
                              <p:par>
                                <p:cTn id="4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28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28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8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28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20" accel="100000" fill="hold">
                                          <p:stCondLst>
                                            <p:cond delay="128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20" accel="100000" fill="hold">
                                          <p:stCondLst>
                                            <p:cond delay="128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11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100"/>
                            </p:stCondLst>
                            <p:childTnLst>
                              <p:par>
                                <p:cTn id="5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2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2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2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2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33" grpId="0"/>
      <p:bldP spid="35" grpId="0"/>
      <p:bldP spid="36" grpId="0"/>
      <p:bldP spid="37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32774" y="116632"/>
            <a:ext cx="80648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Arial Black" pitchFamily="34" charset="0"/>
              </a:rPr>
              <a:t>Мотивы волонтеров Стимулирование волонтерской деятельности</a:t>
            </a:r>
            <a:endParaRPr lang="ru-RU" sz="3600" dirty="0">
              <a:latin typeface="Arial Black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34" t="90498" r="4487" b="2524"/>
          <a:stretch/>
        </p:blipFill>
        <p:spPr>
          <a:xfrm>
            <a:off x="7649844" y="6381328"/>
            <a:ext cx="1333144" cy="3589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138640" y="3339232"/>
            <a:ext cx="1742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Вручение подарка, сувенира</a:t>
            </a:r>
          </a:p>
        </p:txBody>
      </p:sp>
      <p:sp>
        <p:nvSpPr>
          <p:cNvPr id="2" name="5-конечная звезда 1"/>
          <p:cNvSpPr/>
          <p:nvPr/>
        </p:nvSpPr>
        <p:spPr>
          <a:xfrm>
            <a:off x="2051719" y="2636912"/>
            <a:ext cx="4662263" cy="3491830"/>
          </a:xfrm>
          <a:prstGeom prst="star5">
            <a:avLst/>
          </a:prstGeom>
          <a:solidFill>
            <a:srgbClr val="FA129C">
              <a:alpha val="75000"/>
            </a:srgbClr>
          </a:solidFill>
          <a:ln w="76200">
            <a:solidFill>
              <a:srgbClr val="3C26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МОТИВЫ</a:t>
            </a:r>
            <a:endParaRPr lang="ru-RU" sz="2800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99592" y="3068960"/>
            <a:ext cx="1872208" cy="731937"/>
          </a:xfrm>
          <a:prstGeom prst="roundRect">
            <a:avLst/>
          </a:prstGeom>
          <a:solidFill>
            <a:srgbClr val="3C26E0"/>
          </a:solidFill>
          <a:ln w="57150">
            <a:solidFill>
              <a:srgbClr val="FA12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Мотив достижений</a:t>
            </a:r>
            <a:endParaRPr lang="ru-RU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899592" y="5649391"/>
            <a:ext cx="1849513" cy="731937"/>
          </a:xfrm>
          <a:prstGeom prst="roundRect">
            <a:avLst/>
          </a:prstGeom>
          <a:solidFill>
            <a:srgbClr val="3C26E0"/>
          </a:solidFill>
          <a:ln w="57150">
            <a:solidFill>
              <a:srgbClr val="FA12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Материальный</a:t>
            </a:r>
            <a:endParaRPr lang="ru-RU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499992" y="1904975"/>
            <a:ext cx="1849513" cy="731937"/>
          </a:xfrm>
          <a:prstGeom prst="roundRect">
            <a:avLst/>
          </a:prstGeom>
          <a:solidFill>
            <a:srgbClr val="3C26E0"/>
          </a:solidFill>
          <a:ln w="57150">
            <a:solidFill>
              <a:srgbClr val="FA12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Социальный</a:t>
            </a:r>
            <a:endParaRPr lang="ru-RU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012160" y="3068959"/>
            <a:ext cx="1849513" cy="731937"/>
          </a:xfrm>
          <a:prstGeom prst="roundRect">
            <a:avLst/>
          </a:prstGeom>
          <a:solidFill>
            <a:srgbClr val="3C26E0"/>
          </a:solidFill>
          <a:ln w="57150">
            <a:solidFill>
              <a:srgbClr val="FA12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Идейный</a:t>
            </a:r>
            <a:endParaRPr lang="ru-RU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012160" y="5649391"/>
            <a:ext cx="1849513" cy="731937"/>
          </a:xfrm>
          <a:prstGeom prst="roundRect">
            <a:avLst/>
          </a:prstGeom>
          <a:solidFill>
            <a:srgbClr val="3C26E0"/>
          </a:solidFill>
          <a:ln w="57150">
            <a:solidFill>
              <a:srgbClr val="FA12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Процессный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7913301"/>
      </p:ext>
    </p:extLst>
  </p:cSld>
  <p:clrMapOvr>
    <a:masterClrMapping/>
  </p:clrMapOvr>
  <p:transition spd="slow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941168"/>
            <a:ext cx="2267744" cy="1512168"/>
          </a:xfrm>
          <a:prstGeom prst="rect">
            <a:avLst/>
          </a:prstGeom>
          <a:solidFill>
            <a:srgbClr val="FA129C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51520" y="476672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Arial Black" pitchFamily="34" charset="0"/>
              </a:rPr>
              <a:t>Стимулирование волонтерской деятельности</a:t>
            </a:r>
            <a:endParaRPr lang="ru-RU" sz="3600" dirty="0">
              <a:latin typeface="Arial Black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34" t="90498" r="4487" b="2524"/>
          <a:stretch/>
        </p:blipFill>
        <p:spPr>
          <a:xfrm>
            <a:off x="7649844" y="6381328"/>
            <a:ext cx="1333144" cy="3589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445" y="5189420"/>
            <a:ext cx="17429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Подготовка публикации о достижениях волонтера на официальном сайте </a:t>
            </a:r>
            <a:r>
              <a:rPr lang="ru-RU" sz="1200" dirty="0" smtClean="0">
                <a:solidFill>
                  <a:schemeClr val="bg1"/>
                </a:solidFill>
              </a:rPr>
              <a:t>Организации</a:t>
            </a:r>
            <a:endParaRPr lang="ru-RU" sz="1200" dirty="0">
              <a:solidFill>
                <a:schemeClr val="bg1"/>
              </a:solidFill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1771933" y="4447229"/>
            <a:ext cx="2274282" cy="2007979"/>
            <a:chOff x="1771933" y="4447229"/>
            <a:chExt cx="2274282" cy="2007979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778471" y="4447229"/>
              <a:ext cx="2267744" cy="151216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ый треугольник 15"/>
            <p:cNvSpPr/>
            <p:nvPr/>
          </p:nvSpPr>
          <p:spPr>
            <a:xfrm rot="5400000" flipV="1">
              <a:off x="1770061" y="5959397"/>
              <a:ext cx="497683" cy="493939"/>
            </a:xfrm>
            <a:prstGeom prst="rtTriangl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3461730" y="3890665"/>
            <a:ext cx="2267744" cy="2068732"/>
            <a:chOff x="3461730" y="3890665"/>
            <a:chExt cx="2267744" cy="2068732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461730" y="3890665"/>
              <a:ext cx="2267744" cy="1512168"/>
            </a:xfrm>
            <a:prstGeom prst="rect">
              <a:avLst/>
            </a:prstGeom>
            <a:solidFill>
              <a:srgbClr val="3C26E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ый треугольник 17"/>
            <p:cNvSpPr/>
            <p:nvPr/>
          </p:nvSpPr>
          <p:spPr>
            <a:xfrm rot="10800000">
              <a:off x="3461730" y="5402833"/>
              <a:ext cx="584485" cy="556564"/>
            </a:xfrm>
            <a:prstGeom prst="rtTriangle">
              <a:avLst/>
            </a:prstGeom>
            <a:solidFill>
              <a:srgbClr val="3C26E0">
                <a:alpha val="6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5133281" y="3275646"/>
            <a:ext cx="2282527" cy="2127187"/>
            <a:chOff x="5133281" y="3275646"/>
            <a:chExt cx="2282527" cy="2127187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5148064" y="3275646"/>
              <a:ext cx="2267744" cy="1512168"/>
            </a:xfrm>
            <a:prstGeom prst="rect">
              <a:avLst/>
            </a:prstGeom>
            <a:solidFill>
              <a:srgbClr val="FA129C"/>
            </a:solidFill>
            <a:ln>
              <a:solidFill>
                <a:srgbClr val="FA12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ый треугольник 19"/>
            <p:cNvSpPr/>
            <p:nvPr/>
          </p:nvSpPr>
          <p:spPr>
            <a:xfrm rot="10800000">
              <a:off x="5133281" y="4787814"/>
              <a:ext cx="596193" cy="615019"/>
            </a:xfrm>
            <a:prstGeom prst="rtTriangle">
              <a:avLst/>
            </a:prstGeom>
            <a:solidFill>
              <a:srgbClr val="FA129C">
                <a:alpha val="6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256011" y="3536319"/>
            <a:ext cx="17429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Награждение </a:t>
            </a:r>
            <a:endParaRPr lang="ru-RU" sz="1200" dirty="0" smtClean="0">
              <a:solidFill>
                <a:schemeClr val="bg1"/>
              </a:solidFill>
            </a:endParaRPr>
          </a:p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Грамотой,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</a:rPr>
              <a:t>Объявление благодарности</a:t>
            </a:r>
          </a:p>
          <a:p>
            <a:pPr algn="ctr"/>
            <a:endParaRPr lang="ru-RU" sz="1200" dirty="0" smtClean="0">
              <a:solidFill>
                <a:schemeClr val="bg1"/>
              </a:solidFill>
            </a:endParaRPr>
          </a:p>
          <a:p>
            <a:pPr algn="ctr"/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70061" y="4787814"/>
            <a:ext cx="17429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Выступление участника Школа «</a:t>
            </a:r>
            <a:r>
              <a:rPr lang="ru-RU" sz="1200" dirty="0" err="1">
                <a:solidFill>
                  <a:schemeClr val="bg1"/>
                </a:solidFill>
              </a:rPr>
              <a:t>ProДобро</a:t>
            </a:r>
            <a:r>
              <a:rPr lang="ru-RU" sz="1200" dirty="0">
                <a:solidFill>
                  <a:schemeClr val="bg1"/>
                </a:solidFill>
              </a:rPr>
              <a:t>» по телевидению, радио или газетах</a:t>
            </a:r>
          </a:p>
        </p:txBody>
      </p:sp>
      <p:grpSp>
        <p:nvGrpSpPr>
          <p:cNvPr id="23" name="Группа 22"/>
          <p:cNvGrpSpPr/>
          <p:nvPr/>
        </p:nvGrpSpPr>
        <p:grpSpPr>
          <a:xfrm>
            <a:off x="6876256" y="2780235"/>
            <a:ext cx="2267744" cy="2033729"/>
            <a:chOff x="6876256" y="2780235"/>
            <a:chExt cx="2267744" cy="203372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6876256" y="2780235"/>
              <a:ext cx="2267744" cy="1512168"/>
            </a:xfrm>
            <a:prstGeom prst="rect">
              <a:avLst/>
            </a:prstGeom>
            <a:solidFill>
              <a:srgbClr val="3C26E0"/>
            </a:solidFill>
            <a:ln>
              <a:solidFill>
                <a:srgbClr val="3C26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ый треугольник 21"/>
            <p:cNvSpPr/>
            <p:nvPr/>
          </p:nvSpPr>
          <p:spPr>
            <a:xfrm rot="10800000">
              <a:off x="6876256" y="4318553"/>
              <a:ext cx="576064" cy="495411"/>
            </a:xfrm>
            <a:prstGeom prst="rtTriangle">
              <a:avLst/>
            </a:prstGeom>
            <a:solidFill>
              <a:srgbClr val="3C26E0">
                <a:alpha val="6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138640" y="3339232"/>
            <a:ext cx="1742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Вручение подарка, сувенира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513036" y="4358423"/>
            <a:ext cx="17429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Часы 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за работу</a:t>
            </a:r>
            <a:endParaRPr lang="ru-RU" sz="1200" dirty="0">
              <a:solidFill>
                <a:schemeClr val="bg1"/>
              </a:solidFill>
            </a:endParaRPr>
          </a:p>
          <a:p>
            <a:pPr algn="ctr"/>
            <a:endParaRPr lang="ru-RU" sz="1200" dirty="0" smtClean="0">
              <a:solidFill>
                <a:schemeClr val="bg1"/>
              </a:solidFill>
            </a:endParaRPr>
          </a:p>
          <a:p>
            <a:pPr algn="ctr"/>
            <a:endParaRPr lang="ru-RU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086124"/>
      </p:ext>
    </p:extLst>
  </p:cSld>
  <p:clrMapOvr>
    <a:masterClrMapping/>
  </p:clrMapOvr>
  <p:transition spd="slow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300"/>
                            </p:stCondLst>
                            <p:childTnLst>
                              <p:par>
                                <p:cTn id="1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600"/>
                            </p:stCondLst>
                            <p:childTnLst>
                              <p:par>
                                <p:cTn id="23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900"/>
                            </p:stCondLst>
                            <p:childTnLst>
                              <p:par>
                                <p:cTn id="2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2467</TotalTime>
  <Words>439</Words>
  <Application>Microsoft Office PowerPoint</Application>
  <PresentationFormat>Экран (4:3)</PresentationFormat>
  <Paragraphs>83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Методист</dc:creator>
  <cp:lastModifiedBy>Сухач А.И.</cp:lastModifiedBy>
  <cp:revision>81</cp:revision>
  <dcterms:created xsi:type="dcterms:W3CDTF">2021-05-13T04:46:55Z</dcterms:created>
  <dcterms:modified xsi:type="dcterms:W3CDTF">2021-06-07T05:38:49Z</dcterms:modified>
</cp:coreProperties>
</file>