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3" r:id="rId12"/>
    <p:sldId id="284" r:id="rId13"/>
    <p:sldId id="285" r:id="rId14"/>
    <p:sldId id="270" r:id="rId15"/>
    <p:sldId id="271" r:id="rId16"/>
    <p:sldId id="260" r:id="rId17"/>
    <p:sldId id="261" r:id="rId18"/>
    <p:sldId id="272" r:id="rId1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59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90" y="-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852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786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46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959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312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155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01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801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395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798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540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DFAB-EF1A-4D07-8041-103DFAEC605A}" type="datetimeFigureOut">
              <a:rPr lang="ru-RU" smtClean="0"/>
              <a:pPr/>
              <a:t>26.05.2024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741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ok.ru/group/62734346354937&amp;cc_key=" TargetMode="External"/><Relationship Id="rId2" Type="http://schemas.openxmlformats.org/officeDocument/2006/relationships/hyperlink" Target="https://vk.com/club21114656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5768" y="283335"/>
            <a:ext cx="8942231" cy="1571223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/>
            </a:r>
            <a:br>
              <a:rPr lang="ru-RU" sz="72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АНО НЦКДП «АТМОСФЕРА»</a:t>
            </a: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endParaRPr lang="ru-RU" sz="31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37360" y="3812146"/>
            <a:ext cx="8926347" cy="26800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проект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«Том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Сойер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Фест-НовотроицКОЕ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</p:txBody>
      </p:sp>
      <p:pic>
        <p:nvPicPr>
          <p:cNvPr id="6146" name="Picture 2" descr="C:\Users\Александр Рыков\Desktop\но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78" y="1764405"/>
            <a:ext cx="5773597" cy="3528812"/>
          </a:xfrm>
          <a:prstGeom prst="rect">
            <a:avLst/>
          </a:prstGeom>
          <a:noFill/>
        </p:spPr>
      </p:pic>
      <p:pic>
        <p:nvPicPr>
          <p:cNvPr id="1026" name="Picture 2" descr="C:\Users\Александр Рыков\Desktop\с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2" y="1738648"/>
            <a:ext cx="5220237" cy="361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0048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Краеведческие программы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Александр Рыков\Desktop\тсф и сибглубинка 2023 фото\краеведческая программа для детей с.Кинд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59" y="1777285"/>
            <a:ext cx="5537917" cy="4391695"/>
          </a:xfrm>
          <a:prstGeom prst="rect">
            <a:avLst/>
          </a:prstGeom>
          <a:noFill/>
        </p:spPr>
      </p:pic>
      <p:pic>
        <p:nvPicPr>
          <p:cNvPr id="7172" name="Picture 4" descr="C:\Users\Александр Рыков\Desktop\тсф и сибглубинка 2023 фото\Добрая Во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921" y="1764406"/>
            <a:ext cx="5602310" cy="4407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Малярные работы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310" y="1854559"/>
            <a:ext cx="4404575" cy="2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Александр Рыков\Desktop\Фото ТСФ новотроицкое\15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310" y="4507606"/>
            <a:ext cx="4404576" cy="2112135"/>
          </a:xfrm>
          <a:prstGeom prst="rect">
            <a:avLst/>
          </a:prstGeom>
          <a:noFill/>
        </p:spPr>
      </p:pic>
      <p:pic>
        <p:nvPicPr>
          <p:cNvPr id="9220" name="Picture 4" descr="C:\Users\Александр Рыков\Desktop\Фото ТСФ новотроицкое\13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287" y="1712891"/>
            <a:ext cx="4623516" cy="2266682"/>
          </a:xfrm>
          <a:prstGeom prst="rect">
            <a:avLst/>
          </a:prstGeom>
          <a:noFill/>
        </p:spPr>
      </p:pic>
      <p:pic>
        <p:nvPicPr>
          <p:cNvPr id="9221" name="Picture 5" descr="C:\Users\Александр Рыков\Desktop\Фото ТСФ новотроицкое\19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7166" y="4185634"/>
            <a:ext cx="4662275" cy="2378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Итоги подводятся каждый сезон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Александр Рыков\Desktop\Фото ТСФ новотроицкое\14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93" y="1893193"/>
            <a:ext cx="5898524" cy="4097091"/>
          </a:xfrm>
          <a:prstGeom prst="rect">
            <a:avLst/>
          </a:prstGeom>
          <a:noFill/>
        </p:spPr>
      </p:pic>
      <p:pic>
        <p:nvPicPr>
          <p:cNvPr id="10243" name="Picture 3" descr="C:\Users\Александр Рыков\Desktop\Фото ТСФ новотроицкое\3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9437" y="1821843"/>
            <a:ext cx="5499278" cy="4064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Награждение активных волонтеров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Александр Рыков\Desktop\Фото ТСФ новотроицкое\1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526" y="1796870"/>
            <a:ext cx="5602578" cy="4024379"/>
          </a:xfrm>
          <a:prstGeom prst="rect">
            <a:avLst/>
          </a:prstGeom>
          <a:noFill/>
        </p:spPr>
      </p:pic>
      <p:pic>
        <p:nvPicPr>
          <p:cNvPr id="11267" name="Picture 3" descr="C:\Users\Александр Рыков\Desktop\Фото ТСФ новотроицкое\2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833" y="1326524"/>
            <a:ext cx="4649273" cy="2574165"/>
          </a:xfrm>
          <a:prstGeom prst="rect">
            <a:avLst/>
          </a:prstGeom>
          <a:noFill/>
        </p:spPr>
      </p:pic>
      <p:pic>
        <p:nvPicPr>
          <p:cNvPr id="11268" name="Picture 4" descr="C:\Users\Александр Рыков\Desktop\Фото ТСФ новотроицкое\4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7470" y="4031087"/>
            <a:ext cx="4722253" cy="261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_MonumentoTitul" pitchFamily="18" charset="-52"/>
              </a:rPr>
              <a:t>Количественные результаты</a:t>
            </a:r>
            <a:endParaRPr lang="ru-RU" b="1" dirty="0">
              <a:solidFill>
                <a:srgbClr val="C00000"/>
              </a:solidFill>
              <a:latin typeface="a_MonumentoTitul" pitchFamily="18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Количественные результаты: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Команда волонтеров </a:t>
            </a:r>
            <a:r>
              <a:rPr lang="ru-RU" b="1" dirty="0" smtClean="0">
                <a:solidFill>
                  <a:srgbClr val="002060"/>
                </a:solidFill>
              </a:rPr>
              <a:t>культуры-20 чел</a:t>
            </a:r>
            <a:r>
              <a:rPr lang="ru-RU" b="1" dirty="0" smtClean="0">
                <a:solidFill>
                  <a:srgbClr val="002060"/>
                </a:solidFill>
              </a:rPr>
              <a:t>. (регистрация на </a:t>
            </a:r>
            <a:r>
              <a:rPr lang="ru-RU" b="1" dirty="0" err="1" smtClean="0">
                <a:solidFill>
                  <a:srgbClr val="002060"/>
                </a:solidFill>
              </a:rPr>
              <a:t>Добро.ру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Вовлеченность  участников ЦА в проект 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100 </a:t>
            </a:r>
            <a:r>
              <a:rPr lang="ru-RU" b="1" dirty="0" smtClean="0">
                <a:solidFill>
                  <a:srgbClr val="002060"/>
                </a:solidFill>
              </a:rPr>
              <a:t>чел.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восстановленных домов: </a:t>
            </a:r>
            <a:r>
              <a:rPr lang="ru-RU" b="1" dirty="0" smtClean="0">
                <a:solidFill>
                  <a:srgbClr val="002060"/>
                </a:solidFill>
              </a:rPr>
              <a:t>2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проведенных мероприятий: 20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участников мероприятий (</a:t>
            </a:r>
            <a:r>
              <a:rPr lang="ru-RU" b="1" dirty="0" err="1" smtClean="0">
                <a:solidFill>
                  <a:srgbClr val="002060"/>
                </a:solidFill>
              </a:rPr>
              <a:t>благополучатели</a:t>
            </a:r>
            <a:r>
              <a:rPr lang="ru-RU" b="1" dirty="0" smtClean="0">
                <a:solidFill>
                  <a:srgbClr val="002060"/>
                </a:solidFill>
              </a:rPr>
              <a:t>): </a:t>
            </a:r>
            <a:r>
              <a:rPr lang="ru-RU" b="1" dirty="0" smtClean="0">
                <a:solidFill>
                  <a:srgbClr val="002060"/>
                </a:solidFill>
              </a:rPr>
              <a:t>500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публикаций в печатных СМИ 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( районные и региональные): </a:t>
            </a:r>
            <a:r>
              <a:rPr lang="ru-RU" b="1" dirty="0" smtClean="0">
                <a:solidFill>
                  <a:srgbClr val="002060"/>
                </a:solidFill>
              </a:rPr>
              <a:t>18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Видеосюжеты телерадиокомпаний: </a:t>
            </a:r>
            <a:r>
              <a:rPr lang="ru-RU" b="1" dirty="0" smtClean="0">
                <a:solidFill>
                  <a:srgbClr val="002060"/>
                </a:solidFill>
              </a:rPr>
              <a:t>6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Публикации постов в социальных </a:t>
            </a:r>
            <a:r>
              <a:rPr lang="ru-RU" b="1" dirty="0" err="1" smtClean="0">
                <a:solidFill>
                  <a:srgbClr val="002060"/>
                </a:solidFill>
              </a:rPr>
              <a:t>сетях-ВКонтакте</a:t>
            </a:r>
            <a:r>
              <a:rPr lang="ru-RU" b="1" dirty="0" smtClean="0">
                <a:solidFill>
                  <a:srgbClr val="002060"/>
                </a:solidFill>
              </a:rPr>
              <a:t>, Одноклассники, Телеграмм: 20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Охват пользователей, читателей: 10000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Сбор архивных материалов – (1 село, 1 малая деревня, 5 исчезнувших деревень): 7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8040" y="-131963"/>
            <a:ext cx="9697792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Качественные результаты: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1.Повышение у подростков и молодежи знаний об истории села, в т.ч. исчезнувших деревень сельского поселения. 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2.Приобретение трудовых навыков и умений работы с различными материалами и инструментами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3.Привлечение внимания общественности и СМИ к проблеме сохранения и передаче исторических сведений, разрушения исторических объектов, к деятельности волонтёрского сообщества.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4.Активизация сообщества в жизни сельской территории.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5.Развитие добровольческой деятельности,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привлечение новых участников.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_MonumentoTitul" pitchFamily="18" charset="-52"/>
              </a:rPr>
              <a:t>Продвижение </a:t>
            </a:r>
            <a:endParaRPr lang="ru-RU" b="1" dirty="0">
              <a:solidFill>
                <a:srgbClr val="C00000"/>
              </a:solidFill>
              <a:latin typeface="a_MonumentoTitul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78794"/>
            <a:ext cx="10515600" cy="5589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Сайт АУ «Культура»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kultura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err="1" smtClean="0">
                <a:solidFill>
                  <a:srgbClr val="002060"/>
                </a:solidFill>
              </a:rPr>
              <a:t>нт.рф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Сообщество </a:t>
            </a:r>
            <a:r>
              <a:rPr lang="ru-RU" b="1" dirty="0" err="1" smtClean="0">
                <a:solidFill>
                  <a:srgbClr val="002060"/>
                </a:solidFill>
              </a:rPr>
              <a:t>ВКонтакте</a:t>
            </a:r>
            <a:r>
              <a:rPr lang="ru-RU" b="1" dirty="0" smtClean="0">
                <a:solidFill>
                  <a:srgbClr val="002060"/>
                </a:solidFill>
              </a:rPr>
              <a:t>: «Том </a:t>
            </a:r>
            <a:r>
              <a:rPr lang="ru-RU" b="1" dirty="0" err="1" smtClean="0">
                <a:solidFill>
                  <a:srgbClr val="002060"/>
                </a:solidFill>
              </a:rPr>
              <a:t>Сойер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Фест-Новотроицкое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https://vk.com/club211146563</a:t>
            </a:r>
            <a:endParaRPr lang="ru-RU" dirty="0" smtClean="0"/>
          </a:p>
          <a:p>
            <a:pPr marL="0" indent="0">
              <a:buNone/>
            </a:pPr>
            <a:r>
              <a:rPr lang="ru-RU" sz="2400" u="sng" dirty="0" smtClean="0">
                <a:solidFill>
                  <a:srgbClr val="002060"/>
                </a:solidFill>
                <a:hlinkClick r:id="rId3"/>
              </a:rPr>
              <a:t>Одноклассники  https://ok.ru/group/62734346354937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АНО «Информационно-издательский центр «Светлый путь»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 Тюменская область сегодня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3.    Тюменские известия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4.    Тюменская линия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Телевидение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1.Тюменская служба новостей (ТСН)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2. Г Т Р К «Регион-Тюмень»     3. Сюжет на канале Россия-1 «Доброе утро»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08720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_MonumentoTitul" pitchFamily="18" charset="-52"/>
              </a:rPr>
              <a:t>Партнеры</a:t>
            </a:r>
            <a:endParaRPr lang="ru-RU" b="1" dirty="0">
              <a:solidFill>
                <a:srgbClr val="C00000"/>
              </a:solidFill>
              <a:latin typeface="a_MonumentoTitul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2130"/>
            <a:ext cx="10515600" cy="49148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287020" indent="-274955">
              <a:lnSpc>
                <a:spcPct val="100000"/>
              </a:lnSpc>
              <a:spcBef>
                <a:spcPts val="535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-30" dirty="0" smtClean="0">
                <a:solidFill>
                  <a:srgbClr val="002060"/>
                </a:solidFill>
                <a:latin typeface="Constantia"/>
                <a:cs typeface="Constantia"/>
              </a:rPr>
              <a:t>Тюменское музейно-просветительское объединение</a:t>
            </a:r>
            <a:endParaRPr lang="ru-RU" dirty="0" smtClean="0">
              <a:solidFill>
                <a:srgbClr val="002060"/>
              </a:solidFill>
              <a:latin typeface="Constantia"/>
              <a:cs typeface="Constantia"/>
            </a:endParaRPr>
          </a:p>
          <a:p>
            <a:pPr marL="287020" marR="125095" indent="-274955">
              <a:lnSpc>
                <a:spcPct val="100000"/>
              </a:lnSpc>
              <a:spcBef>
                <a:spcPts val="434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Самарская</a:t>
            </a:r>
            <a:r>
              <a:rPr lang="ru-RU" spc="-9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региональная</a:t>
            </a:r>
            <a:r>
              <a:rPr lang="ru-RU" spc="-114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общественная</a:t>
            </a:r>
            <a:r>
              <a:rPr lang="ru-RU" spc="-9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организация</a:t>
            </a:r>
            <a:r>
              <a:rPr lang="ru-RU" spc="409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«</a:t>
            </a:r>
            <a:r>
              <a:rPr lang="ru-RU" spc="-2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За</a:t>
            </a:r>
            <a:r>
              <a:rPr lang="ru-RU" spc="-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информационное</a:t>
            </a:r>
            <a:r>
              <a:rPr lang="ru-RU" spc="-12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общество"</a:t>
            </a:r>
            <a:endParaRPr lang="ru-RU" dirty="0" smtClean="0">
              <a:solidFill>
                <a:srgbClr val="002060"/>
              </a:solidFill>
              <a:latin typeface="Constantia"/>
              <a:cs typeface="Constantia"/>
            </a:endParaRPr>
          </a:p>
          <a:p>
            <a:pPr marL="287020" marR="156210" indent="-274955">
              <a:lnSpc>
                <a:spcPct val="100000"/>
              </a:lnSpc>
              <a:spcBef>
                <a:spcPts val="434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Автономное учреждение </a:t>
            </a:r>
            <a:r>
              <a:rPr lang="ru-RU" spc="-40" dirty="0" smtClean="0">
                <a:solidFill>
                  <a:srgbClr val="002060"/>
                </a:solidFill>
                <a:latin typeface="Constantia"/>
                <a:cs typeface="Constantia"/>
              </a:rPr>
              <a:t>"Культура" </a:t>
            </a:r>
            <a:r>
              <a:rPr lang="ru-RU" spc="-10" dirty="0" err="1" smtClean="0">
                <a:solidFill>
                  <a:srgbClr val="002060"/>
                </a:solidFill>
                <a:latin typeface="Constantia"/>
                <a:cs typeface="Constantia"/>
              </a:rPr>
              <a:t>Нижнетавдинского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муниципального </a:t>
            </a:r>
            <a:r>
              <a:rPr lang="ru-RU" spc="-44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района</a:t>
            </a:r>
          </a:p>
          <a:p>
            <a:pPr marL="287020" indent="-274955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п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рн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ы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й</a:t>
            </a:r>
            <a:r>
              <a:rPr lang="ru-RU" spc="-4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25" smtClean="0">
                <a:solidFill>
                  <a:srgbClr val="002060"/>
                </a:solidFill>
                <a:latin typeface="Constantia"/>
                <a:cs typeface="Constantia"/>
              </a:rPr>
              <a:t>ц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е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н</a:t>
            </a:r>
            <a:r>
              <a:rPr lang="ru-RU" spc="-1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р</a:t>
            </a:r>
            <a:r>
              <a:rPr lang="ru-RU" spc="-120" smtClean="0">
                <a:solidFill>
                  <a:srgbClr val="002060"/>
                </a:solidFill>
                <a:latin typeface="Constantia"/>
                <a:cs typeface="Constantia"/>
              </a:rPr>
              <a:t>  </a:t>
            </a:r>
            <a:r>
              <a:rPr lang="ru-RU" spc="-25" smtClean="0">
                <a:solidFill>
                  <a:srgbClr val="002060"/>
                </a:solidFill>
                <a:latin typeface="Constantia"/>
                <a:cs typeface="Constantia"/>
              </a:rPr>
              <a:t>д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5" smtClean="0">
                <a:solidFill>
                  <a:srgbClr val="002060"/>
                </a:solidFill>
                <a:latin typeface="Constantia"/>
                <a:cs typeface="Constantia"/>
              </a:rPr>
              <a:t>б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р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5" smtClean="0">
                <a:solidFill>
                  <a:srgbClr val="002060"/>
                </a:solidFill>
                <a:latin typeface="Constantia"/>
                <a:cs typeface="Constantia"/>
              </a:rPr>
              <a:t>в</a:t>
            </a:r>
            <a:r>
              <a:rPr lang="ru-RU" spc="-7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-125" smtClean="0">
                <a:solidFill>
                  <a:srgbClr val="002060"/>
                </a:solidFill>
                <a:latin typeface="Constantia"/>
                <a:cs typeface="Constantia"/>
              </a:rPr>
              <a:t>ь</a:t>
            </a:r>
            <a:r>
              <a:rPr lang="ru-RU" spc="-5" smtClean="0">
                <a:solidFill>
                  <a:srgbClr val="002060"/>
                </a:solidFill>
                <a:latin typeface="Constantia"/>
                <a:cs typeface="Constantia"/>
              </a:rPr>
              <a:t>че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с</a:t>
            </a:r>
            <a:r>
              <a:rPr lang="ru-RU" spc="-45" smtClean="0">
                <a:solidFill>
                  <a:srgbClr val="002060"/>
                </a:solidFill>
                <a:latin typeface="Constantia"/>
                <a:cs typeface="Constantia"/>
              </a:rPr>
              <a:t>к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60" smtClean="0">
                <a:solidFill>
                  <a:srgbClr val="002060"/>
                </a:solidFill>
                <a:latin typeface="Constantia"/>
                <a:cs typeface="Constantia"/>
              </a:rPr>
              <a:t>г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35" smtClean="0">
                <a:solidFill>
                  <a:srgbClr val="002060"/>
                </a:solidFill>
                <a:latin typeface="Constantia"/>
                <a:cs typeface="Constantia"/>
              </a:rPr>
              <a:t>  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дви</a:t>
            </a:r>
            <a:r>
              <a:rPr lang="ru-RU" spc="-25" smtClean="0">
                <a:solidFill>
                  <a:srgbClr val="002060"/>
                </a:solidFill>
                <a:latin typeface="Constantia"/>
                <a:cs typeface="Constantia"/>
              </a:rPr>
              <a:t>ж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е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ни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я</a:t>
            </a:r>
            <a:r>
              <a:rPr lang="ru-RU" spc="-7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«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В</a:t>
            </a:r>
            <a:r>
              <a:rPr lang="ru-RU" spc="-60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он</a:t>
            </a:r>
            <a:r>
              <a:rPr lang="ru-RU" spc="-35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ёры</a:t>
            </a:r>
            <a:r>
              <a:rPr lang="ru-RU" spc="-7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к</a:t>
            </a:r>
            <a:r>
              <a:rPr lang="ru-RU" spc="-150" dirty="0" smtClean="0">
                <a:solidFill>
                  <a:srgbClr val="002060"/>
                </a:solidFill>
                <a:latin typeface="Constantia"/>
                <a:cs typeface="Constantia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-100" dirty="0" smtClean="0">
                <a:solidFill>
                  <a:srgbClr val="002060"/>
                </a:solidFill>
                <a:latin typeface="Constantia"/>
                <a:cs typeface="Constantia"/>
              </a:rPr>
              <a:t>ь</a:t>
            </a:r>
            <a:r>
              <a:rPr lang="ru-RU" spc="15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ур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ы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» </a:t>
            </a:r>
            <a:r>
              <a:rPr lang="ru-RU" spc="-100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ю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ме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нс</a:t>
            </a:r>
            <a:r>
              <a:rPr lang="ru-RU" spc="-45" dirty="0" smtClean="0">
                <a:solidFill>
                  <a:srgbClr val="002060"/>
                </a:solidFill>
                <a:latin typeface="Constantia"/>
                <a:cs typeface="Constantia"/>
              </a:rPr>
              <a:t>к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й</a:t>
            </a:r>
            <a:r>
              <a:rPr lang="ru-RU" spc="-1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85" dirty="0" smtClean="0">
                <a:solidFill>
                  <a:srgbClr val="002060"/>
                </a:solidFill>
                <a:latin typeface="Constantia"/>
                <a:cs typeface="Constantia"/>
              </a:rPr>
              <a:t>б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а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с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и</a:t>
            </a:r>
          </a:p>
          <a:p>
            <a:pPr marL="287020" indent="-274955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Администрация</a:t>
            </a:r>
            <a:r>
              <a:rPr lang="ru-RU" spc="-8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Новотроицкого</a:t>
            </a:r>
            <a:r>
              <a:rPr lang="ru-RU" spc="-1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20" dirty="0" smtClean="0">
                <a:solidFill>
                  <a:srgbClr val="002060"/>
                </a:solidFill>
                <a:latin typeface="Constantia"/>
                <a:cs typeface="Constantia"/>
              </a:rPr>
              <a:t>сельского</a:t>
            </a:r>
            <a:r>
              <a:rPr lang="ru-RU" spc="-12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поселения</a:t>
            </a:r>
            <a:r>
              <a:rPr lang="ru-RU" spc="-4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0" dirty="0" err="1" smtClean="0">
                <a:solidFill>
                  <a:srgbClr val="002060"/>
                </a:solidFill>
                <a:latin typeface="Constantia"/>
                <a:cs typeface="Constantia"/>
              </a:rPr>
              <a:t>Нижнетавдинского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 м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н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и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ц</a:t>
            </a:r>
            <a:r>
              <a:rPr lang="ru-RU" spc="10" dirty="0" smtClean="0">
                <a:solidFill>
                  <a:srgbClr val="002060"/>
                </a:solidFill>
                <a:latin typeface="Constantia"/>
                <a:cs typeface="Constantia"/>
              </a:rPr>
              <a:t>и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а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ь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но</a:t>
            </a:r>
            <a:r>
              <a:rPr lang="ru-RU" spc="-60" dirty="0" smtClean="0">
                <a:solidFill>
                  <a:srgbClr val="002060"/>
                </a:solidFill>
                <a:latin typeface="Constantia"/>
                <a:cs typeface="Constantia"/>
              </a:rPr>
              <a:t>г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ра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йон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а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90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11" y="334852"/>
            <a:ext cx="10515600" cy="22280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Реализация проекта</a:t>
            </a:r>
            <a:r>
              <a:rPr lang="ru-RU" dirty="0" smtClean="0"/>
              <a:t>: </a:t>
            </a:r>
            <a:r>
              <a:rPr lang="ru-RU" sz="3600" b="1" dirty="0" smtClean="0">
                <a:solidFill>
                  <a:srgbClr val="002060"/>
                </a:solidFill>
              </a:rPr>
              <a:t>с.Новотроицкое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err="1" smtClean="0">
                <a:solidFill>
                  <a:srgbClr val="002060"/>
                </a:solidFill>
              </a:rPr>
              <a:t>Нижнетавдинский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район Тюменская область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2022-2024 </a:t>
            </a:r>
            <a:r>
              <a:rPr lang="ru-RU" sz="4000" b="1" dirty="0" smtClean="0">
                <a:solidFill>
                  <a:srgbClr val="002060"/>
                </a:solidFill>
              </a:rPr>
              <a:t>г.г.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3200" spc="-5" dirty="0" smtClean="0"/>
              <a:t/>
            </a:r>
            <a:br>
              <a:rPr lang="ru-RU" sz="3200" spc="-5" dirty="0" smtClean="0"/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7155" y="2653048"/>
            <a:ext cx="5834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230" marR="5080" indent="-1701164">
              <a:lnSpc>
                <a:spcPct val="100000"/>
              </a:lnSpc>
              <a:spcBef>
                <a:spcPts val="115"/>
              </a:spcBef>
            </a:pPr>
            <a:r>
              <a:rPr lang="ru-RU" sz="2800" spc="-15" dirty="0" smtClean="0">
                <a:solidFill>
                  <a:srgbClr val="002060"/>
                </a:solidFill>
              </a:rPr>
              <a:t>Благодарю за внимание !</a:t>
            </a:r>
            <a:endParaRPr lang="ru-RU" sz="2800" spc="-5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9273" y="3618963"/>
            <a:ext cx="5937161" cy="192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endParaRPr lang="ru-RU" spc="-5" dirty="0" smtClean="0">
              <a:solidFill>
                <a:srgbClr val="04607A"/>
              </a:solidFill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lang="ru-RU" sz="2000" spc="-5" dirty="0" smtClean="0">
                <a:solidFill>
                  <a:srgbClr val="002060"/>
                </a:solidFill>
                <a:latin typeface="Тимез"/>
                <a:cs typeface="Calibri"/>
              </a:rPr>
              <a:t>С</a:t>
            </a:r>
            <a:r>
              <a:rPr lang="ru-RU" sz="2000" spc="-45" dirty="0" smtClean="0">
                <a:solidFill>
                  <a:srgbClr val="002060"/>
                </a:solidFill>
                <a:latin typeface="Тимез"/>
                <a:cs typeface="Calibri"/>
              </a:rPr>
              <a:t> </a:t>
            </a:r>
            <a:r>
              <a:rPr lang="ru-RU" sz="2000" spc="-10" dirty="0" smtClean="0">
                <a:solidFill>
                  <a:srgbClr val="002060"/>
                </a:solidFill>
                <a:latin typeface="Тимез"/>
                <a:cs typeface="Calibri"/>
              </a:rPr>
              <a:t>уважением,</a:t>
            </a:r>
            <a:endParaRPr lang="ru-RU" sz="2000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15" dirty="0" smtClean="0">
                <a:solidFill>
                  <a:srgbClr val="002060"/>
                </a:solidFill>
                <a:latin typeface="Тимез"/>
                <a:cs typeface="Calibri"/>
              </a:rPr>
              <a:t>Александр</a:t>
            </a:r>
            <a:r>
              <a:rPr lang="ru-RU" sz="2000" spc="60" dirty="0" smtClean="0">
                <a:solidFill>
                  <a:srgbClr val="002060"/>
                </a:solidFill>
                <a:latin typeface="Тимез"/>
                <a:cs typeface="Calibri"/>
              </a:rPr>
              <a:t> </a:t>
            </a:r>
            <a:r>
              <a:rPr lang="ru-RU" sz="2000" spc="-5" dirty="0" smtClean="0">
                <a:solidFill>
                  <a:srgbClr val="002060"/>
                </a:solidFill>
                <a:latin typeface="Тимез"/>
                <a:cs typeface="Calibri"/>
              </a:rPr>
              <a:t>Петрович </a:t>
            </a:r>
            <a:r>
              <a:rPr lang="ru-RU" sz="2000" spc="-10" dirty="0" smtClean="0">
                <a:solidFill>
                  <a:srgbClr val="002060"/>
                </a:solidFill>
                <a:latin typeface="Тимез"/>
                <a:cs typeface="Calibri"/>
              </a:rPr>
              <a:t>Рыков</a:t>
            </a:r>
            <a:endParaRPr lang="ru-RU" sz="2000" spc="-25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координатор «</a:t>
            </a:r>
            <a:r>
              <a:rPr lang="ru-RU" sz="2000" spc="-25" dirty="0" err="1" smtClean="0">
                <a:solidFill>
                  <a:srgbClr val="002060"/>
                </a:solidFill>
                <a:latin typeface="Тимез"/>
                <a:cs typeface="Calibri"/>
              </a:rPr>
              <a:t>ТСФ-Новотроицкое</a:t>
            </a: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2000" spc="-25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с.т.8-950-487-20-82</a:t>
            </a:r>
            <a:endParaRPr lang="ru-RU" sz="2000" dirty="0">
              <a:solidFill>
                <a:srgbClr val="002060"/>
              </a:solidFill>
              <a:latin typeface="Тимез"/>
            </a:endParaRPr>
          </a:p>
        </p:txBody>
      </p:sp>
      <p:pic>
        <p:nvPicPr>
          <p:cNvPr id="8" name="object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1375" y="3258355"/>
            <a:ext cx="2421228" cy="25113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854" y="553795"/>
            <a:ext cx="108311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Проект «Том </a:t>
            </a:r>
            <a:r>
              <a:rPr lang="ru-RU" sz="2000" b="1" dirty="0" err="1" smtClean="0">
                <a:solidFill>
                  <a:srgbClr val="002060"/>
                </a:solidFill>
              </a:rPr>
              <a:t>Сойер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Фест-Новотроицкое</a:t>
            </a:r>
            <a:r>
              <a:rPr lang="ru-RU" sz="2000" b="1" dirty="0" smtClean="0">
                <a:solidFill>
                  <a:srgbClr val="002060"/>
                </a:solidFill>
              </a:rPr>
              <a:t>» направлен на сохранение исторического наследия, передаче краеведческих знаний молодому поколению в возрасте от 14 до 35 лет, привитие трудовых навыков в процессе проведения реставрационных работ на </a:t>
            </a:r>
            <a:r>
              <a:rPr lang="ru-RU" sz="2000" b="1" dirty="0" smtClean="0">
                <a:solidFill>
                  <a:srgbClr val="002060"/>
                </a:solidFill>
              </a:rPr>
              <a:t>объектах </a:t>
            </a:r>
            <a:r>
              <a:rPr lang="ru-RU" sz="2000" b="1" dirty="0" smtClean="0">
                <a:solidFill>
                  <a:srgbClr val="002060"/>
                </a:solidFill>
              </a:rPr>
              <a:t>деревянного наследия в селе Новотроицкое </a:t>
            </a:r>
            <a:r>
              <a:rPr lang="ru-RU" sz="2000" b="1" dirty="0" err="1" smtClean="0">
                <a:solidFill>
                  <a:srgbClr val="002060"/>
                </a:solidFill>
              </a:rPr>
              <a:t>Нижнетавдинского</a:t>
            </a:r>
            <a:r>
              <a:rPr lang="ru-RU" sz="2000" b="1" dirty="0" smtClean="0">
                <a:solidFill>
                  <a:srgbClr val="002060"/>
                </a:solidFill>
              </a:rPr>
              <a:t> муниципального района Тюменской области с участием волонтеров культуры </a:t>
            </a:r>
            <a:r>
              <a:rPr lang="ru-RU" sz="2000" b="1" dirty="0" err="1" smtClean="0">
                <a:solidFill>
                  <a:srgbClr val="002060"/>
                </a:solidFill>
              </a:rPr>
              <a:t>Нижнетавдинского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района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2022 г. проведен первый сезон фестиваля- обновление дома </a:t>
            </a:r>
            <a:r>
              <a:rPr lang="ru-RU" sz="2000" b="1" dirty="0" err="1" smtClean="0">
                <a:solidFill>
                  <a:srgbClr val="002060"/>
                </a:solidFill>
              </a:rPr>
              <a:t>одинокопроживающей</a:t>
            </a:r>
            <a:r>
              <a:rPr lang="ru-RU" sz="2000" b="1" dirty="0" smtClean="0">
                <a:solidFill>
                  <a:srgbClr val="002060"/>
                </a:solidFill>
              </a:rPr>
              <a:t> жительницы села, категории «Дети войны», в 2023 г второй сезон  ознаменован восстановлением значимого объекта -бесхозный дом сибирского крестьянина 20 столетия для дальнейшего создания музейной экспозиции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7583" y="3825025"/>
            <a:ext cx="103159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Проект </a:t>
            </a:r>
            <a:r>
              <a:rPr lang="ru-RU" sz="2400" b="1" dirty="0" smtClean="0">
                <a:solidFill>
                  <a:srgbClr val="C00000"/>
                </a:solidFill>
              </a:rPr>
              <a:t>–победитель 2023 г. </a:t>
            </a:r>
            <a:r>
              <a:rPr lang="ru-RU" sz="2400" b="1" dirty="0" smtClean="0">
                <a:solidFill>
                  <a:srgbClr val="C00000"/>
                </a:solidFill>
              </a:rPr>
              <a:t>регионального конкурса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«Волонтёры </a:t>
            </a:r>
            <a:r>
              <a:rPr lang="ru-RU" sz="2400" b="1" dirty="0" smtClean="0">
                <a:solidFill>
                  <a:srgbClr val="C00000"/>
                </a:solidFill>
              </a:rPr>
              <a:t>наследия»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реализован по 2 блокам- </a:t>
            </a:r>
            <a:r>
              <a:rPr lang="ru-RU" sz="2400" b="1" dirty="0" smtClean="0">
                <a:solidFill>
                  <a:srgbClr val="002060"/>
                </a:solidFill>
              </a:rPr>
              <a:t>образовательный</a:t>
            </a:r>
            <a:r>
              <a:rPr lang="ru-RU" sz="2400" dirty="0" smtClean="0">
                <a:solidFill>
                  <a:srgbClr val="002060"/>
                </a:solidFill>
              </a:rPr>
              <a:t>  (краеведческие программы, мастер-классы, праздники, походы-экспедиции) -12 мероприятий и </a:t>
            </a:r>
            <a:r>
              <a:rPr lang="ru-RU" sz="2400" b="1" dirty="0" smtClean="0">
                <a:solidFill>
                  <a:srgbClr val="002060"/>
                </a:solidFill>
              </a:rPr>
              <a:t>практический</a:t>
            </a:r>
            <a:r>
              <a:rPr lang="ru-RU" sz="2400" dirty="0" smtClean="0">
                <a:solidFill>
                  <a:srgbClr val="002060"/>
                </a:solidFill>
              </a:rPr>
              <a:t>, восстановление одного здания- двухэтажный крестьянский дом конца 19 века</a:t>
            </a:r>
            <a:r>
              <a:rPr lang="ru-RU" sz="2400" smtClean="0">
                <a:solidFill>
                  <a:srgbClr val="002060"/>
                </a:solidFill>
              </a:rPr>
              <a:t>, </a:t>
            </a:r>
            <a:r>
              <a:rPr lang="ru-RU" sz="2400" smtClean="0">
                <a:solidFill>
                  <a:srgbClr val="002060"/>
                </a:solidFill>
              </a:rPr>
              <a:t>где впоследствии будет </a:t>
            </a:r>
            <a:r>
              <a:rPr lang="ru-RU" sz="2400" dirty="0" smtClean="0">
                <a:solidFill>
                  <a:srgbClr val="002060"/>
                </a:solidFill>
              </a:rPr>
              <a:t>размещен сельский культурно-просветительский центр.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429" y="399245"/>
            <a:ext cx="1137204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734695">
              <a:lnSpc>
                <a:spcPct val="100000"/>
              </a:lnSpc>
              <a:spcBef>
                <a:spcPts val="100"/>
              </a:spcBef>
              <a:tabLst>
                <a:tab pos="1804670" algn="l"/>
              </a:tabLst>
            </a:pPr>
            <a:r>
              <a:rPr lang="ru-RU" sz="2400" spc="-15" dirty="0" smtClean="0">
                <a:solidFill>
                  <a:srgbClr val="FF0000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Цель:</a:t>
            </a:r>
            <a:r>
              <a:rPr lang="ru-RU" sz="2400" spc="-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	</a:t>
            </a:r>
            <a:r>
              <a:rPr lang="ru-RU" sz="2400" spc="-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Сохранение</a:t>
            </a:r>
            <a:r>
              <a:rPr lang="ru-RU" sz="2400" spc="3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исторического</a:t>
            </a:r>
            <a:r>
              <a:rPr lang="ru-RU" sz="2400" spc="-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наследия </a:t>
            </a:r>
            <a:r>
              <a:rPr lang="ru-RU" sz="2400" spc="-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сельской</a:t>
            </a:r>
            <a:r>
              <a:rPr lang="ru-RU" sz="2400" spc="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территории,</a:t>
            </a:r>
            <a:r>
              <a:rPr lang="ru-RU" sz="2400" spc="-5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передача</a:t>
            </a:r>
            <a:r>
              <a:rPr lang="ru-RU" sz="2400" spc="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знаний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и</a:t>
            </a:r>
            <a:r>
              <a:rPr lang="ru-RU" sz="2400" spc="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3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практических</a:t>
            </a:r>
            <a:r>
              <a:rPr lang="ru-RU" sz="2400" dirty="0" smtClean="0"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навыков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молодому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поколению</a:t>
            </a:r>
            <a:r>
              <a:rPr lang="ru-RU" sz="2400" spc="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от</a:t>
            </a:r>
            <a:r>
              <a:rPr lang="ru-RU" sz="2400" spc="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14</a:t>
            </a:r>
            <a:r>
              <a:rPr lang="ru-RU" sz="2400" spc="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до</a:t>
            </a:r>
            <a:r>
              <a:rPr lang="ru-RU" sz="2400" spc="3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35</a:t>
            </a:r>
            <a:r>
              <a:rPr lang="ru-RU" sz="2400" spc="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лет</a:t>
            </a:r>
          </a:p>
          <a:p>
            <a:pPr marL="287020" indent="-274320">
              <a:lnSpc>
                <a:spcPct val="100000"/>
              </a:lnSpc>
              <a:spcBef>
                <a:spcPts val="750"/>
              </a:spcBef>
              <a:buClr>
                <a:srgbClr val="0AD0D9"/>
              </a:buClr>
              <a:buSzPct val="94230"/>
              <a:tabLst>
                <a:tab pos="287020" algn="l"/>
              </a:tabLst>
            </a:pPr>
            <a:r>
              <a:rPr lang="ru-RU" sz="2000" b="1" spc="-20" dirty="0" smtClean="0">
                <a:solidFill>
                  <a:srgbClr val="FF0000"/>
                </a:solidFill>
                <a:latin typeface="Constantia"/>
                <a:cs typeface="Constantia"/>
              </a:rPr>
              <a:t>Решены задачи:</a:t>
            </a:r>
            <a:endParaRPr lang="ru-RU" sz="2000" dirty="0" smtClean="0">
              <a:solidFill>
                <a:srgbClr val="FF0000"/>
              </a:solidFill>
              <a:latin typeface="Constantia"/>
              <a:cs typeface="Constantia"/>
            </a:endParaRPr>
          </a:p>
          <a:p>
            <a:pPr marL="363220" indent="-350520">
              <a:lnSpc>
                <a:spcPct val="100000"/>
              </a:lnSpc>
              <a:spcBef>
                <a:spcPts val="61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362585" algn="l"/>
                <a:tab pos="363220" algn="l"/>
              </a:tabLst>
            </a:pP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Сбор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9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структурирование</a:t>
            </a:r>
            <a:r>
              <a:rPr lang="ru-RU" sz="2400" spc="-11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исторических</a:t>
            </a:r>
            <a:r>
              <a:rPr lang="ru-RU" sz="2400" spc="-9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сведений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Новотроицкого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25" dirty="0" smtClean="0">
                <a:solidFill>
                  <a:srgbClr val="001F5F"/>
                </a:solidFill>
                <a:latin typeface="Constantia"/>
                <a:cs typeface="Constantia"/>
              </a:rPr>
              <a:t>сельского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поселения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lang="ru-RU" sz="2400" spc="-9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населенных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</a:pP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пунктах</a:t>
            </a:r>
            <a:r>
              <a:rPr lang="ru-RU" sz="2400" spc="-10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6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знатных</a:t>
            </a:r>
            <a:r>
              <a:rPr lang="ru-RU" sz="2400" spc="-15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вехах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конца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19в.-20</a:t>
            </a:r>
            <a:r>
              <a:rPr lang="ru-RU" sz="2400" spc="-7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в.,</a:t>
            </a:r>
            <a:r>
              <a:rPr lang="ru-RU" sz="2400" spc="-9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обработка</a:t>
            </a:r>
            <a:r>
              <a:rPr lang="ru-RU" sz="2400" spc="-7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</a:pP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сохранение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информации,</a:t>
            </a:r>
            <a:r>
              <a:rPr lang="ru-RU" sz="2400" spc="-11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архивных</a:t>
            </a:r>
            <a:r>
              <a:rPr lang="ru-RU" sz="2400" spc="-14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материалов;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lang="ru-RU" sz="2400" spc="-20" dirty="0" smtClean="0">
                <a:solidFill>
                  <a:srgbClr val="001F5F"/>
                </a:solidFill>
                <a:latin typeface="Constantia"/>
                <a:cs typeface="Constantia"/>
              </a:rPr>
              <a:t>Передача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 </a:t>
            </a:r>
            <a:r>
              <a:rPr lang="ru-RU" sz="2400" spc="-25" dirty="0" smtClean="0">
                <a:solidFill>
                  <a:srgbClr val="001F5F"/>
                </a:solidFill>
                <a:latin typeface="Constantia"/>
                <a:cs typeface="Constantia"/>
              </a:rPr>
              <a:t>молодому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Constantia"/>
                <a:cs typeface="Constantia"/>
              </a:rPr>
              <a:t>поколению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исторических</a:t>
            </a:r>
            <a:r>
              <a:rPr lang="ru-RU" sz="2400" spc="-6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знаний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</a:p>
          <a:p>
            <a:pPr marL="28702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tabLst>
                <a:tab pos="287020" algn="l"/>
              </a:tabLst>
            </a:pP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    о малой</a:t>
            </a:r>
            <a:r>
              <a:rPr lang="ru-RU" sz="2400" spc="-8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Constantia"/>
                <a:cs typeface="Constantia"/>
              </a:rPr>
              <a:t>Родине;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 marR="5092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lang="ru-RU" sz="2400" spc="-65" dirty="0" smtClean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л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д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10" dirty="0" smtClean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-14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практи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ч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еск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им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7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ыка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9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ум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ни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я</a:t>
            </a:r>
            <a:r>
              <a:rPr lang="ru-RU" sz="2400" spc="10" dirty="0" smtClean="0">
                <a:solidFill>
                  <a:srgbClr val="001F5F"/>
                </a:solidFill>
                <a:latin typeface="Constantia"/>
                <a:cs typeface="Constantia"/>
              </a:rPr>
              <a:t>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в  прове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д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ии</a:t>
            </a:r>
            <a:r>
              <a:rPr lang="ru-RU" sz="2400" spc="-11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рес</a:t>
            </a:r>
            <a:r>
              <a:rPr lang="ru-RU" sz="2400" spc="-35" dirty="0" smtClean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ц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ио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нн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ы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х</a:t>
            </a:r>
            <a:r>
              <a:rPr lang="ru-RU" sz="2400" spc="-15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</a:t>
            </a:r>
            <a:r>
              <a:rPr lang="ru-RU" sz="2400" spc="-3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б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от</a:t>
            </a:r>
          </a:p>
          <a:p>
            <a:pPr marL="287020" marR="5092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Развитие  добровольчества по направлению Волонтёры культуры, в рамках национального проекта «Культура»- «Творческие люди»</a:t>
            </a:r>
          </a:p>
          <a:p>
            <a:pPr marL="287020" marR="5092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endParaRPr lang="ru-RU" sz="2400" dirty="0" smtClean="0">
              <a:latin typeface="Constantia"/>
              <a:cs typeface="Constantia"/>
            </a:endParaRPr>
          </a:p>
          <a:p>
            <a:pPr marL="628015">
              <a:lnSpc>
                <a:spcPts val="2810"/>
              </a:lnSpc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Овладение трудовыми навыками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лександр Рыков\Desktop\тсф и сибглубинка 2023 фото\волонтеры феста 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41" y="1584101"/>
            <a:ext cx="5074276" cy="4346464"/>
          </a:xfrm>
          <a:prstGeom prst="rect">
            <a:avLst/>
          </a:prstGeom>
          <a:noFill/>
        </p:spPr>
      </p:pic>
      <p:pic>
        <p:nvPicPr>
          <p:cNvPr id="1027" name="Picture 3" descr="C:\Users\Александр Рыков\Desktop\тсф и сибглубинка 2023 фото\трудове участие на тс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887" y="1493949"/>
            <a:ext cx="5795493" cy="4456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Трудовые  будни ТСФ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Александр Рыков\Desktop\тсф-2023 фото\убираем штукатурк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60" y="1751527"/>
            <a:ext cx="5061397" cy="4159875"/>
          </a:xfrm>
          <a:prstGeom prst="rect">
            <a:avLst/>
          </a:prstGeom>
          <a:noFill/>
        </p:spPr>
      </p:pic>
      <p:pic>
        <p:nvPicPr>
          <p:cNvPr id="2051" name="Picture 3" descr="C:\Users\Александр Рыков\Desktop\тсф-2023 фото\трудятся волонтеры тс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464" y="1712891"/>
            <a:ext cx="5494986" cy="4250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Реконструкция здания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Александр Рыков\Desktop\Фото по реализации проекта Сибирская глубинка 2022-2023\8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88" y="1648496"/>
            <a:ext cx="5769735" cy="430154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740" y="1648496"/>
            <a:ext cx="5112914" cy="435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170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Волонтеры культуры на объекте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44" y="1712891"/>
            <a:ext cx="5615189" cy="34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831" y="1661376"/>
            <a:ext cx="5061397" cy="356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46724" cy="112882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Фото 1- Волонтеры г.Тюмень, фото 2-дети, подростки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61" y="1687132"/>
            <a:ext cx="4816698" cy="376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Александр Рыков\Desktop\Фото ТСФ новотроицкое\32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3926" y="1648497"/>
            <a:ext cx="6358152" cy="3812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Мы не только </a:t>
            </a:r>
            <a:r>
              <a:rPr lang="ru-RU" sz="3600" b="1" dirty="0" smtClean="0">
                <a:solidFill>
                  <a:srgbClr val="002060"/>
                </a:solidFill>
              </a:rPr>
              <a:t>работаем, </a:t>
            </a:r>
            <a:r>
              <a:rPr lang="ru-RU" sz="3600" b="1" dirty="0" smtClean="0">
                <a:solidFill>
                  <a:srgbClr val="002060"/>
                </a:solidFill>
              </a:rPr>
              <a:t>но и отдыхали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двухдневный поход  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148" name="Picture 4" descr="C:\Users\Александр Рыков\Desktop\Фото по реализации проекта Сибирская глубинка 2022-2023\43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679" y="1751527"/>
            <a:ext cx="5799786" cy="4043966"/>
          </a:xfrm>
          <a:prstGeom prst="rect">
            <a:avLst/>
          </a:prstGeom>
          <a:noFill/>
        </p:spPr>
      </p:pic>
      <p:pic>
        <p:nvPicPr>
          <p:cNvPr id="6150" name="Picture 6" descr="C:\Users\Александр Рыков\Desktop\Фото ТСФ новотроицкое\29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195" y="1803041"/>
            <a:ext cx="5460642" cy="3992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437</Words>
  <Application>Microsoft Office PowerPoint</Application>
  <PresentationFormat>Произвольный</PresentationFormat>
  <Paragraphs>79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АНО НЦКДП «АТМОСФЕРА»  </vt:lpstr>
      <vt:lpstr>Слайд 2</vt:lpstr>
      <vt:lpstr>Слайд 3</vt:lpstr>
      <vt:lpstr>Овладение трудовыми навыками</vt:lpstr>
      <vt:lpstr>Трудовые  будни ТСФ</vt:lpstr>
      <vt:lpstr>Реконструкция здания</vt:lpstr>
      <vt:lpstr>Волонтеры культуры на объекте</vt:lpstr>
      <vt:lpstr>Фото 1- Волонтеры г.Тюмень, фото 2-дети, подростки</vt:lpstr>
      <vt:lpstr>Мы не только работаем, но и отдыхали двухдневный поход   </vt:lpstr>
      <vt:lpstr>Краеведческие программы</vt:lpstr>
      <vt:lpstr>Малярные работы</vt:lpstr>
      <vt:lpstr>Итоги подводятся каждый сезон</vt:lpstr>
      <vt:lpstr>Награждение активных волонтеров</vt:lpstr>
      <vt:lpstr>Количественные результаты</vt:lpstr>
      <vt:lpstr>Слайд 15</vt:lpstr>
      <vt:lpstr>Продвижение </vt:lpstr>
      <vt:lpstr>Партнеры</vt:lpstr>
      <vt:lpstr>  Реализация проекта: с.Новотроицкое  Нижнетавдинский район Тюменская область 2022-2024 г.г.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</dc:title>
  <dc:creator>home</dc:creator>
  <cp:lastModifiedBy>Пользователь Windows</cp:lastModifiedBy>
  <cp:revision>57</cp:revision>
  <dcterms:created xsi:type="dcterms:W3CDTF">2023-03-14T07:49:54Z</dcterms:created>
  <dcterms:modified xsi:type="dcterms:W3CDTF">2024-05-26T05:47:54Z</dcterms:modified>
</cp:coreProperties>
</file>