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5" r:id="rId3"/>
    <p:sldId id="266" r:id="rId4"/>
    <p:sldId id="264" r:id="rId5"/>
    <p:sldId id="273" r:id="rId6"/>
    <p:sldId id="268" r:id="rId7"/>
    <p:sldId id="262" r:id="rId8"/>
    <p:sldId id="263" r:id="rId9"/>
    <p:sldId id="260" r:id="rId10"/>
    <p:sldId id="269" r:id="rId11"/>
    <p:sldId id="270" r:id="rId12"/>
    <p:sldId id="271" r:id="rId13"/>
    <p:sldId id="272" r:id="rId14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P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666699"/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84583" autoAdjust="0"/>
  </p:normalViewPr>
  <p:slideViewPr>
    <p:cSldViewPr>
      <p:cViewPr>
        <p:scale>
          <a:sx n="68" d="100"/>
          <a:sy n="68" d="100"/>
        </p:scale>
        <p:origin x="-1212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924944"/>
            <a:ext cx="6552728" cy="1224136"/>
          </a:xfrm>
        </p:spPr>
        <p:txBody>
          <a:bodyPr/>
          <a:lstStyle>
            <a:lvl1pPr>
              <a:defRPr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624736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idx="1"/>
          </p:nvPr>
        </p:nvSpPr>
        <p:spPr>
          <a:xfrm>
            <a:off x="1259632" y="1556792"/>
            <a:ext cx="7776864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624736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1556792"/>
            <a:ext cx="7776864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4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7.png"/><Relationship Id="rId7" Type="http://schemas.openxmlformats.org/officeDocument/2006/relationships/package" Target="../embeddings/_________Microsoft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1.emf"/><Relationship Id="rId5" Type="http://schemas.openxmlformats.org/officeDocument/2006/relationships/package" Target="../embeddings/_________Microsoft_Word2.docx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91272" y="4869160"/>
            <a:ext cx="6552728" cy="1580406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effectLst/>
              </a:rPr>
              <a:t>Разработал</a:t>
            </a:r>
            <a:r>
              <a:rPr lang="ru-RU" sz="3100" dirty="0">
                <a:effectLst/>
              </a:rPr>
              <a:t>:</a:t>
            </a:r>
            <a:br>
              <a:rPr lang="ru-RU" sz="3100" dirty="0">
                <a:effectLst/>
              </a:rPr>
            </a:br>
            <a:r>
              <a:rPr lang="ru-RU" sz="3100" dirty="0" err="1">
                <a:effectLst/>
              </a:rPr>
              <a:t>культорганизатор</a:t>
            </a:r>
            <a:r>
              <a:rPr lang="ru-RU" sz="3100" dirty="0">
                <a:effectLst/>
              </a:rPr>
              <a:t> МБУК «МКДЦ «Лидер»</a:t>
            </a:r>
            <a:br>
              <a:rPr lang="ru-RU" sz="3100" dirty="0">
                <a:effectLst/>
              </a:rPr>
            </a:br>
            <a:r>
              <a:rPr lang="ru-RU" sz="3100" dirty="0">
                <a:effectLst/>
              </a:rPr>
              <a:t>Лисихина Наталья Викторовна</a:t>
            </a:r>
            <a:endParaRPr lang="ru-RU" sz="3600" b="1" dirty="0">
              <a:effectLst/>
            </a:endParaRPr>
          </a:p>
        </p:txBody>
      </p:sp>
      <p:pic>
        <p:nvPicPr>
          <p:cNvPr id="1028" name="Picture 4" descr="Картинки по запросу &quot;старики мультяшные&quot;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068" y="2780928"/>
            <a:ext cx="2894842" cy="268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5616" y="1586648"/>
            <a:ext cx="50890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Проект</a:t>
            </a:r>
          </a:p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Активное долголетие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6624736" cy="1048666"/>
          </a:xfrm>
        </p:spPr>
        <p:txBody>
          <a:bodyPr/>
          <a:lstStyle/>
          <a:p>
            <a:r>
              <a:rPr lang="ru-RU" dirty="0" smtClean="0"/>
              <a:t>Ожидаемые результаты: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8064896" cy="468052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	За </a:t>
            </a:r>
            <a:r>
              <a:rPr lang="ru-RU" dirty="0"/>
              <a:t>3</a:t>
            </a:r>
            <a:r>
              <a:rPr lang="ru-RU" dirty="0" smtClean="0"/>
              <a:t> месяца </a:t>
            </a:r>
            <a:r>
              <a:rPr lang="ru-RU" dirty="0"/>
              <a:t>проекта будут развиты навыки по настольным играм, что будет способствовать укреплению интеллектуального здоровья, сохранению и  созданию межличностных  дружественных связей, а также условий для повышения качества жизни граждан старшего поколения, содействие их вовлечению в активную интеллектуальную, творческую, общественную деятельность. Для волонтёров: моральное удовлетворение, чувство самоуважения, позитивный опыт общения с интересными людьми.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9"/>
          <a:stretch/>
        </p:blipFill>
        <p:spPr bwMode="auto">
          <a:xfrm>
            <a:off x="0" y="332656"/>
            <a:ext cx="1527931" cy="14974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009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243408"/>
            <a:ext cx="6624736" cy="1048666"/>
          </a:xfrm>
        </p:spPr>
        <p:txBody>
          <a:bodyPr/>
          <a:lstStyle/>
          <a:p>
            <a:r>
              <a:rPr lang="ru-RU" dirty="0"/>
              <a:t>Календарный план: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91544"/>
            <a:ext cx="2034680" cy="20346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366" y="1916832"/>
            <a:ext cx="2483768" cy="24837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4" y="1057204"/>
            <a:ext cx="2158058" cy="17192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129" y="4519700"/>
            <a:ext cx="2479829" cy="23383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888612"/>
              </p:ext>
            </p:extLst>
          </p:nvPr>
        </p:nvGraphicFramePr>
        <p:xfrm>
          <a:off x="2016021" y="553082"/>
          <a:ext cx="4598157" cy="6304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Документ" r:id="rId7" imgW="6161198" imgH="8448250" progId="Word.Document.12">
                  <p:embed/>
                </p:oleObj>
              </mc:Choice>
              <mc:Fallback>
                <p:oleObj name="Документ" r:id="rId7" imgW="6161198" imgH="84482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16021" y="553082"/>
                        <a:ext cx="4598157" cy="63049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083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009" y="4769222"/>
            <a:ext cx="2314858" cy="208877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902" y="1772816"/>
            <a:ext cx="2136700" cy="21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3856133"/>
              </p:ext>
            </p:extLst>
          </p:nvPr>
        </p:nvGraphicFramePr>
        <p:xfrm>
          <a:off x="683568" y="238125"/>
          <a:ext cx="6161088" cy="661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Документ" r:id="rId5" imgW="6161198" imgH="6619911" progId="Word.Document.12">
                  <p:embed/>
                </p:oleObj>
              </mc:Choice>
              <mc:Fallback>
                <p:oleObj name="Документ" r:id="rId5" imgW="6161198" imgH="661991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3568" y="238125"/>
                        <a:ext cx="6161088" cy="6619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260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916832"/>
            <a:ext cx="6624736" cy="1048666"/>
          </a:xfrm>
        </p:spPr>
        <p:txBody>
          <a:bodyPr>
            <a:noAutofit/>
          </a:bodyPr>
          <a:lstStyle/>
          <a:p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924944"/>
            <a:ext cx="25336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810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80"/>
          <a:stretch/>
        </p:blipFill>
        <p:spPr bwMode="auto">
          <a:xfrm>
            <a:off x="2051720" y="3305541"/>
            <a:ext cx="5894513" cy="33386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390" y="45829"/>
            <a:ext cx="4156720" cy="24193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1"/>
            <a:ext cx="3096344" cy="24148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43" y="1556792"/>
            <a:ext cx="3518520" cy="23365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160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6624736" cy="1048666"/>
          </a:xfrm>
        </p:spPr>
        <p:txBody>
          <a:bodyPr>
            <a:noAutofit/>
          </a:bodyPr>
          <a:lstStyle/>
          <a:p>
            <a:pPr algn="just"/>
            <a:r>
              <a:rPr lang="ru-RU" sz="3600" dirty="0" smtClean="0"/>
              <a:t>График численности людей пожилого возраста от общего процента  населения людей РФ.</a:t>
            </a:r>
            <a:endParaRPr lang="ru-RU" sz="3600" dirty="0"/>
          </a:p>
        </p:txBody>
      </p:sp>
      <p:sp>
        <p:nvSpPr>
          <p:cNvPr id="3" name="Freeform 4"/>
          <p:cNvSpPr>
            <a:spLocks/>
          </p:cNvSpPr>
          <p:nvPr/>
        </p:nvSpPr>
        <p:spPr bwMode="ltGray">
          <a:xfrm>
            <a:off x="1003300" y="1931988"/>
            <a:ext cx="7389813" cy="3273425"/>
          </a:xfrm>
          <a:custGeom>
            <a:avLst/>
            <a:gdLst/>
            <a:ahLst/>
            <a:cxnLst>
              <a:cxn ang="0">
                <a:pos x="496" y="157"/>
              </a:cxn>
              <a:cxn ang="0">
                <a:pos x="0" y="0"/>
              </a:cxn>
              <a:cxn ang="0">
                <a:pos x="231" y="124"/>
              </a:cxn>
              <a:cxn ang="0">
                <a:pos x="4282" y="2025"/>
              </a:cxn>
              <a:cxn ang="0">
                <a:pos x="3974" y="2298"/>
              </a:cxn>
              <a:cxn ang="0">
                <a:pos x="5190" y="2065"/>
              </a:cxn>
              <a:cxn ang="0">
                <a:pos x="5039" y="1268"/>
              </a:cxn>
              <a:cxn ang="0">
                <a:pos x="4748" y="1507"/>
              </a:cxn>
              <a:cxn ang="0">
                <a:pos x="496" y="157"/>
              </a:cxn>
            </a:cxnLst>
            <a:rect l="0" t="0" r="r" b="b"/>
            <a:pathLst>
              <a:path w="5190" h="2298">
                <a:moveTo>
                  <a:pt x="496" y="157"/>
                </a:moveTo>
                <a:lnTo>
                  <a:pt x="0" y="0"/>
                </a:lnTo>
                <a:lnTo>
                  <a:pt x="231" y="124"/>
                </a:lnTo>
                <a:lnTo>
                  <a:pt x="4282" y="2025"/>
                </a:lnTo>
                <a:lnTo>
                  <a:pt x="3974" y="2298"/>
                </a:lnTo>
                <a:lnTo>
                  <a:pt x="5190" y="2065"/>
                </a:lnTo>
                <a:lnTo>
                  <a:pt x="5039" y="1268"/>
                </a:lnTo>
                <a:lnTo>
                  <a:pt x="4748" y="1507"/>
                </a:lnTo>
                <a:lnTo>
                  <a:pt x="496" y="157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shade val="4000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0000"/>
                  <a:invGamma/>
                </a:schemeClr>
              </a:gs>
            </a:gsLst>
            <a:lin ang="270000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gray">
          <a:xfrm>
            <a:off x="2076450" y="2281238"/>
            <a:ext cx="227013" cy="139700"/>
          </a:xfrm>
          <a:prstGeom prst="can">
            <a:avLst>
              <a:gd name="adj" fmla="val 39796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35686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gray">
          <a:xfrm>
            <a:off x="2982913" y="2611438"/>
            <a:ext cx="263525" cy="190500"/>
          </a:xfrm>
          <a:prstGeom prst="can">
            <a:avLst>
              <a:gd name="adj" fmla="val 27343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35686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gray">
          <a:xfrm>
            <a:off x="3967163" y="2927350"/>
            <a:ext cx="358775" cy="307975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35686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gray">
          <a:xfrm>
            <a:off x="6335713" y="2927351"/>
            <a:ext cx="565150" cy="1339850"/>
          </a:xfrm>
          <a:prstGeom prst="can">
            <a:avLst>
              <a:gd name="adj" fmla="val 21434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35686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gray">
          <a:xfrm>
            <a:off x="5124450" y="3309938"/>
            <a:ext cx="442913" cy="427037"/>
          </a:xfrm>
          <a:prstGeom prst="can">
            <a:avLst>
              <a:gd name="adj" fmla="val 21667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35686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gray">
          <a:xfrm>
            <a:off x="1259632" y="1608138"/>
            <a:ext cx="138732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600" b="1" dirty="0" smtClean="0"/>
              <a:t>2016г.</a:t>
            </a:r>
            <a:endParaRPr lang="en-US" sz="1600" b="1" dirty="0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gray">
          <a:xfrm>
            <a:off x="2510334" y="1622425"/>
            <a:ext cx="119757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600" b="1" dirty="0" smtClean="0"/>
              <a:t>2017г.</a:t>
            </a:r>
            <a:endParaRPr lang="en-US" sz="1600" b="1" dirty="0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gray">
          <a:xfrm>
            <a:off x="3572322" y="1627188"/>
            <a:ext cx="114369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600" b="1" dirty="0" smtClean="0"/>
              <a:t>2018г.</a:t>
            </a:r>
            <a:endParaRPr lang="en-US" sz="1600" b="1" dirty="0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gray">
          <a:xfrm>
            <a:off x="4735786" y="1619250"/>
            <a:ext cx="120436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600" b="1" dirty="0" smtClean="0"/>
              <a:t>2019г.</a:t>
            </a:r>
            <a:endParaRPr lang="en-US" sz="1600" b="1" dirty="0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gray">
          <a:xfrm>
            <a:off x="5946304" y="1617663"/>
            <a:ext cx="128999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600" b="1" dirty="0" smtClean="0"/>
              <a:t>2020г.</a:t>
            </a:r>
            <a:endParaRPr lang="en-US" sz="1600" b="1" dirty="0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gray">
          <a:xfrm>
            <a:off x="642938" y="2624138"/>
            <a:ext cx="230981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/>
              <a:t> </a:t>
            </a:r>
            <a:r>
              <a:rPr lang="ru-RU" sz="2400" b="1" dirty="0" smtClean="0"/>
              <a:t>24,6%</a:t>
            </a:r>
            <a:endParaRPr lang="en-US" sz="2400" b="1" dirty="0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gray">
          <a:xfrm>
            <a:off x="1192213" y="3114675"/>
            <a:ext cx="24511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/>
              <a:t>25,1%</a:t>
            </a:r>
            <a:endParaRPr lang="en-US" sz="2400" b="1" dirty="0"/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gray">
          <a:xfrm>
            <a:off x="2135188" y="3681413"/>
            <a:ext cx="245268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/>
              <a:t>25,6%</a:t>
            </a:r>
            <a:endParaRPr lang="en-US" sz="2400" b="1" dirty="0"/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gray">
          <a:xfrm>
            <a:off x="3348038" y="4246563"/>
            <a:ext cx="245268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/>
              <a:t>26,0%</a:t>
            </a:r>
            <a:endParaRPr lang="en-US" sz="2400" b="1" dirty="0"/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gray">
          <a:xfrm>
            <a:off x="4284663" y="4900613"/>
            <a:ext cx="2452687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/>
              <a:t>26,3%</a:t>
            </a:r>
            <a:endParaRPr lang="en-US" sz="2800" b="1" dirty="0"/>
          </a:p>
        </p:txBody>
      </p:sp>
      <p:cxnSp>
        <p:nvCxnSpPr>
          <p:cNvPr id="19" name="AutoShape 20"/>
          <p:cNvCxnSpPr>
            <a:cxnSpLocks noChangeShapeType="1"/>
            <a:stCxn id="4" idx="3"/>
            <a:endCxn id="14" idx="0"/>
          </p:cNvCxnSpPr>
          <p:nvPr/>
        </p:nvCxnSpPr>
        <p:spPr bwMode="gray">
          <a:xfrm rot="5400000">
            <a:off x="1892301" y="2326482"/>
            <a:ext cx="203200" cy="39211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1C1C1C"/>
            </a:solidFill>
            <a:miter lim="800000"/>
            <a:headEnd/>
            <a:tailEnd/>
          </a:ln>
          <a:effectLst/>
        </p:spPr>
      </p:cxnSp>
      <p:cxnSp>
        <p:nvCxnSpPr>
          <p:cNvPr id="20" name="AutoShape 21"/>
          <p:cNvCxnSpPr>
            <a:cxnSpLocks noChangeShapeType="1"/>
            <a:stCxn id="5" idx="3"/>
            <a:endCxn id="15" idx="0"/>
          </p:cNvCxnSpPr>
          <p:nvPr/>
        </p:nvCxnSpPr>
        <p:spPr bwMode="gray">
          <a:xfrm rot="5400000">
            <a:off x="2609852" y="2609850"/>
            <a:ext cx="312737" cy="69691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1C1C1C"/>
            </a:solidFill>
            <a:miter lim="800000"/>
            <a:headEnd/>
            <a:tailEnd/>
          </a:ln>
          <a:effectLst/>
        </p:spPr>
      </p:cxnSp>
      <p:cxnSp>
        <p:nvCxnSpPr>
          <p:cNvPr id="21" name="AutoShape 22"/>
          <p:cNvCxnSpPr>
            <a:cxnSpLocks noChangeShapeType="1"/>
            <a:stCxn id="6" idx="3"/>
            <a:endCxn id="16" idx="0"/>
          </p:cNvCxnSpPr>
          <p:nvPr/>
        </p:nvCxnSpPr>
        <p:spPr bwMode="gray">
          <a:xfrm rot="5400000">
            <a:off x="3530998" y="3065860"/>
            <a:ext cx="446088" cy="785019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1C1C1C"/>
            </a:solidFill>
            <a:miter lim="800000"/>
            <a:headEnd/>
            <a:tailEnd/>
          </a:ln>
          <a:effectLst/>
        </p:spPr>
      </p:cxnSp>
      <p:cxnSp>
        <p:nvCxnSpPr>
          <p:cNvPr id="22" name="AutoShape 23"/>
          <p:cNvCxnSpPr>
            <a:cxnSpLocks noChangeShapeType="1"/>
            <a:stCxn id="8" idx="3"/>
            <a:endCxn id="17" idx="0"/>
          </p:cNvCxnSpPr>
          <p:nvPr/>
        </p:nvCxnSpPr>
        <p:spPr bwMode="gray">
          <a:xfrm rot="5400000">
            <a:off x="4705351" y="3606007"/>
            <a:ext cx="509588" cy="7715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1C1C1C"/>
            </a:solidFill>
            <a:miter lim="800000"/>
            <a:headEnd/>
            <a:tailEnd/>
          </a:ln>
          <a:effectLst/>
        </p:spPr>
      </p:cxnSp>
      <p:cxnSp>
        <p:nvCxnSpPr>
          <p:cNvPr id="23" name="AutoShape 24"/>
          <p:cNvCxnSpPr>
            <a:cxnSpLocks noChangeShapeType="1"/>
            <a:stCxn id="7" idx="3"/>
            <a:endCxn id="18" idx="0"/>
          </p:cNvCxnSpPr>
          <p:nvPr/>
        </p:nvCxnSpPr>
        <p:spPr bwMode="gray">
          <a:xfrm rot="5400000">
            <a:off x="5747942" y="4030267"/>
            <a:ext cx="633412" cy="1107281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1C1C1C"/>
            </a:solidFill>
            <a:miter lim="800000"/>
            <a:headEnd/>
            <a:tailEnd/>
          </a:ln>
          <a:effectLst/>
        </p:spPr>
      </p:cxnSp>
      <p:sp>
        <p:nvSpPr>
          <p:cNvPr id="24" name="AutoShape 25"/>
          <p:cNvSpPr>
            <a:spLocks noChangeArrowheads="1"/>
          </p:cNvSpPr>
          <p:nvPr/>
        </p:nvSpPr>
        <p:spPr bwMode="gray">
          <a:xfrm>
            <a:off x="6335713" y="1976438"/>
            <a:ext cx="565150" cy="1730375"/>
          </a:xfrm>
          <a:prstGeom prst="can">
            <a:avLst>
              <a:gd name="adj" fmla="val 27996"/>
            </a:avLst>
          </a:pr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tint val="35686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26"/>
          <p:cNvSpPr>
            <a:spLocks noChangeArrowheads="1"/>
          </p:cNvSpPr>
          <p:nvPr/>
        </p:nvSpPr>
        <p:spPr bwMode="gray">
          <a:xfrm>
            <a:off x="5124450" y="1974850"/>
            <a:ext cx="442913" cy="1433513"/>
          </a:xfrm>
          <a:prstGeom prst="can">
            <a:avLst>
              <a:gd name="adj" fmla="val 27556"/>
            </a:avLst>
          </a:pr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tint val="35686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AutoShape 27"/>
          <p:cNvSpPr>
            <a:spLocks noChangeArrowheads="1"/>
          </p:cNvSpPr>
          <p:nvPr/>
        </p:nvSpPr>
        <p:spPr bwMode="gray">
          <a:xfrm>
            <a:off x="3967163" y="1971675"/>
            <a:ext cx="358775" cy="1049338"/>
          </a:xfrm>
          <a:prstGeom prst="can">
            <a:avLst>
              <a:gd name="adj" fmla="val 28246"/>
            </a:avLst>
          </a:pr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tint val="35686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AutoShape 28"/>
          <p:cNvSpPr>
            <a:spLocks noChangeArrowheads="1"/>
          </p:cNvSpPr>
          <p:nvPr/>
        </p:nvSpPr>
        <p:spPr bwMode="gray">
          <a:xfrm>
            <a:off x="2982913" y="1978025"/>
            <a:ext cx="263525" cy="688975"/>
          </a:xfrm>
          <a:prstGeom prst="can">
            <a:avLst>
              <a:gd name="adj" fmla="val 23869"/>
            </a:avLst>
          </a:pr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tint val="35686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AutoShape 29"/>
          <p:cNvSpPr>
            <a:spLocks noChangeArrowheads="1"/>
          </p:cNvSpPr>
          <p:nvPr/>
        </p:nvSpPr>
        <p:spPr bwMode="gray">
          <a:xfrm>
            <a:off x="2076450" y="1979613"/>
            <a:ext cx="227013" cy="358775"/>
          </a:xfrm>
          <a:prstGeom prst="can">
            <a:avLst>
              <a:gd name="adj" fmla="val 26830"/>
            </a:avLst>
          </a:pr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tint val="35686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Rectangle 30"/>
          <p:cNvSpPr>
            <a:spLocks noChangeArrowheads="1"/>
          </p:cNvSpPr>
          <p:nvPr/>
        </p:nvSpPr>
        <p:spPr bwMode="auto">
          <a:xfrm>
            <a:off x="1274763" y="5949280"/>
            <a:ext cx="60198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5750" indent="-285750" algn="ctr" eaLnBrk="0" hangingPunct="0">
              <a:buClr>
                <a:srgbClr val="D7181F"/>
              </a:buClr>
              <a:buFontTx/>
              <a:buChar char="-"/>
            </a:pPr>
            <a:r>
              <a:rPr lang="ru-RU" sz="1600" b="1" dirty="0" smtClean="0">
                <a:solidFill>
                  <a:srgbClr val="000000"/>
                </a:solidFill>
              </a:rPr>
              <a:t>пожилое население</a:t>
            </a:r>
          </a:p>
          <a:p>
            <a:pPr marL="285750" indent="-285750" algn="ctr" eaLnBrk="0" hangingPunct="0">
              <a:buClr>
                <a:srgbClr val="D7181F"/>
              </a:buClr>
              <a:buFontTx/>
              <a:buChar char="-"/>
            </a:pPr>
            <a:r>
              <a:rPr lang="ru-RU" sz="1600" b="1" dirty="0">
                <a:solidFill>
                  <a:srgbClr val="000000"/>
                </a:solidFill>
              </a:rPr>
              <a:t>Источник: Росстат, расчет Аналитического центра</a:t>
            </a:r>
            <a:endParaRPr lang="en-US" sz="1600" b="1" dirty="0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119" y="5949280"/>
            <a:ext cx="205753" cy="31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365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171400"/>
            <a:ext cx="6624736" cy="1048666"/>
          </a:xfrm>
        </p:spPr>
        <p:txBody>
          <a:bodyPr>
            <a:normAutofit/>
          </a:bodyPr>
          <a:lstStyle/>
          <a:p>
            <a:r>
              <a:rPr lang="ru-RU" dirty="0" smtClean="0"/>
              <a:t>Краткое описание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548680"/>
            <a:ext cx="7056784" cy="55446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chemeClr val="tx1"/>
                </a:solidFill>
              </a:rPr>
              <a:t>Мероприятия </a:t>
            </a:r>
            <a:r>
              <a:rPr lang="ru-RU" b="1" dirty="0" smtClean="0">
                <a:solidFill>
                  <a:schemeClr val="tx1"/>
                </a:solidFill>
              </a:rPr>
              <a:t>проекта:</a:t>
            </a:r>
            <a:r>
              <a:rPr lang="ru-RU" b="1" dirty="0"/>
              <a:t>	</a:t>
            </a:r>
            <a:r>
              <a:rPr lang="ru-RU" b="1" dirty="0" smtClean="0"/>
              <a:t>(планируется </a:t>
            </a:r>
            <a:r>
              <a:rPr lang="ru-RU" b="1" dirty="0"/>
              <a:t>организовать турнир по настольным </a:t>
            </a:r>
            <a:r>
              <a:rPr lang="ru-RU" b="1" dirty="0" smtClean="0"/>
              <a:t>играм)</a:t>
            </a:r>
          </a:p>
          <a:p>
            <a:pPr algn="just"/>
            <a:r>
              <a:rPr lang="ru-RU" dirty="0" smtClean="0"/>
              <a:t>Шашки; </a:t>
            </a:r>
          </a:p>
          <a:p>
            <a:pPr algn="just"/>
            <a:r>
              <a:rPr lang="ru-RU" dirty="0" smtClean="0"/>
              <a:t>Шахматы;</a:t>
            </a:r>
          </a:p>
          <a:p>
            <a:pPr algn="just"/>
            <a:r>
              <a:rPr lang="ru-RU" dirty="0" smtClean="0"/>
              <a:t>Теннис;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607" y="1628800"/>
            <a:ext cx="3800423" cy="27363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028495"/>
            <a:ext cx="3427636" cy="27448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43" y="4264943"/>
            <a:ext cx="4619099" cy="25930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349207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249" y="-171400"/>
            <a:ext cx="6624736" cy="1048666"/>
          </a:xfrm>
        </p:spPr>
        <p:txBody>
          <a:bodyPr/>
          <a:lstStyle/>
          <a:p>
            <a:r>
              <a:rPr lang="ru-RU" dirty="0" err="1"/>
              <a:t>п</a:t>
            </a:r>
            <a:r>
              <a:rPr lang="ru-RU" dirty="0" err="1" smtClean="0"/>
              <a:t>гт.Зеленогорский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49" y="620688"/>
            <a:ext cx="5868144" cy="366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592" y="3356992"/>
            <a:ext cx="5702009" cy="3196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657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roup 156"/>
          <p:cNvGrpSpPr>
            <a:grpSpLocks/>
          </p:cNvGrpSpPr>
          <p:nvPr/>
        </p:nvGrpSpPr>
        <p:grpSpPr bwMode="auto">
          <a:xfrm rot="4976862" flipH="1">
            <a:off x="4140856" y="3258802"/>
            <a:ext cx="933872" cy="1029589"/>
            <a:chOff x="1944" y="1111"/>
            <a:chExt cx="204" cy="196"/>
          </a:xfrm>
        </p:grpSpPr>
        <p:pic>
          <p:nvPicPr>
            <p:cNvPr id="157" name="Picture 157" descr="circuler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</p:spPr>
        </p:pic>
        <p:sp>
          <p:nvSpPr>
            <p:cNvPr id="158" name="Oval 158"/>
            <p:cNvSpPr>
              <a:spLocks noChangeArrowheads="1"/>
            </p:cNvSpPr>
            <p:nvPr/>
          </p:nvSpPr>
          <p:spPr bwMode="gray">
            <a:xfrm flipH="1">
              <a:off x="1962" y="1124"/>
              <a:ext cx="173" cy="172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>
                    <a:alpha val="50000"/>
                  </a:schemeClr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59" name="Group 159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</p:grpSpPr>
          <p:grpSp>
            <p:nvGrpSpPr>
              <p:cNvPr id="162" name="Group 160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68" name="AutoShape 16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69" name="AutoShape 16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70" name="AutoShape 16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71" name="AutoShape 16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63" name="Group 165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64" name="AutoShape 16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65" name="AutoShape 16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66" name="AutoShape 16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67" name="AutoShape 16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60" name="Arc 170"/>
            <p:cNvSpPr>
              <a:spLocks/>
            </p:cNvSpPr>
            <p:nvPr/>
          </p:nvSpPr>
          <p:spPr bwMode="gray">
            <a:xfrm rot="25447716">
              <a:off x="1948" y="1107"/>
              <a:ext cx="196" cy="20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603 w 43200"/>
                <a:gd name="T1" fmla="*/ 33545 h 43155"/>
                <a:gd name="T2" fmla="*/ 22996 w 43200"/>
                <a:gd name="T3" fmla="*/ 43155 h 43155"/>
                <a:gd name="T4" fmla="*/ 21600 w 43200"/>
                <a:gd name="T5" fmla="*/ 21600 h 43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61" name="Picture 171" descr="light_shadow1"/>
            <p:cNvPicPr>
              <a:picLocks noChangeAspect="1" noChangeArrowheads="1"/>
            </p:cNvPicPr>
            <p:nvPr/>
          </p:nvPicPr>
          <p:blipFill>
            <a:blip r:embed="rId3" cstate="print"/>
            <a:srcRect t="23740"/>
            <a:stretch>
              <a:fillRect/>
            </a:stretch>
          </p:blipFill>
          <p:spPr bwMode="gray">
            <a:xfrm rot="2569845" flipH="1">
              <a:off x="1989" y="1163"/>
              <a:ext cx="129" cy="84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Схема мероприятий:</a:t>
            </a:r>
            <a:endParaRPr lang="ru-RU" dirty="0"/>
          </a:p>
        </p:txBody>
      </p:sp>
      <p:sp>
        <p:nvSpPr>
          <p:cNvPr id="3" name="Oval 2"/>
          <p:cNvSpPr>
            <a:spLocks noChangeArrowheads="1"/>
          </p:cNvSpPr>
          <p:nvPr/>
        </p:nvSpPr>
        <p:spPr bwMode="gray">
          <a:xfrm>
            <a:off x="2355850" y="2438400"/>
            <a:ext cx="2743200" cy="2743200"/>
          </a:xfrm>
          <a:prstGeom prst="ellipse">
            <a:avLst/>
          </a:prstGeom>
          <a:solidFill>
            <a:schemeClr val="bg1">
              <a:alpha val="80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gray">
          <a:xfrm>
            <a:off x="3498850" y="2952750"/>
            <a:ext cx="1619250" cy="1619250"/>
          </a:xfrm>
          <a:prstGeom prst="ellipse">
            <a:avLst/>
          </a:prstGeom>
          <a:solidFill>
            <a:srgbClr val="DCDCDC">
              <a:alpha val="50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gray">
          <a:xfrm flipV="1">
            <a:off x="2820823" y="3674080"/>
            <a:ext cx="1308227" cy="24476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gray">
          <a:xfrm>
            <a:off x="3575050" y="2590800"/>
            <a:ext cx="9144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gray">
          <a:xfrm flipH="1">
            <a:off x="3670300" y="4114800"/>
            <a:ext cx="819150" cy="1409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gray">
          <a:xfrm>
            <a:off x="4870450" y="4038600"/>
            <a:ext cx="2286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gray">
          <a:xfrm flipV="1">
            <a:off x="4870450" y="2743200"/>
            <a:ext cx="5334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gray">
          <a:xfrm>
            <a:off x="4137025" y="3343275"/>
            <a:ext cx="895350" cy="895350"/>
          </a:xfrm>
          <a:prstGeom prst="ellipse">
            <a:avLst/>
          </a:prstGeom>
          <a:solidFill>
            <a:srgbClr val="C0C0C0">
              <a:alpha val="50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2651125" y="1412776"/>
            <a:ext cx="1477993" cy="1571724"/>
            <a:chOff x="2058" y="1008"/>
            <a:chExt cx="749" cy="872"/>
          </a:xfrm>
        </p:grpSpPr>
        <p:sp>
          <p:nvSpPr>
            <p:cNvPr id="12" name="Oval 12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3" name="Group 13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26" name="Picture 14" descr="circuler_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27" name="Oval 15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tx2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28" name="Picture 16" descr="light_shadow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29" name="Group 17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30" name="Group 18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36" name="AutoShape 1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7" name="AutoShape 2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8" name="AutoShape 2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9" name="AutoShape 2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" name="Group 23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32" name="AutoShape 2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3" name="AutoShape 2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4" name="AutoShape 2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5" name="AutoShape 2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4" name="Group 28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16" name="Group 29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2" name="AutoShape 3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3" name="AutoShape 3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" name="AutoShape 3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" name="AutoShape 3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7" name="Group 34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8" name="AutoShape 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" name="AutoShape 3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" name="AutoShape 3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" name="AutoShape 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5" name="Rectangle 39"/>
            <p:cNvSpPr>
              <a:spLocks noChangeArrowheads="1"/>
            </p:cNvSpPr>
            <p:nvPr/>
          </p:nvSpPr>
          <p:spPr bwMode="gray">
            <a:xfrm>
              <a:off x="2058" y="1272"/>
              <a:ext cx="749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algn="ctr"/>
              <a:r>
                <a:rPr lang="en-US" sz="2000" b="1" dirty="0" smtClean="0">
                  <a:solidFill>
                    <a:srgbClr val="000000"/>
                  </a:solidFill>
                </a:rPr>
                <a:t>I-</a:t>
              </a:r>
              <a:r>
                <a:rPr lang="ru-RU" sz="2000" b="1" dirty="0" err="1" smtClean="0">
                  <a:solidFill>
                    <a:srgbClr val="000000"/>
                  </a:solidFill>
                </a:rPr>
                <a:t>ый</a:t>
              </a:r>
              <a:r>
                <a:rPr lang="ru-RU" sz="2000" b="1" dirty="0" smtClean="0">
                  <a:solidFill>
                    <a:srgbClr val="000000"/>
                  </a:solidFill>
                </a:rPr>
                <a:t> этап</a:t>
              </a:r>
              <a:endParaRPr lang="en-US" sz="20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0" name="Group 40"/>
          <p:cNvGrpSpPr>
            <a:grpSpLocks/>
          </p:cNvGrpSpPr>
          <p:nvPr/>
        </p:nvGrpSpPr>
        <p:grpSpPr bwMode="auto">
          <a:xfrm>
            <a:off x="2392598" y="3162299"/>
            <a:ext cx="3082190" cy="1474226"/>
            <a:chOff x="2064" y="1008"/>
            <a:chExt cx="1722" cy="872"/>
          </a:xfrm>
        </p:grpSpPr>
        <p:sp>
          <p:nvSpPr>
            <p:cNvPr id="41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2" name="Group 42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55" name="Picture 43" descr="circuler_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56" name="Oval 44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2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57" name="Picture 45" descr="light_shadow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58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59" name="Group 47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65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6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7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8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0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61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3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4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43" name="Group 57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45" name="Group 5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51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46" name="Group 6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47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8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9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0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44" name="Rectangle 68"/>
            <p:cNvSpPr>
              <a:spLocks noChangeArrowheads="1"/>
            </p:cNvSpPr>
            <p:nvPr/>
          </p:nvSpPr>
          <p:spPr bwMode="gray">
            <a:xfrm>
              <a:off x="2850" y="1136"/>
              <a:ext cx="936" cy="41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  <a:flatTx/>
            </a:bodyPr>
            <a:lstStyle/>
            <a:p>
              <a:pPr algn="ctr"/>
              <a:r>
                <a:rPr lang="ru-RU" sz="2000" b="1" dirty="0" smtClean="0">
                  <a:solidFill>
                    <a:srgbClr val="000000"/>
                  </a:solidFill>
                </a:rPr>
                <a:t>«Активный пенсионер»</a:t>
              </a:r>
              <a:endParaRPr lang="en-US" sz="20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9" name="Group 69"/>
          <p:cNvGrpSpPr>
            <a:grpSpLocks/>
          </p:cNvGrpSpPr>
          <p:nvPr/>
        </p:nvGrpSpPr>
        <p:grpSpPr bwMode="auto">
          <a:xfrm>
            <a:off x="2982944" y="5209748"/>
            <a:ext cx="1146175" cy="1384300"/>
            <a:chOff x="2064" y="1008"/>
            <a:chExt cx="722" cy="872"/>
          </a:xfrm>
        </p:grpSpPr>
        <p:sp>
          <p:nvSpPr>
            <p:cNvPr id="70" name="Oval 70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71" name="Group 71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84" name="Picture 72" descr="circuler_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85" name="Oval 73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86" name="Picture 74" descr="light_shadow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87" name="Group 75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88" name="Group 76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94" name="AutoShape 77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5" name="AutoShape 78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6" name="AutoShape 79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7" name="AutoShape 80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9" name="Group 81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90" name="AutoShape 82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1" name="AutoShape 83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2" name="AutoShape 84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3" name="AutoShape 85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72" name="Group 86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74" name="Group 87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80" name="AutoShape 8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1" name="AutoShape 8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2" name="AutoShape 9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3" name="AutoShape 9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75" name="Group 92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76" name="AutoShape 9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7" name="AutoShape 9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8" name="AutoShape 9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9" name="AutoShape 9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73" name="Rectangle 97"/>
            <p:cNvSpPr>
              <a:spLocks noChangeArrowheads="1"/>
            </p:cNvSpPr>
            <p:nvPr/>
          </p:nvSpPr>
          <p:spPr bwMode="gray">
            <a:xfrm>
              <a:off x="2086" y="1335"/>
              <a:ext cx="670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</a:rPr>
                <a:t>III-</a:t>
              </a:r>
              <a:r>
                <a:rPr lang="ru-RU" sz="1600" b="1" dirty="0" err="1" smtClean="0">
                  <a:solidFill>
                    <a:srgbClr val="000000"/>
                  </a:solidFill>
                </a:rPr>
                <a:t>ий</a:t>
              </a:r>
              <a:r>
                <a:rPr lang="ru-RU" sz="1600" b="1" dirty="0" smtClean="0">
                  <a:solidFill>
                    <a:srgbClr val="000000"/>
                  </a:solidFill>
                </a:rPr>
                <a:t> этап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98" name="Group 98"/>
          <p:cNvGrpSpPr>
            <a:grpSpLocks/>
          </p:cNvGrpSpPr>
          <p:nvPr/>
        </p:nvGrpSpPr>
        <p:grpSpPr bwMode="auto">
          <a:xfrm>
            <a:off x="4970828" y="3908539"/>
            <a:ext cx="1504938" cy="1638300"/>
            <a:chOff x="2045" y="1008"/>
            <a:chExt cx="772" cy="872"/>
          </a:xfrm>
        </p:grpSpPr>
        <p:sp>
          <p:nvSpPr>
            <p:cNvPr id="99" name="Oval 99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00" name="Group 100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113" name="Picture 101" descr="circuler_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114" name="Oval 102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15" name="Picture 103" descr="light_shadow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116" name="Group 104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17" name="Group 105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23" name="AutoShape 106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4" name="AutoShape 107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5" name="AutoShape 108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6" name="AutoShape 109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8" name="Group 110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19" name="AutoShape 111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0" name="AutoShape 112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1" name="AutoShape 113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2" name="AutoShape 114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01" name="Group 115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103" name="Group 116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9" name="AutoShape 117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0" name="AutoShape 118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1" name="AutoShape 119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2" name="AutoShape 120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04" name="Group 121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5" name="AutoShape 122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" name="AutoShape 123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" name="AutoShape 124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8" name="AutoShape 125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02" name="Rectangle 126"/>
            <p:cNvSpPr>
              <a:spLocks noChangeArrowheads="1"/>
            </p:cNvSpPr>
            <p:nvPr/>
          </p:nvSpPr>
          <p:spPr bwMode="gray">
            <a:xfrm>
              <a:off x="2045" y="1272"/>
              <a:ext cx="772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</a:rPr>
                <a:t>IV</a:t>
              </a:r>
              <a:r>
                <a:rPr lang="ru-RU" b="1" dirty="0" smtClean="0">
                  <a:solidFill>
                    <a:srgbClr val="000000"/>
                  </a:solidFill>
                </a:rPr>
                <a:t>-</a:t>
              </a:r>
              <a:r>
                <a:rPr lang="ru-RU" b="1" dirty="0" err="1" smtClean="0">
                  <a:solidFill>
                    <a:srgbClr val="000000"/>
                  </a:solidFill>
                </a:rPr>
                <a:t>ый</a:t>
              </a:r>
              <a:r>
                <a:rPr lang="ru-RU" b="1" dirty="0" smtClean="0">
                  <a:solidFill>
                    <a:srgbClr val="000000"/>
                  </a:solidFill>
                </a:rPr>
                <a:t> этап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27" name="Group 127"/>
          <p:cNvGrpSpPr>
            <a:grpSpLocks/>
          </p:cNvGrpSpPr>
          <p:nvPr/>
        </p:nvGrpSpPr>
        <p:grpSpPr bwMode="auto">
          <a:xfrm>
            <a:off x="5022850" y="1724025"/>
            <a:ext cx="1146175" cy="1384300"/>
            <a:chOff x="2064" y="1008"/>
            <a:chExt cx="722" cy="872"/>
          </a:xfrm>
        </p:grpSpPr>
        <p:sp>
          <p:nvSpPr>
            <p:cNvPr id="128" name="Oval 128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29" name="Group 129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142" name="Picture 130" descr="circuler_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143" name="Oval 131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folHlink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44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145" name="Group 133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46" name="Group 134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52" name="AutoShape 135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3" name="AutoShape 136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4" name="AutoShape 137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5" name="AutoShape 138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7" name="Group 139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48" name="AutoShape 140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49" name="AutoShape 141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0" name="AutoShape 142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1" name="AutoShape 143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30" name="Group 144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132" name="Group 14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38" name="AutoShape 146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9" name="AutoShape 14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0" name="AutoShape 14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1" name="AutoShape 14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33" name="Group 150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34" name="AutoShape 15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5" name="AutoShape 15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6" name="AutoShape 15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7" name="AutoShape 154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31" name="Rectangle 155"/>
            <p:cNvSpPr>
              <a:spLocks noChangeArrowheads="1"/>
            </p:cNvSpPr>
            <p:nvPr/>
          </p:nvSpPr>
          <p:spPr bwMode="gray">
            <a:xfrm>
              <a:off x="2095" y="1272"/>
              <a:ext cx="664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</a:rPr>
                <a:t>V</a:t>
              </a:r>
              <a:r>
                <a:rPr lang="ru-RU" sz="1600" b="1" dirty="0" smtClean="0">
                  <a:solidFill>
                    <a:srgbClr val="000000"/>
                  </a:solidFill>
                </a:rPr>
                <a:t>-</a:t>
              </a:r>
              <a:r>
                <a:rPr lang="ru-RU" sz="1600" b="1" dirty="0" err="1" smtClean="0">
                  <a:solidFill>
                    <a:srgbClr val="000000"/>
                  </a:solidFill>
                </a:rPr>
                <a:t>ый</a:t>
              </a:r>
              <a:r>
                <a:rPr lang="ru-RU" sz="1600" b="1" dirty="0" smtClean="0">
                  <a:solidFill>
                    <a:srgbClr val="000000"/>
                  </a:solidFill>
                </a:rPr>
                <a:t> этап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172" name="AutoShape 172"/>
          <p:cNvSpPr>
            <a:spLocks/>
          </p:cNvSpPr>
          <p:nvPr/>
        </p:nvSpPr>
        <p:spPr bwMode="auto">
          <a:xfrm>
            <a:off x="7018338" y="1995488"/>
            <a:ext cx="1730126" cy="546588"/>
          </a:xfrm>
          <a:prstGeom prst="accentCallout2">
            <a:avLst>
              <a:gd name="adj1" fmla="val 31167"/>
              <a:gd name="adj2" fmla="val -5046"/>
              <a:gd name="adj3" fmla="val 31167"/>
              <a:gd name="adj4" fmla="val -38907"/>
              <a:gd name="adj5" fmla="val 37795"/>
              <a:gd name="adj6" fmla="val -53671"/>
            </a:avLst>
          </a:prstGeom>
          <a:noFill/>
          <a:ln w="9525">
            <a:solidFill>
              <a:schemeClr val="folHlink"/>
            </a:solidFill>
            <a:miter lim="800000"/>
            <a:headEnd/>
            <a:tailEnd type="diamond" w="med" len="med"/>
          </a:ln>
          <a:effectLst/>
        </p:spPr>
        <p:txBody>
          <a:bodyPr anchor="ctr"/>
          <a:lstStyle/>
          <a:p>
            <a:pPr eaLnBrk="0" hangingPunct="0"/>
            <a:r>
              <a:rPr lang="ru-RU" sz="1600" b="1" dirty="0" smtClean="0">
                <a:solidFill>
                  <a:srgbClr val="000000"/>
                </a:solidFill>
              </a:rPr>
              <a:t>Заключительный (награждение).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173" name="AutoShape 173"/>
          <p:cNvSpPr>
            <a:spLocks/>
          </p:cNvSpPr>
          <p:nvPr/>
        </p:nvSpPr>
        <p:spPr bwMode="auto">
          <a:xfrm>
            <a:off x="6713538" y="3951288"/>
            <a:ext cx="1509712" cy="392112"/>
          </a:xfrm>
          <a:prstGeom prst="accentCallout2">
            <a:avLst>
              <a:gd name="adj1" fmla="val 29148"/>
              <a:gd name="adj2" fmla="val -5046"/>
              <a:gd name="adj3" fmla="val 29148"/>
              <a:gd name="adj4" fmla="val -5046"/>
              <a:gd name="adj5" fmla="val 112551"/>
              <a:gd name="adj6" fmla="val -59833"/>
            </a:avLst>
          </a:prstGeom>
          <a:noFill/>
          <a:ln w="9525">
            <a:solidFill>
              <a:schemeClr val="bg2"/>
            </a:solidFill>
            <a:miter lim="800000"/>
            <a:headEnd/>
            <a:tailEnd type="diamond" w="med" len="med"/>
          </a:ln>
          <a:effectLst/>
        </p:spPr>
        <p:txBody>
          <a:bodyPr anchor="ctr"/>
          <a:lstStyle/>
          <a:p>
            <a:pPr eaLnBrk="0" hangingPunct="0"/>
            <a:r>
              <a:rPr lang="ru-RU" sz="1600" b="1" dirty="0" smtClean="0">
                <a:solidFill>
                  <a:srgbClr val="000000"/>
                </a:solidFill>
              </a:rPr>
              <a:t>Мастер-классы и обмен опытом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174" name="AutoShape 174"/>
          <p:cNvSpPr>
            <a:spLocks/>
          </p:cNvSpPr>
          <p:nvPr/>
        </p:nvSpPr>
        <p:spPr bwMode="auto">
          <a:xfrm>
            <a:off x="755649" y="1597025"/>
            <a:ext cx="1629793" cy="434975"/>
          </a:xfrm>
          <a:prstGeom prst="accentCallout2">
            <a:avLst>
              <a:gd name="adj1" fmla="val 43796"/>
              <a:gd name="adj2" fmla="val 104782"/>
              <a:gd name="adj3" fmla="val 43796"/>
              <a:gd name="adj4" fmla="val 114843"/>
              <a:gd name="adj5" fmla="val 118250"/>
              <a:gd name="adj6" fmla="val 125000"/>
            </a:avLst>
          </a:prstGeom>
          <a:noFill/>
          <a:ln w="9525">
            <a:solidFill>
              <a:schemeClr val="tx2"/>
            </a:solidFill>
            <a:miter lim="800000"/>
            <a:headEnd/>
            <a:tailEnd type="diamond" w="med" len="med"/>
          </a:ln>
          <a:effectLst/>
        </p:spPr>
        <p:txBody>
          <a:bodyPr anchor="ctr"/>
          <a:lstStyle/>
          <a:p>
            <a:pPr algn="r" eaLnBrk="0" hangingPunct="0"/>
            <a:r>
              <a:rPr lang="ru-RU" sz="2000" b="1" dirty="0" smtClean="0">
                <a:solidFill>
                  <a:srgbClr val="000000"/>
                </a:solidFill>
              </a:rPr>
              <a:t>Отборочный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75" name="AutoShape 175"/>
          <p:cNvSpPr>
            <a:spLocks/>
          </p:cNvSpPr>
          <p:nvPr/>
        </p:nvSpPr>
        <p:spPr bwMode="auto">
          <a:xfrm>
            <a:off x="0" y="3908539"/>
            <a:ext cx="1907704" cy="827120"/>
          </a:xfrm>
          <a:prstGeom prst="accentCallout2">
            <a:avLst>
              <a:gd name="adj1" fmla="val 26278"/>
              <a:gd name="adj2" fmla="val 104782"/>
              <a:gd name="adj3" fmla="val 26278"/>
              <a:gd name="adj4" fmla="val 118926"/>
              <a:gd name="adj5" fmla="val -5155"/>
              <a:gd name="adj6" fmla="val 131513"/>
            </a:avLst>
          </a:prstGeom>
          <a:noFill/>
          <a:ln w="9525">
            <a:solidFill>
              <a:schemeClr val="accent2"/>
            </a:solidFill>
            <a:miter lim="800000"/>
            <a:headEnd/>
            <a:tailEnd type="diamond" w="med" len="med"/>
          </a:ln>
          <a:effectLst/>
        </p:spPr>
        <p:txBody>
          <a:bodyPr anchor="ctr"/>
          <a:lstStyle/>
          <a:p>
            <a:pPr algn="ctr" eaLnBrk="0" hangingPunct="0"/>
            <a:r>
              <a:rPr lang="ru-RU" sz="2000" b="1" dirty="0" err="1" smtClean="0">
                <a:solidFill>
                  <a:srgbClr val="000000"/>
                </a:solidFill>
              </a:rPr>
              <a:t>Индивидуаль-ный</a:t>
            </a:r>
            <a:r>
              <a:rPr lang="ru-RU" sz="2000" b="1" dirty="0" smtClean="0">
                <a:solidFill>
                  <a:srgbClr val="000000"/>
                </a:solidFill>
              </a:rPr>
              <a:t> зачёт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76" name="AutoShape 176"/>
          <p:cNvSpPr>
            <a:spLocks/>
          </p:cNvSpPr>
          <p:nvPr/>
        </p:nvSpPr>
        <p:spPr bwMode="auto">
          <a:xfrm>
            <a:off x="1168035" y="5181600"/>
            <a:ext cx="1509713" cy="392113"/>
          </a:xfrm>
          <a:prstGeom prst="accentCallout2">
            <a:avLst>
              <a:gd name="adj1" fmla="val 29148"/>
              <a:gd name="adj2" fmla="val 105046"/>
              <a:gd name="adj3" fmla="val 29148"/>
              <a:gd name="adj4" fmla="val 105046"/>
              <a:gd name="adj5" fmla="val 153440"/>
              <a:gd name="adj6" fmla="val 175500"/>
            </a:avLst>
          </a:prstGeom>
          <a:noFill/>
          <a:ln w="9525">
            <a:solidFill>
              <a:schemeClr val="accent1"/>
            </a:solidFill>
            <a:miter lim="800000"/>
            <a:headEnd/>
            <a:tailEnd type="diamond" w="med" len="med"/>
          </a:ln>
          <a:effectLst/>
        </p:spPr>
        <p:txBody>
          <a:bodyPr anchor="ctr"/>
          <a:lstStyle/>
          <a:p>
            <a:pPr eaLnBrk="0" hangingPunct="0"/>
            <a:r>
              <a:rPr lang="ru-RU" sz="1600" b="1" dirty="0" smtClean="0">
                <a:solidFill>
                  <a:srgbClr val="000000"/>
                </a:solidFill>
              </a:rPr>
              <a:t>Командные соревнования между территориями</a:t>
            </a:r>
            <a:endParaRPr lang="en-US" sz="1600" b="1" dirty="0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287" y="3439333"/>
            <a:ext cx="143192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9" name="Прямоугольник 178"/>
          <p:cNvSpPr/>
          <p:nvPr/>
        </p:nvSpPr>
        <p:spPr>
          <a:xfrm>
            <a:off x="4593475" y="526880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/>
              <a:t>	Всего </a:t>
            </a:r>
            <a:r>
              <a:rPr lang="ru-RU" dirty="0"/>
              <a:t>за время реализации проекта пройдет </a:t>
            </a:r>
            <a:r>
              <a:rPr lang="ru-RU" b="1" dirty="0"/>
              <a:t>4</a:t>
            </a:r>
            <a:r>
              <a:rPr lang="ru-RU" dirty="0"/>
              <a:t>  индивидуальных зачета, </a:t>
            </a:r>
            <a:r>
              <a:rPr lang="ru-RU" b="1" dirty="0"/>
              <a:t>4</a:t>
            </a:r>
            <a:r>
              <a:rPr lang="ru-RU" dirty="0"/>
              <a:t> командных зачета, </a:t>
            </a:r>
            <a:r>
              <a:rPr lang="ru-RU" b="1" dirty="0"/>
              <a:t>3</a:t>
            </a:r>
            <a:r>
              <a:rPr lang="ru-RU" dirty="0"/>
              <a:t> мастер-класса и </a:t>
            </a:r>
            <a:r>
              <a:rPr lang="ru-RU" b="1" dirty="0"/>
              <a:t>1</a:t>
            </a:r>
            <a:r>
              <a:rPr lang="ru-RU" dirty="0"/>
              <a:t> общее заключительное  праздничное  мероприятия в честь завершения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129635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124744"/>
            <a:ext cx="7776864" cy="4608512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/>
              <a:t>создание </a:t>
            </a:r>
            <a:r>
              <a:rPr lang="ru-RU" b="1" dirty="0"/>
              <a:t>условий для повышения качества жизни граждан старшего поколения через организацию активного досуга.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564904"/>
            <a:ext cx="4420406" cy="44204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0396" y="404664"/>
            <a:ext cx="6624736" cy="1048666"/>
          </a:xfrm>
        </p:spPr>
        <p:txBody>
          <a:bodyPr/>
          <a:lstStyle/>
          <a:p>
            <a:r>
              <a:rPr lang="ru-RU" b="1" dirty="0">
                <a:effectLst/>
              </a:rPr>
              <a:t>Задачи:</a:t>
            </a:r>
          </a:p>
        </p:txBody>
      </p:sp>
      <p:sp>
        <p:nvSpPr>
          <p:cNvPr id="24" name="Line 253"/>
          <p:cNvSpPr>
            <a:spLocks noChangeShapeType="1"/>
          </p:cNvSpPr>
          <p:nvPr/>
        </p:nvSpPr>
        <p:spPr bwMode="gray">
          <a:xfrm>
            <a:off x="1199196" y="4805449"/>
            <a:ext cx="7477259" cy="0"/>
          </a:xfrm>
          <a:prstGeom prst="line">
            <a:avLst/>
          </a:prstGeom>
          <a:noFill/>
          <a:ln w="25400">
            <a:solidFill>
              <a:schemeClr val="accent4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25" name="Rectangle 254"/>
          <p:cNvSpPr>
            <a:spLocks noChangeArrowheads="1"/>
          </p:cNvSpPr>
          <p:nvPr/>
        </p:nvSpPr>
        <p:spPr bwMode="gray">
          <a:xfrm rot="3419336">
            <a:off x="466250" y="4300795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6" name="Text Box 255"/>
          <p:cNvSpPr txBox="1">
            <a:spLocks noChangeArrowheads="1"/>
          </p:cNvSpPr>
          <p:nvPr/>
        </p:nvSpPr>
        <p:spPr bwMode="gray">
          <a:xfrm>
            <a:off x="543027" y="4325759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7" name="Line 256"/>
          <p:cNvSpPr>
            <a:spLocks noChangeShapeType="1"/>
          </p:cNvSpPr>
          <p:nvPr/>
        </p:nvSpPr>
        <p:spPr bwMode="gray">
          <a:xfrm>
            <a:off x="1199198" y="2322162"/>
            <a:ext cx="7488832" cy="28308"/>
          </a:xfrm>
          <a:prstGeom prst="line">
            <a:avLst/>
          </a:prstGeom>
          <a:noFill/>
          <a:ln w="25400">
            <a:solidFill>
              <a:schemeClr val="accent4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432731" y="1771761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1187624" y="1649035"/>
            <a:ext cx="684076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/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привлечь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граждан старшего поколения к активной социальной и общественной деятельности;</a:t>
            </a:r>
            <a:endParaRPr lang="en-US" sz="2000" dirty="0">
              <a:solidFill>
                <a:schemeClr val="accent4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495436" y="1803511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1" name="Line 260"/>
          <p:cNvSpPr>
            <a:spLocks noChangeShapeType="1"/>
          </p:cNvSpPr>
          <p:nvPr/>
        </p:nvSpPr>
        <p:spPr bwMode="gray">
          <a:xfrm>
            <a:off x="1187624" y="3116547"/>
            <a:ext cx="7488832" cy="45991"/>
          </a:xfrm>
          <a:prstGeom prst="line">
            <a:avLst/>
          </a:prstGeom>
          <a:noFill/>
          <a:ln w="25400">
            <a:solidFill>
              <a:schemeClr val="accent4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32" name="Rectangle 261"/>
          <p:cNvSpPr>
            <a:spLocks noChangeArrowheads="1"/>
          </p:cNvSpPr>
          <p:nvPr/>
        </p:nvSpPr>
        <p:spPr bwMode="gray">
          <a:xfrm rot="3419336">
            <a:off x="432729" y="2633067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528959" y="270533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34" name="Line 263"/>
          <p:cNvSpPr>
            <a:spLocks noChangeShapeType="1"/>
          </p:cNvSpPr>
          <p:nvPr/>
        </p:nvSpPr>
        <p:spPr bwMode="gray">
          <a:xfrm flipV="1">
            <a:off x="1187624" y="4101632"/>
            <a:ext cx="7488832" cy="1"/>
          </a:xfrm>
          <a:prstGeom prst="line">
            <a:avLst/>
          </a:prstGeom>
          <a:noFill/>
          <a:ln w="25400">
            <a:solidFill>
              <a:schemeClr val="accent4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35" name="Rectangle 264"/>
          <p:cNvSpPr>
            <a:spLocks noChangeArrowheads="1"/>
          </p:cNvSpPr>
          <p:nvPr/>
        </p:nvSpPr>
        <p:spPr bwMode="gray">
          <a:xfrm rot="3419336">
            <a:off x="432729" y="3498429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6" name="Text Box 265"/>
          <p:cNvSpPr txBox="1">
            <a:spLocks noChangeArrowheads="1"/>
          </p:cNvSpPr>
          <p:nvPr/>
        </p:nvSpPr>
        <p:spPr bwMode="gray">
          <a:xfrm>
            <a:off x="528958" y="3530179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40" name="Text Box 269"/>
          <p:cNvSpPr txBox="1">
            <a:spLocks noChangeArrowheads="1"/>
          </p:cNvSpPr>
          <p:nvPr/>
        </p:nvSpPr>
        <p:spPr bwMode="gray">
          <a:xfrm>
            <a:off x="1119539" y="2454652"/>
            <a:ext cx="7704856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/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развитие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и закрепление навыков по игре в настольные игры через участие в состязаниях по настольным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играм;</a:t>
            </a:r>
            <a:endParaRPr lang="en-US" sz="2000" dirty="0">
              <a:solidFill>
                <a:schemeClr val="accent4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41" name="Text Box 270"/>
          <p:cNvSpPr txBox="1">
            <a:spLocks noChangeArrowheads="1"/>
          </p:cNvSpPr>
          <p:nvPr/>
        </p:nvSpPr>
        <p:spPr bwMode="gray">
          <a:xfrm>
            <a:off x="1199197" y="3173450"/>
            <a:ext cx="7488833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/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пропаганда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интеллектуального здоровья, как одна из форм здорового образа жизни, через регулярное участие в состязаниях по настольным играм.</a:t>
            </a:r>
            <a:endParaRPr lang="en-US" sz="2000" dirty="0">
              <a:solidFill>
                <a:schemeClr val="accent4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42" name="Text Box 271"/>
          <p:cNvSpPr txBox="1">
            <a:spLocks noChangeArrowheads="1"/>
          </p:cNvSpPr>
          <p:nvPr/>
        </p:nvSpPr>
        <p:spPr bwMode="gray">
          <a:xfrm>
            <a:off x="1199196" y="4189113"/>
            <a:ext cx="7477258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/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увеличение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коммуникативных связей и навыков среди старшего поколения.</a:t>
            </a:r>
            <a:endParaRPr lang="en-US" sz="2000" dirty="0">
              <a:solidFill>
                <a:schemeClr val="accent4">
                  <a:lumMod val="75000"/>
                </a:schemeClr>
              </a:solidFill>
              <a:latin typeface="Arial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000" y="4768170"/>
            <a:ext cx="2181934" cy="21819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315053" y="1394084"/>
            <a:ext cx="7776864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Сроки реализации: </a:t>
            </a:r>
            <a:r>
              <a:rPr lang="ru-RU" sz="2400" dirty="0"/>
              <a:t>проект рассчитан на </a:t>
            </a:r>
            <a:r>
              <a:rPr lang="ru-RU" sz="2400" dirty="0" smtClean="0"/>
              <a:t>3 месяца летнего </a:t>
            </a:r>
            <a:r>
              <a:rPr lang="ru-RU" sz="2400" dirty="0"/>
              <a:t>периода </a:t>
            </a:r>
            <a:r>
              <a:rPr lang="ru-RU" sz="2400" dirty="0" smtClean="0"/>
              <a:t>(</a:t>
            </a:r>
            <a:r>
              <a:rPr lang="ru-RU" sz="2400" dirty="0" err="1" smtClean="0"/>
              <a:t>июнь,июль,август</a:t>
            </a:r>
            <a:r>
              <a:rPr lang="ru-RU" sz="2400" dirty="0" smtClean="0"/>
              <a:t>), </a:t>
            </a:r>
            <a:r>
              <a:rPr lang="ru-RU" sz="2400" dirty="0"/>
              <a:t>когда вопрос организации досуга встает особо остро. </a:t>
            </a:r>
          </a:p>
          <a:p>
            <a:pPr marL="0" indent="0" algn="just">
              <a:buNone/>
            </a:pPr>
            <a:r>
              <a:rPr lang="ru-RU" sz="2400" b="1" dirty="0" smtClean="0"/>
              <a:t>       Участники </a:t>
            </a:r>
            <a:r>
              <a:rPr lang="ru-RU" sz="2400" b="1" dirty="0" smtClean="0"/>
              <a:t>проекта</a:t>
            </a:r>
            <a:r>
              <a:rPr lang="ru-RU" sz="2400" dirty="0" smtClean="0"/>
              <a:t>: жители </a:t>
            </a:r>
            <a:r>
              <a:rPr lang="ru-RU" sz="2400" dirty="0"/>
              <a:t>пожилого возраста </a:t>
            </a:r>
            <a:r>
              <a:rPr lang="ru-RU" sz="2400" dirty="0" smtClean="0"/>
              <a:t>    Крапивинского </a:t>
            </a:r>
            <a:r>
              <a:rPr lang="ru-RU" sz="2400" dirty="0"/>
              <a:t>муниципального  округа, прошедшие предварительно  отбор на участие.  В проекте будет задействовано  не менее 40 человек (по 4 человека с каждой территории) - пенсионеры, ветераны, труженики тыла.</a:t>
            </a:r>
          </a:p>
          <a:p>
            <a:pPr marL="0" indent="0">
              <a:buNone/>
            </a:pPr>
            <a:r>
              <a:rPr lang="ru-RU" sz="2400" b="1" dirty="0"/>
              <a:t>География проекта</a:t>
            </a:r>
            <a:r>
              <a:rPr lang="ru-RU" sz="2400" dirty="0"/>
              <a:t>: </a:t>
            </a:r>
            <a:r>
              <a:rPr lang="ru-RU" sz="2400" dirty="0" err="1"/>
              <a:t>пгт</a:t>
            </a:r>
            <a:r>
              <a:rPr lang="ru-RU" sz="2400" dirty="0"/>
              <a:t>. Зеленогорский, Крапивинский муниципальный округ.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3" y="291399"/>
            <a:ext cx="1010099" cy="10220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57"/>
          <a:stretch/>
        </p:blipFill>
        <p:spPr bwMode="auto">
          <a:xfrm>
            <a:off x="0" y="2204864"/>
            <a:ext cx="1655957" cy="133277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7"/>
          <a:stretch/>
        </p:blipFill>
        <p:spPr bwMode="auto">
          <a:xfrm>
            <a:off x="4565568" y="5200616"/>
            <a:ext cx="2382696" cy="16278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d99c277f280234992a36bb463b6c6b1dbfe9e34"/>
</p:tagLst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2751</TotalTime>
  <Words>251</Words>
  <Application>Microsoft Office PowerPoint</Application>
  <PresentationFormat>Экран (4:3)</PresentationFormat>
  <Paragraphs>53</Paragraphs>
  <Slides>13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Документ Microsoft Word</vt:lpstr>
      <vt:lpstr> Разработал: культорганизатор МБУК «МКДЦ «Лидер» Лисихина Наталья Викторовна</vt:lpstr>
      <vt:lpstr>Презентация PowerPoint</vt:lpstr>
      <vt:lpstr>График численности людей пожилого возраста от общего процента  населения людей РФ.</vt:lpstr>
      <vt:lpstr>Краткое описание проекта</vt:lpstr>
      <vt:lpstr>пгт.Зеленогорский</vt:lpstr>
      <vt:lpstr>Схема мероприятий:</vt:lpstr>
      <vt:lpstr>Цель:</vt:lpstr>
      <vt:lpstr>Задачи:</vt:lpstr>
      <vt:lpstr>Презентация PowerPoint</vt:lpstr>
      <vt:lpstr>Ожидаемые результаты:</vt:lpstr>
      <vt:lpstr>Календарный план:</vt:lpstr>
      <vt:lpstr>Презентация PowerPoint</vt:lpstr>
      <vt:lpstr>Спасибо за внимание!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Фон из разноцветных треугольников</dc:title>
  <dc:creator>obstinate</dc:creator>
  <dc:description>Шаблон презентации с сайта https://presentation-creation.ru/</dc:description>
  <cp:lastModifiedBy>HP</cp:lastModifiedBy>
  <cp:revision>883</cp:revision>
  <dcterms:created xsi:type="dcterms:W3CDTF">2018-02-25T09:09:03Z</dcterms:created>
  <dcterms:modified xsi:type="dcterms:W3CDTF">2020-04-29T10:40:16Z</dcterms:modified>
</cp:coreProperties>
</file>